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
  </p:notesMasterIdLst>
  <p:handoutMasterIdLst>
    <p:handoutMasterId r:id="rId4"/>
  </p:handoutMasterIdLst>
  <p:sldIdLst>
    <p:sldId id="256" r:id="rId2"/>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p15:clr>
            <a:srgbClr val="A4A3A4"/>
          </p15:clr>
        </p15:guide>
        <p15:guide id="2" orient="horz" pos="320">
          <p15:clr>
            <a:srgbClr val="A4A3A4"/>
          </p15:clr>
        </p15:guide>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707" autoAdjust="0"/>
  </p:normalViewPr>
  <p:slideViewPr>
    <p:cSldViewPr snapToGrid="0" snapToObjects="1" showGuides="1">
      <p:cViewPr varScale="1">
        <p:scale>
          <a:sx n="21" d="100"/>
          <a:sy n="21" d="100"/>
        </p:scale>
        <p:origin x="1146" y="129"/>
      </p:cViewPr>
      <p:guideLst>
        <p:guide orient="horz" pos="3687"/>
        <p:guide orient="horz" pos="320"/>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11/21/2019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42331"/>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5334000"/>
          </a:xfrm>
          <a:prstGeom prst="rect">
            <a:avLst/>
          </a:prstGeom>
          <a:solidFill>
            <a:srgbClr val="57068C"/>
          </a:solidFill>
          <a:ln w="9525">
            <a:solidFill>
              <a:schemeClr val="tx1"/>
            </a:solidFill>
            <a:miter lim="800000"/>
            <a:headEnd/>
            <a:tailEnd/>
          </a:ln>
          <a:effectLst/>
        </p:spPr>
        <p:txBody>
          <a:bodyPr wrap="none" lIns="78446" tIns="39222" rIns="78446" bIns="39222" anchor="ctr"/>
          <a:lstStyle/>
          <a:p>
            <a:pPr>
              <a:defRPr/>
            </a:pPr>
            <a:endParaRPr lang="en-US" dirty="0"/>
          </a:p>
        </p:txBody>
      </p:sp>
      <p:sp>
        <p:nvSpPr>
          <p:cNvPr id="9" name="Rectangle 9"/>
          <p:cNvSpPr>
            <a:spLocks noChangeArrowheads="1"/>
          </p:cNvSpPr>
          <p:nvPr/>
        </p:nvSpPr>
        <p:spPr bwMode="auto">
          <a:xfrm>
            <a:off x="0" y="5339294"/>
            <a:ext cx="27432000" cy="169333"/>
          </a:xfrm>
          <a:prstGeom prst="rect">
            <a:avLst/>
          </a:prstGeom>
          <a:solidFill>
            <a:schemeClr val="accent5">
              <a:lumMod val="50000"/>
            </a:schemeClr>
          </a:solidFill>
          <a:ln w="152400">
            <a:noFill/>
            <a:miter lim="800000"/>
            <a:headEnd/>
            <a:tailEnd/>
          </a:ln>
          <a:effectLst/>
        </p:spPr>
        <p:txBody>
          <a:bodyPr wrap="none" lIns="78446" tIns="39222" rIns="78446" bIns="39222" anchor="ctr"/>
          <a:lstStyle/>
          <a:p>
            <a:pPr>
              <a:defRPr/>
            </a:pPr>
            <a:endParaRPr lang="en-US" dirty="0"/>
          </a:p>
        </p:txBody>
      </p:sp>
      <p:grpSp>
        <p:nvGrpSpPr>
          <p:cNvPr id="25" name="Group 24"/>
          <p:cNvGrpSpPr/>
          <p:nvPr userDrawn="1"/>
        </p:nvGrpSpPr>
        <p:grpSpPr>
          <a:xfrm>
            <a:off x="-12658121" y="-48127"/>
            <a:ext cx="12259293" cy="36624127"/>
            <a:chOff x="-11225189" y="-1"/>
            <a:chExt cx="11018865" cy="32918401"/>
          </a:xfrm>
        </p:grpSpPr>
        <p:sp>
          <p:nvSpPr>
            <p:cNvPr id="26" name="Rectangle 25"/>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30”x40”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2527300" indent="-650875" algn="l" defTabSz="850900">
                <a:tabLst/>
              </a:pPr>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6" name="Straight Connector 35"/>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4"/>
            <a:stretch>
              <a:fillRect/>
            </a:stretch>
          </p:blipFill>
          <p:spPr>
            <a:xfrm>
              <a:off x="-10479105" y="8732868"/>
              <a:ext cx="1597666" cy="1201935"/>
            </a:xfrm>
            <a:prstGeom prst="rect">
              <a:avLst/>
            </a:prstGeom>
          </p:spPr>
        </p:pic>
        <p:pic>
          <p:nvPicPr>
            <p:cNvPr id="38" name="Picture 3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39" name="Group 38"/>
            <p:cNvGrpSpPr/>
            <p:nvPr userDrawn="1"/>
          </p:nvGrpSpPr>
          <p:grpSpPr>
            <a:xfrm>
              <a:off x="-9744993" y="19604585"/>
              <a:ext cx="7531182" cy="2120441"/>
              <a:chOff x="-4470427" y="9208123"/>
              <a:chExt cx="3470785" cy="974221"/>
            </a:xfrm>
          </p:grpSpPr>
          <p:grpSp>
            <p:nvGrpSpPr>
              <p:cNvPr id="46" name="Group 45"/>
              <p:cNvGrpSpPr/>
              <p:nvPr userDrawn="1"/>
            </p:nvGrpSpPr>
            <p:grpSpPr>
              <a:xfrm>
                <a:off x="-2783495" y="9252356"/>
                <a:ext cx="624431" cy="898923"/>
                <a:chOff x="-3958697" y="8525819"/>
                <a:chExt cx="779338" cy="1288150"/>
              </a:xfrm>
            </p:grpSpPr>
            <p:pic>
              <p:nvPicPr>
                <p:cNvPr id="53" name="Picture 52"/>
                <p:cNvPicPr>
                  <a:picLocks noChangeAspect="1"/>
                </p:cNvPicPr>
                <p:nvPr userDrawn="1"/>
              </p:nvPicPr>
              <p:blipFill>
                <a:blip r:embed="rId6"/>
                <a:stretch>
                  <a:fillRect/>
                </a:stretch>
              </p:blipFill>
              <p:spPr>
                <a:xfrm>
                  <a:off x="-3948160" y="8525819"/>
                  <a:ext cx="768801" cy="1090857"/>
                </a:xfrm>
                <a:prstGeom prst="rect">
                  <a:avLst/>
                </a:prstGeom>
              </p:spPr>
            </p:pic>
            <p:sp>
              <p:nvSpPr>
                <p:cNvPr id="54" name="TextBox 53"/>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a:solidFill>
                        <a:schemeClr val="tx1"/>
                      </a:solidFill>
                    </a:rPr>
                    <a:t>ORIGINAL</a:t>
                  </a:r>
                </a:p>
              </p:txBody>
            </p:sp>
          </p:grpSp>
          <p:grpSp>
            <p:nvGrpSpPr>
              <p:cNvPr id="47" name="Group 46"/>
              <p:cNvGrpSpPr/>
              <p:nvPr userDrawn="1"/>
            </p:nvGrpSpPr>
            <p:grpSpPr>
              <a:xfrm>
                <a:off x="-2033159" y="9252361"/>
                <a:ext cx="1033517" cy="898915"/>
                <a:chOff x="-2921738" y="8714808"/>
                <a:chExt cx="1420279" cy="1235304"/>
              </a:xfrm>
            </p:grpSpPr>
            <p:pic>
              <p:nvPicPr>
                <p:cNvPr id="51" name="Picture 50"/>
                <p:cNvPicPr>
                  <a:picLocks noChangeAspect="1"/>
                </p:cNvPicPr>
                <p:nvPr userDrawn="1"/>
              </p:nvPicPr>
              <p:blipFill>
                <a:blip r:embed="rId6"/>
                <a:stretch>
                  <a:fillRect/>
                </a:stretch>
              </p:blipFill>
              <p:spPr>
                <a:xfrm>
                  <a:off x="-2921738" y="8714808"/>
                  <a:ext cx="1420279" cy="1029694"/>
                </a:xfrm>
                <a:prstGeom prst="rect">
                  <a:avLst/>
                </a:prstGeom>
              </p:spPr>
            </p:pic>
            <p:sp>
              <p:nvSpPr>
                <p:cNvPr id="52" name="TextBox 51"/>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a:solidFill>
                        <a:schemeClr val="bg1"/>
                      </a:solidFill>
                    </a:rPr>
                    <a:t>DISTORTED</a:t>
                  </a:r>
                  <a:endParaRPr lang="en-US" sz="900" b="1" dirty="0">
                    <a:solidFill>
                      <a:schemeClr val="bg1"/>
                    </a:solidFill>
                  </a:endParaRPr>
                </a:p>
              </p:txBody>
            </p:sp>
          </p:grpSp>
          <p:pic>
            <p:nvPicPr>
              <p:cNvPr id="49" name="Picture 48"/>
              <p:cNvPicPr>
                <a:picLocks noChangeAspect="1"/>
              </p:cNvPicPr>
              <p:nvPr userDrawn="1"/>
            </p:nvPicPr>
            <p:blipFill>
              <a:blip r:embed="rId7"/>
              <a:stretch>
                <a:fillRect/>
              </a:stretch>
            </p:blipFill>
            <p:spPr>
              <a:xfrm>
                <a:off x="-4470427" y="9208123"/>
                <a:ext cx="1098742" cy="847761"/>
              </a:xfrm>
              <a:prstGeom prst="rect">
                <a:avLst/>
              </a:prstGeom>
            </p:spPr>
          </p:pic>
          <p:sp>
            <p:nvSpPr>
              <p:cNvPr id="50" name="TextBox 49"/>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40" name="Group 39"/>
            <p:cNvGrpSpPr/>
            <p:nvPr userDrawn="1"/>
          </p:nvGrpSpPr>
          <p:grpSpPr>
            <a:xfrm>
              <a:off x="-10409330" y="23738192"/>
              <a:ext cx="9344084" cy="2453251"/>
              <a:chOff x="-4759852" y="10890293"/>
              <a:chExt cx="4306270"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3944284615"/>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2203"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42" name="Object 41"/>
              <p:cNvGraphicFramePr>
                <a:graphicFrameLocks noChangeAspect="1"/>
              </p:cNvGraphicFramePr>
              <p:nvPr userDrawn="1">
                <p:extLst>
                  <p:ext uri="{D42A27DB-BD31-4B8C-83A1-F6EECF244321}">
                    <p14:modId xmlns:p14="http://schemas.microsoft.com/office/powerpoint/2010/main" val="1959636283"/>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2204"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43" name="TextBox 42"/>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a:solidFill>
                      <a:srgbClr val="92D050"/>
                    </a:solidFill>
                  </a:rPr>
                  <a:t>Good</a:t>
                </a:r>
                <a:r>
                  <a:rPr lang="en-US" sz="2000" baseline="0" dirty="0">
                    <a:solidFill>
                      <a:srgbClr val="92D050"/>
                    </a:solidFill>
                  </a:rPr>
                  <a:t> </a:t>
                </a:r>
                <a:r>
                  <a:rPr lang="en-US" sz="2000" baseline="0" dirty="0">
                    <a:solidFill>
                      <a:schemeClr val="bg1"/>
                    </a:solidFill>
                  </a:rPr>
                  <a:t>printing quality</a:t>
                </a:r>
                <a:endParaRPr lang="en-US" sz="2000" dirty="0">
                  <a:solidFill>
                    <a:schemeClr val="bg1"/>
                  </a:solidFill>
                </a:endParaRPr>
              </a:p>
            </p:txBody>
          </p:sp>
          <p:sp>
            <p:nvSpPr>
              <p:cNvPr id="44" name="TextBox 43"/>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a:solidFill>
                      <a:srgbClr val="FF0000"/>
                    </a:solidFill>
                  </a:rPr>
                  <a:t>Bad </a:t>
                </a:r>
                <a:r>
                  <a:rPr lang="en-US" sz="2000" dirty="0">
                    <a:solidFill>
                      <a:schemeClr val="bg1"/>
                    </a:solidFill>
                  </a:rPr>
                  <a:t>printing quality</a:t>
                </a:r>
              </a:p>
            </p:txBody>
          </p:sp>
        </p:grpSp>
      </p:grpSp>
      <p:grpSp>
        <p:nvGrpSpPr>
          <p:cNvPr id="55" name="Group 54"/>
          <p:cNvGrpSpPr/>
          <p:nvPr userDrawn="1"/>
        </p:nvGrpSpPr>
        <p:grpSpPr>
          <a:xfrm>
            <a:off x="27804389" y="0"/>
            <a:ext cx="12284832" cy="36618007"/>
            <a:chOff x="44157839" y="-55065"/>
            <a:chExt cx="11062139" cy="32973465"/>
          </a:xfrm>
        </p:grpSpPr>
        <p:sp>
          <p:nvSpPr>
            <p:cNvPr id="56" name="Rectangle 55"/>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429000"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2000250"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7" name="Object 56"/>
            <p:cNvGraphicFramePr>
              <a:graphicFrameLocks noChangeAspect="1"/>
            </p:cNvGraphicFramePr>
            <p:nvPr userDrawn="1">
              <p:extLst>
                <p:ext uri="{D42A27DB-BD31-4B8C-83A1-F6EECF244321}">
                  <p14:modId xmlns:p14="http://schemas.microsoft.com/office/powerpoint/2010/main" val="4022661947"/>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2205"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8" name="Picture 57"/>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9" name="Object 58"/>
            <p:cNvGraphicFramePr>
              <a:graphicFrameLocks noChangeAspect="1"/>
            </p:cNvGraphicFramePr>
            <p:nvPr userDrawn="1">
              <p:extLst>
                <p:ext uri="{D42A27DB-BD31-4B8C-83A1-F6EECF244321}">
                  <p14:modId xmlns:p14="http://schemas.microsoft.com/office/powerpoint/2010/main" val="1198015845"/>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2206"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60" name="Group 59"/>
            <p:cNvGrpSpPr/>
            <p:nvPr userDrawn="1"/>
          </p:nvGrpSpPr>
          <p:grpSpPr>
            <a:xfrm>
              <a:off x="44487207" y="29414560"/>
              <a:ext cx="10354213" cy="1265612"/>
              <a:chOff x="44200453" y="28362386"/>
              <a:chExt cx="9771399" cy="1090622"/>
            </a:xfrm>
          </p:grpSpPr>
          <p:sp>
            <p:nvSpPr>
              <p:cNvPr id="62" name="Rounded Rectangle 61"/>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4" name="TextBox 63"/>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5" name="TextBox 34"/>
          <p:cNvSpPr txBox="1"/>
          <p:nvPr userDrawn="1"/>
        </p:nvSpPr>
        <p:spPr>
          <a:xfrm>
            <a:off x="28170162" y="34676115"/>
            <a:ext cx="7629577" cy="1399638"/>
          </a:xfrm>
          <a:prstGeom prst="rect">
            <a:avLst/>
          </a:prstGeom>
          <a:noFill/>
        </p:spPr>
        <p:txBody>
          <a:bodyPr wrap="square" lIns="65304" tIns="32651" rIns="65304" bIns="32651" rtlCol="0">
            <a:spAutoFit/>
          </a:bodyPr>
          <a:lstStyle/>
          <a:p>
            <a:pPr marL="288925" indent="-288925">
              <a:lnSpc>
                <a:spcPts val="2600"/>
              </a:lnSpc>
            </a:pPr>
            <a:r>
              <a:rPr lang="en-US" sz="2800" dirty="0">
                <a:solidFill>
                  <a:schemeClr val="bg1"/>
                </a:solidFill>
              </a:rPr>
              <a:t>©2015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400" dirty="0">
                <a:solidFill>
                  <a:schemeClr val="bg1"/>
                </a:solidFill>
              </a:rPr>
              <a:t>2117 Fourth Street ,</a:t>
            </a:r>
            <a:r>
              <a:rPr lang="en-US" sz="2400" baseline="0" dirty="0">
                <a:solidFill>
                  <a:schemeClr val="bg1"/>
                </a:solidFill>
              </a:rPr>
              <a:t> Unit C        </a:t>
            </a:r>
          </a:p>
          <a:p>
            <a:pPr marL="288925" indent="0">
              <a:lnSpc>
                <a:spcPts val="2600"/>
              </a:lnSpc>
            </a:pPr>
            <a:r>
              <a:rPr lang="en-US" sz="2400" baseline="0" dirty="0">
                <a:solidFill>
                  <a:schemeClr val="bg1"/>
                </a:solidFill>
              </a:rPr>
              <a:t>Berkeley CA </a:t>
            </a:r>
            <a:r>
              <a:rPr lang="en-US" sz="2000" baseline="0" dirty="0">
                <a:solidFill>
                  <a:schemeClr val="bg1"/>
                </a:solidFill>
              </a:rPr>
              <a:t>94710</a:t>
            </a:r>
            <a:br>
              <a:rPr lang="en-US" sz="2400" baseline="0" dirty="0">
                <a:solidFill>
                  <a:schemeClr val="bg1"/>
                </a:solidFill>
              </a:rPr>
            </a:br>
            <a:r>
              <a:rPr lang="en-US" sz="2400" b="1" baseline="0" dirty="0">
                <a:solidFill>
                  <a:srgbClr val="FFFF00"/>
                </a:solidFill>
              </a:rPr>
              <a:t>posterpresenter@gmail.com</a:t>
            </a:r>
            <a:endParaRPr lang="en-US" sz="2800" b="1" dirty="0">
              <a:solidFill>
                <a:srgbClr val="FFFF00"/>
              </a:solidFill>
            </a:endParaRPr>
          </a:p>
        </p:txBody>
      </p:sp>
      <p:sp>
        <p:nvSpPr>
          <p:cNvPr id="45" name="Rectangle 33"/>
          <p:cNvSpPr>
            <a:spLocks noChangeArrowheads="1"/>
          </p:cNvSpPr>
          <p:nvPr userDrawn="1"/>
        </p:nvSpPr>
        <p:spPr bwMode="auto">
          <a:xfrm>
            <a:off x="572141" y="5841866"/>
            <a:ext cx="26276635" cy="29718000"/>
          </a:xfrm>
          <a:prstGeom prst="roundRect">
            <a:avLst>
              <a:gd name="adj" fmla="val 1527"/>
            </a:avLst>
          </a:prstGeom>
          <a:solidFill>
            <a:schemeClr val="bg1"/>
          </a:solidFill>
          <a:ln w="9525">
            <a:solidFill>
              <a:schemeClr val="tx2"/>
            </a:solidFill>
            <a:miter lim="800000"/>
            <a:headEnd/>
            <a:tailEnd/>
          </a:ln>
          <a:effectLst/>
        </p:spPr>
        <p:txBody>
          <a:bodyPr wrap="none" lIns="78446" tIns="39222" rIns="78446" bIns="39222" anchor="ctr"/>
          <a:lstStyle/>
          <a:p>
            <a:pPr>
              <a:defRPr/>
            </a:pPr>
            <a:endParaRPr lang="en-US" dirty="0"/>
          </a:p>
        </p:txBody>
      </p:sp>
      <p:sp>
        <p:nvSpPr>
          <p:cNvPr id="48" name="Text Box 14"/>
          <p:cNvSpPr txBox="1">
            <a:spLocks noChangeArrowheads="1"/>
          </p:cNvSpPr>
          <p:nvPr userDrawn="1"/>
        </p:nvSpPr>
        <p:spPr bwMode="auto">
          <a:xfrm>
            <a:off x="1129100" y="35883932"/>
            <a:ext cx="2366237" cy="29833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DF0F7E-80E9-4501-945F-6C887B7BC6B6}"/>
              </a:ext>
            </a:extLst>
          </p:cNvPr>
          <p:cNvSpPr>
            <a:spLocks noGrp="1"/>
          </p:cNvSpPr>
          <p:nvPr>
            <p:ph type="body" sz="quarter" idx="10"/>
          </p:nvPr>
        </p:nvSpPr>
        <p:spPr>
          <a:xfrm>
            <a:off x="565119" y="6528688"/>
            <a:ext cx="12956288" cy="6526965"/>
          </a:xfrm>
        </p:spPr>
        <p:txBody>
          <a:bodyPr/>
          <a:lstStyle/>
          <a:p>
            <a:r>
              <a:rPr lang="en-US" sz="2800" dirty="0"/>
              <a:t>Outdoor Recreation is defined as an activity taking place in nature. A few of these activities include walking, hiking, canoeing, kayaking, and camping. These activities have many health benefits on people, including college students based on different studies (Outdoor Recreation FAQs). Often colleges offer an outdoor club where students can go on such trips. Colleges often cut funding in the recreational area. According to </a:t>
            </a:r>
            <a:r>
              <a:rPr lang="en-US" sz="2800" i="1" dirty="0"/>
              <a:t>Flourishing through Resilience: The Impact of a College Outdoor Education Program</a:t>
            </a:r>
            <a:r>
              <a:rPr lang="en-US" sz="2800" dirty="0"/>
              <a:t>, this can be detrimental to college students because outdoor recreation can play a big role in the student’s stress and anxiety levels, academic success, mental and physical health, better/more social connections, and more (Shellman and Hill 10). With the other’s research in mind a survey was created to test if the population at Longwood University follows the trend that Outdoor Recreation can reduce stress. </a:t>
            </a:r>
          </a:p>
          <a:p>
            <a:endParaRPr lang="en-US" sz="2800" dirty="0"/>
          </a:p>
          <a:p>
            <a:endParaRPr lang="en-US" dirty="0"/>
          </a:p>
        </p:txBody>
      </p:sp>
      <p:sp>
        <p:nvSpPr>
          <p:cNvPr id="3" name="Text Placeholder 2">
            <a:extLst>
              <a:ext uri="{FF2B5EF4-FFF2-40B4-BE49-F238E27FC236}">
                <a16:creationId xmlns:a16="http://schemas.microsoft.com/office/drawing/2014/main" id="{C36ADCD0-9720-4DCE-910B-8E56F37C52E1}"/>
              </a:ext>
            </a:extLst>
          </p:cNvPr>
          <p:cNvSpPr>
            <a:spLocks noGrp="1"/>
          </p:cNvSpPr>
          <p:nvPr>
            <p:ph type="body" sz="quarter" idx="11"/>
          </p:nvPr>
        </p:nvSpPr>
        <p:spPr>
          <a:xfrm>
            <a:off x="576465" y="5843708"/>
            <a:ext cx="12946061" cy="773977"/>
          </a:xfrm>
        </p:spPr>
        <p:txBody>
          <a:bodyPr/>
          <a:lstStyle/>
          <a:p>
            <a:r>
              <a:rPr lang="en-US" sz="4000" dirty="0"/>
              <a:t>Introduction</a:t>
            </a:r>
          </a:p>
        </p:txBody>
      </p:sp>
      <p:sp>
        <p:nvSpPr>
          <p:cNvPr id="4" name="Text Placeholder 3">
            <a:extLst>
              <a:ext uri="{FF2B5EF4-FFF2-40B4-BE49-F238E27FC236}">
                <a16:creationId xmlns:a16="http://schemas.microsoft.com/office/drawing/2014/main" id="{2BE91C66-ED15-4F3D-B798-043A39DC81E5}"/>
              </a:ext>
            </a:extLst>
          </p:cNvPr>
          <p:cNvSpPr>
            <a:spLocks noGrp="1"/>
          </p:cNvSpPr>
          <p:nvPr>
            <p:ph type="body" sz="quarter" idx="20"/>
          </p:nvPr>
        </p:nvSpPr>
        <p:spPr>
          <a:xfrm>
            <a:off x="576462" y="15784568"/>
            <a:ext cx="12949224" cy="773977"/>
          </a:xfrm>
        </p:spPr>
        <p:txBody>
          <a:bodyPr/>
          <a:lstStyle/>
          <a:p>
            <a:r>
              <a:rPr lang="en-US" sz="4000" dirty="0"/>
              <a:t>Method</a:t>
            </a:r>
          </a:p>
        </p:txBody>
      </p:sp>
      <p:sp>
        <p:nvSpPr>
          <p:cNvPr id="6" name="Text Placeholder 5">
            <a:extLst>
              <a:ext uri="{FF2B5EF4-FFF2-40B4-BE49-F238E27FC236}">
                <a16:creationId xmlns:a16="http://schemas.microsoft.com/office/drawing/2014/main" id="{254E14D9-6909-4AA3-A031-02985746E9EB}"/>
              </a:ext>
            </a:extLst>
          </p:cNvPr>
          <p:cNvSpPr>
            <a:spLocks noGrp="1"/>
          </p:cNvSpPr>
          <p:nvPr>
            <p:ph type="body" sz="quarter" idx="25"/>
          </p:nvPr>
        </p:nvSpPr>
        <p:spPr>
          <a:xfrm>
            <a:off x="13856717" y="5843708"/>
            <a:ext cx="12945893" cy="773977"/>
          </a:xfrm>
        </p:spPr>
        <p:txBody>
          <a:bodyPr/>
          <a:lstStyle/>
          <a:p>
            <a:r>
              <a:rPr lang="en-US" sz="4000" dirty="0"/>
              <a:t>Results</a:t>
            </a:r>
          </a:p>
        </p:txBody>
      </p:sp>
      <p:sp>
        <p:nvSpPr>
          <p:cNvPr id="7" name="Text Placeholder 6">
            <a:extLst>
              <a:ext uri="{FF2B5EF4-FFF2-40B4-BE49-F238E27FC236}">
                <a16:creationId xmlns:a16="http://schemas.microsoft.com/office/drawing/2014/main" id="{08C252D9-B58A-40CB-8EA1-FBCA4038BAD9}"/>
              </a:ext>
            </a:extLst>
          </p:cNvPr>
          <p:cNvSpPr>
            <a:spLocks noGrp="1"/>
          </p:cNvSpPr>
          <p:nvPr>
            <p:ph type="body" sz="quarter" idx="26"/>
          </p:nvPr>
        </p:nvSpPr>
        <p:spPr>
          <a:xfrm>
            <a:off x="13856717" y="6528688"/>
            <a:ext cx="12945893" cy="8582913"/>
          </a:xfrm>
        </p:spPr>
        <p:txBody>
          <a:bodyPr/>
          <a:lstStyle/>
          <a:p>
            <a:r>
              <a:rPr lang="en-US" sz="2800" dirty="0"/>
              <a:t>Low stress was considered 1-3 on the scale, which was only 10% of the participants. Moderate stress was considered 4-7 on the scale, which was 69% of  the participants. High stress was considered 8-10 on the scale, which was 21% of the participants. The mean stress level was 6.11, which is considered within optimal range for maximum performance. 1-3 hours of outdoor recreation participation was the highest percentage at 37% with 4-6 hours at 32%, 0 hours at 20%,  7-9 hours at 7%, and 10+ hours at 4%</a:t>
            </a:r>
          </a:p>
          <a:p>
            <a:endParaRPr lang="en-US" sz="2800" dirty="0"/>
          </a:p>
          <a:p>
            <a:r>
              <a:rPr lang="en-US" sz="2800" dirty="0"/>
              <a:t>The correlation between outdoor recreation participation and stress levels is -0.1774. This means that hours of recreation is weakly correlated with stress levels, so as hourly  recreation goes up stress levels go down. When a Mann-Whitney Test was preformed between each hourly group and the control group of no recreation participation it rejected the null hypothesis that they have same stress levels. This means that those who participate in recreation less tend to have a higher stress level.</a:t>
            </a:r>
          </a:p>
          <a:p>
            <a:endParaRPr lang="en-US" sz="2800" dirty="0"/>
          </a:p>
          <a:p>
            <a:r>
              <a:rPr lang="en-US" sz="2800" dirty="0"/>
              <a:t>In addition, most Longwood students have hiking as their primary outdoor recreation method at 50%, with sport participation being the second at 36%.  98% of those who took the survey believe that outdoor recreation can help manage stress.</a:t>
            </a:r>
          </a:p>
          <a:p>
            <a:endParaRPr lang="en-US" sz="2800" dirty="0"/>
          </a:p>
        </p:txBody>
      </p:sp>
      <p:sp>
        <p:nvSpPr>
          <p:cNvPr id="8" name="Text Placeholder 7">
            <a:extLst>
              <a:ext uri="{FF2B5EF4-FFF2-40B4-BE49-F238E27FC236}">
                <a16:creationId xmlns:a16="http://schemas.microsoft.com/office/drawing/2014/main" id="{57BDC8B2-ACA7-4417-A51D-49816AD0E132}"/>
              </a:ext>
            </a:extLst>
          </p:cNvPr>
          <p:cNvSpPr>
            <a:spLocks noGrp="1"/>
          </p:cNvSpPr>
          <p:nvPr>
            <p:ph type="body" sz="quarter" idx="27"/>
          </p:nvPr>
        </p:nvSpPr>
        <p:spPr>
          <a:xfrm>
            <a:off x="13856717" y="15803860"/>
            <a:ext cx="12942336" cy="773977"/>
          </a:xfrm>
        </p:spPr>
        <p:txBody>
          <a:bodyPr/>
          <a:lstStyle/>
          <a:p>
            <a:r>
              <a:rPr lang="en-US" sz="4000" dirty="0"/>
              <a:t>Discussion and Future Studies</a:t>
            </a:r>
          </a:p>
        </p:txBody>
      </p:sp>
      <p:sp>
        <p:nvSpPr>
          <p:cNvPr id="9" name="Text Placeholder 8">
            <a:extLst>
              <a:ext uri="{FF2B5EF4-FFF2-40B4-BE49-F238E27FC236}">
                <a16:creationId xmlns:a16="http://schemas.microsoft.com/office/drawing/2014/main" id="{A9BC3BBB-9913-4407-BE20-A698070DF587}"/>
              </a:ext>
            </a:extLst>
          </p:cNvPr>
          <p:cNvSpPr>
            <a:spLocks noGrp="1"/>
          </p:cNvSpPr>
          <p:nvPr>
            <p:ph type="body" sz="quarter" idx="28"/>
          </p:nvPr>
        </p:nvSpPr>
        <p:spPr>
          <a:xfrm>
            <a:off x="13856717" y="16535289"/>
            <a:ext cx="12947298" cy="7462606"/>
          </a:xfrm>
        </p:spPr>
        <p:txBody>
          <a:bodyPr/>
          <a:lstStyle/>
          <a:p>
            <a:r>
              <a:rPr lang="en-US" sz="2800" dirty="0"/>
              <a:t>Outdoor recreation can be an avenue for some to alleviate everyday stress. It is seen as an escape for a regular routine. In a college student’s life is can be a way to relax and distract for the stresses of classes, essays, and/ or homework, but it is important to keep it within moderation. Too much outdoor recreation can take away from time that should be spent studying and cause more stress due to over involvement. It should also be considered that there are other methods to destress and many students do not enjoy outdoor recreation.</a:t>
            </a:r>
          </a:p>
          <a:p>
            <a:endParaRPr lang="en-US" sz="2800" dirty="0"/>
          </a:p>
          <a:p>
            <a:r>
              <a:rPr lang="en-US" sz="2800" dirty="0"/>
              <a:t>The data presented only gives a small insight into the effects of outdoor recreation in college students at Longwood University. In future studies it would be effective to gather more surveys from a wider population of Longwood University. With more information the tester would be able to better assess the population. This was barrier because of limited access to all Longwood students, as evidenced by the higher number of Sophomores who took the survey. The participation was also on a voluntary basis, which meant that those who are interested in Outdoor Recreation were more likely to fill out the survey. </a:t>
            </a:r>
          </a:p>
        </p:txBody>
      </p:sp>
      <p:sp>
        <p:nvSpPr>
          <p:cNvPr id="10" name="Text Placeholder 9">
            <a:extLst>
              <a:ext uri="{FF2B5EF4-FFF2-40B4-BE49-F238E27FC236}">
                <a16:creationId xmlns:a16="http://schemas.microsoft.com/office/drawing/2014/main" id="{09C60981-FC2C-4D71-AC13-8CFE7FBDE037}"/>
              </a:ext>
            </a:extLst>
          </p:cNvPr>
          <p:cNvSpPr>
            <a:spLocks noGrp="1"/>
          </p:cNvSpPr>
          <p:nvPr>
            <p:ph type="body" sz="quarter" idx="29"/>
          </p:nvPr>
        </p:nvSpPr>
        <p:spPr>
          <a:xfrm>
            <a:off x="13856717" y="28479103"/>
            <a:ext cx="12935857" cy="773977"/>
          </a:xfrm>
        </p:spPr>
        <p:txBody>
          <a:bodyPr/>
          <a:lstStyle/>
          <a:p>
            <a:r>
              <a:rPr lang="en-US" sz="4000" dirty="0"/>
              <a:t>References </a:t>
            </a:r>
          </a:p>
        </p:txBody>
      </p:sp>
      <p:sp>
        <p:nvSpPr>
          <p:cNvPr id="11" name="Text Placeholder 10">
            <a:extLst>
              <a:ext uri="{FF2B5EF4-FFF2-40B4-BE49-F238E27FC236}">
                <a16:creationId xmlns:a16="http://schemas.microsoft.com/office/drawing/2014/main" id="{F432E867-4A5D-4191-BD40-83F336EA2400}"/>
              </a:ext>
            </a:extLst>
          </p:cNvPr>
          <p:cNvSpPr>
            <a:spLocks noGrp="1"/>
          </p:cNvSpPr>
          <p:nvPr>
            <p:ph type="body" sz="quarter" idx="30"/>
          </p:nvPr>
        </p:nvSpPr>
        <p:spPr>
          <a:xfrm>
            <a:off x="13856717" y="29227623"/>
            <a:ext cx="12942336" cy="2759780"/>
          </a:xfrm>
        </p:spPr>
        <p:txBody>
          <a:bodyPr/>
          <a:lstStyle/>
          <a:p>
            <a:r>
              <a:rPr lang="en-US" dirty="0"/>
              <a:t>-“Outdoor Recreation FAQs.” </a:t>
            </a:r>
            <a:r>
              <a:rPr lang="en-US" i="1" dirty="0"/>
              <a:t>The Wilderness Society</a:t>
            </a:r>
            <a:r>
              <a:rPr lang="en-US" dirty="0"/>
              <a:t>, 	https://www.wilderness.org/articles/article/outdoor-recreation-faqs.</a:t>
            </a:r>
          </a:p>
          <a:p>
            <a:r>
              <a:rPr lang="en-US" dirty="0"/>
              <a:t>-Shellman, Amy, and Eddie Hill. “Flourishing through Resilience: The Impact of a College Outdoor 	Education Program.” </a:t>
            </a:r>
            <a:r>
              <a:rPr lang="en-US" i="1" dirty="0"/>
              <a:t>Journal of Parks &amp; Recreation Administration</a:t>
            </a:r>
            <a:r>
              <a:rPr lang="en-US" dirty="0"/>
              <a:t>, 	vol. 35, no. 4, Dec. 2017.</a:t>
            </a:r>
          </a:p>
          <a:p>
            <a:r>
              <a:rPr lang="en-US" dirty="0"/>
              <a:t>-</a:t>
            </a:r>
          </a:p>
        </p:txBody>
      </p:sp>
      <p:sp>
        <p:nvSpPr>
          <p:cNvPr id="12" name="Text Placeholder 11">
            <a:extLst>
              <a:ext uri="{FF2B5EF4-FFF2-40B4-BE49-F238E27FC236}">
                <a16:creationId xmlns:a16="http://schemas.microsoft.com/office/drawing/2014/main" id="{09305F94-E35C-426C-AE02-58D01F9D0A0A}"/>
              </a:ext>
            </a:extLst>
          </p:cNvPr>
          <p:cNvSpPr>
            <a:spLocks noGrp="1"/>
          </p:cNvSpPr>
          <p:nvPr>
            <p:ph type="body" sz="quarter" idx="96"/>
          </p:nvPr>
        </p:nvSpPr>
        <p:spPr>
          <a:xfrm>
            <a:off x="565119" y="16517587"/>
            <a:ext cx="12957406" cy="10232595"/>
          </a:xfrm>
        </p:spPr>
        <p:txBody>
          <a:bodyPr/>
          <a:lstStyle/>
          <a:p>
            <a:r>
              <a:rPr lang="en-US" sz="2800" dirty="0"/>
              <a:t>Participants were 70 ( 61% Women, 37% Men, and 2% Nonbinary) students at Longwood University in Farmville, Virginia who completed a survey. Participants were classified as Freshman (14%), Sophomores (46% ), Juniors (23%), Seniors (14%), Fifth Years (1%), or Graduate Student (2%). Participation in this study was on a voluntary basis.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The questions were:</a:t>
            </a:r>
          </a:p>
          <a:p>
            <a:r>
              <a:rPr lang="en-US" sz="2800" dirty="0"/>
              <a:t>On a scale from 1-10, What is your stress level?</a:t>
            </a:r>
          </a:p>
          <a:p>
            <a:r>
              <a:rPr lang="en-US" sz="2800" dirty="0"/>
              <a:t>What types of Outdoor Recreation do you participate in?</a:t>
            </a:r>
          </a:p>
          <a:p>
            <a:r>
              <a:rPr lang="en-US" sz="2800" dirty="0"/>
              <a:t>How many hours do you participate in some form of Outdoor Recreation per week?</a:t>
            </a:r>
          </a:p>
          <a:p>
            <a:r>
              <a:rPr lang="en-US" sz="2800" dirty="0"/>
              <a:t>Do you believe that Outdoor Recreation can help manage stress?</a:t>
            </a:r>
          </a:p>
          <a:p>
            <a:endParaRPr lang="en-US" dirty="0"/>
          </a:p>
        </p:txBody>
      </p:sp>
      <p:sp>
        <p:nvSpPr>
          <p:cNvPr id="13" name="Text Placeholder 12">
            <a:extLst>
              <a:ext uri="{FF2B5EF4-FFF2-40B4-BE49-F238E27FC236}">
                <a16:creationId xmlns:a16="http://schemas.microsoft.com/office/drawing/2014/main" id="{0D0B71A7-3FE0-457E-9557-7B3F8B6AAA6F}"/>
              </a:ext>
            </a:extLst>
          </p:cNvPr>
          <p:cNvSpPr>
            <a:spLocks noGrp="1"/>
          </p:cNvSpPr>
          <p:nvPr>
            <p:ph type="body" sz="quarter" idx="150"/>
          </p:nvPr>
        </p:nvSpPr>
        <p:spPr/>
        <p:txBody>
          <a:bodyPr>
            <a:normAutofit fontScale="92500" lnSpcReduction="10000"/>
          </a:bodyPr>
          <a:lstStyle/>
          <a:p>
            <a:r>
              <a:rPr lang="en-US" sz="4000" dirty="0"/>
              <a:t>Cormier Honors College for Citizen Scholars </a:t>
            </a:r>
          </a:p>
          <a:p>
            <a:r>
              <a:rPr lang="en-US" sz="4000" dirty="0"/>
              <a:t>EDU-376-50: Intro to Residential Learning</a:t>
            </a:r>
          </a:p>
        </p:txBody>
      </p:sp>
      <p:sp>
        <p:nvSpPr>
          <p:cNvPr id="14" name="Text Placeholder 13">
            <a:extLst>
              <a:ext uri="{FF2B5EF4-FFF2-40B4-BE49-F238E27FC236}">
                <a16:creationId xmlns:a16="http://schemas.microsoft.com/office/drawing/2014/main" id="{BC0146B6-014D-41DE-9EC1-FE187F7B0AF0}"/>
              </a:ext>
            </a:extLst>
          </p:cNvPr>
          <p:cNvSpPr>
            <a:spLocks noGrp="1"/>
          </p:cNvSpPr>
          <p:nvPr>
            <p:ph type="body" sz="quarter" idx="151"/>
          </p:nvPr>
        </p:nvSpPr>
        <p:spPr/>
        <p:txBody>
          <a:bodyPr>
            <a:normAutofit/>
          </a:bodyPr>
          <a:lstStyle/>
          <a:p>
            <a:r>
              <a:rPr lang="en-US" sz="6600" dirty="0"/>
              <a:t>Abbey Mays</a:t>
            </a:r>
          </a:p>
        </p:txBody>
      </p:sp>
      <p:sp>
        <p:nvSpPr>
          <p:cNvPr id="15" name="Text Placeholder 14">
            <a:extLst>
              <a:ext uri="{FF2B5EF4-FFF2-40B4-BE49-F238E27FC236}">
                <a16:creationId xmlns:a16="http://schemas.microsoft.com/office/drawing/2014/main" id="{1EBF84ED-122B-4282-A1EC-16E8C2AFF303}"/>
              </a:ext>
            </a:extLst>
          </p:cNvPr>
          <p:cNvSpPr>
            <a:spLocks noGrp="1"/>
          </p:cNvSpPr>
          <p:nvPr>
            <p:ph type="body" sz="quarter" idx="153"/>
          </p:nvPr>
        </p:nvSpPr>
        <p:spPr>
          <a:xfrm>
            <a:off x="1262743" y="589524"/>
            <a:ext cx="24449314" cy="1664193"/>
          </a:xfrm>
        </p:spPr>
        <p:txBody>
          <a:bodyPr>
            <a:normAutofit fontScale="92500"/>
          </a:bodyPr>
          <a:lstStyle/>
          <a:p>
            <a:r>
              <a:rPr lang="en-US" sz="8800" dirty="0"/>
              <a:t>The Effects of Outdoor Recreation on College </a:t>
            </a:r>
            <a:r>
              <a:rPr lang="en-US" sz="9600" dirty="0"/>
              <a:t>Students</a:t>
            </a:r>
            <a:endParaRPr lang="en-US" sz="8800" dirty="0"/>
          </a:p>
        </p:txBody>
      </p:sp>
      <p:pic>
        <p:nvPicPr>
          <p:cNvPr id="18" name="Picture 17" descr="A screenshot of a cell phone&#10;&#10;Description automatically generated">
            <a:extLst>
              <a:ext uri="{FF2B5EF4-FFF2-40B4-BE49-F238E27FC236}">
                <a16:creationId xmlns:a16="http://schemas.microsoft.com/office/drawing/2014/main" id="{6AF63AB5-5458-4BD9-BEB5-FAD53B31F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074" y="18914041"/>
            <a:ext cx="8636000" cy="4013200"/>
          </a:xfrm>
          <a:prstGeom prst="rect">
            <a:avLst/>
          </a:prstGeom>
        </p:spPr>
      </p:pic>
      <p:pic>
        <p:nvPicPr>
          <p:cNvPr id="19" name="Picture 18">
            <a:extLst>
              <a:ext uri="{FF2B5EF4-FFF2-40B4-BE49-F238E27FC236}">
                <a16:creationId xmlns:a16="http://schemas.microsoft.com/office/drawing/2014/main" id="{663F040E-F2E1-49D6-B353-3E2756ED59F8}"/>
              </a:ext>
            </a:extLst>
          </p:cNvPr>
          <p:cNvPicPr>
            <a:picLocks noChangeAspect="1"/>
          </p:cNvPicPr>
          <p:nvPr/>
        </p:nvPicPr>
        <p:blipFill>
          <a:blip r:embed="rId3"/>
          <a:stretch>
            <a:fillRect/>
          </a:stretch>
        </p:blipFill>
        <p:spPr>
          <a:xfrm>
            <a:off x="1381801" y="12996415"/>
            <a:ext cx="11338545" cy="2696605"/>
          </a:xfrm>
          <a:prstGeom prst="rect">
            <a:avLst/>
          </a:prstGeom>
        </p:spPr>
      </p:pic>
      <p:pic>
        <p:nvPicPr>
          <p:cNvPr id="20" name="Picture 19">
            <a:extLst>
              <a:ext uri="{FF2B5EF4-FFF2-40B4-BE49-F238E27FC236}">
                <a16:creationId xmlns:a16="http://schemas.microsoft.com/office/drawing/2014/main" id="{B136E003-D5B8-4862-88E1-C207EE861586}"/>
              </a:ext>
            </a:extLst>
          </p:cNvPr>
          <p:cNvPicPr>
            <a:picLocks noChangeAspect="1"/>
          </p:cNvPicPr>
          <p:nvPr/>
        </p:nvPicPr>
        <p:blipFill>
          <a:blip r:embed="rId4"/>
          <a:stretch>
            <a:fillRect/>
          </a:stretch>
        </p:blipFill>
        <p:spPr>
          <a:xfrm>
            <a:off x="1521131" y="26669162"/>
            <a:ext cx="11059886" cy="6647698"/>
          </a:xfrm>
          <a:prstGeom prst="rect">
            <a:avLst/>
          </a:prstGeom>
        </p:spPr>
      </p:pic>
      <p:pic>
        <p:nvPicPr>
          <p:cNvPr id="5" name="Picture 4">
            <a:extLst>
              <a:ext uri="{FF2B5EF4-FFF2-40B4-BE49-F238E27FC236}">
                <a16:creationId xmlns:a16="http://schemas.microsoft.com/office/drawing/2014/main" id="{491418DE-BFB0-42CB-86D5-987BE1BE7CA8}"/>
              </a:ext>
            </a:extLst>
          </p:cNvPr>
          <p:cNvPicPr>
            <a:picLocks noChangeAspect="1"/>
          </p:cNvPicPr>
          <p:nvPr/>
        </p:nvPicPr>
        <p:blipFill>
          <a:blip r:embed="rId5"/>
          <a:stretch>
            <a:fillRect/>
          </a:stretch>
        </p:blipFill>
        <p:spPr>
          <a:xfrm>
            <a:off x="3441420" y="1935869"/>
            <a:ext cx="3052466" cy="3052466"/>
          </a:xfrm>
          <a:prstGeom prst="rect">
            <a:avLst/>
          </a:prstGeom>
        </p:spPr>
      </p:pic>
      <p:pic>
        <p:nvPicPr>
          <p:cNvPr id="16" name="Picture 15">
            <a:extLst>
              <a:ext uri="{FF2B5EF4-FFF2-40B4-BE49-F238E27FC236}">
                <a16:creationId xmlns:a16="http://schemas.microsoft.com/office/drawing/2014/main" id="{5676DBAB-E74A-4499-BF63-7A947E279444}"/>
              </a:ext>
            </a:extLst>
          </p:cNvPr>
          <p:cNvPicPr>
            <a:picLocks noChangeAspect="1"/>
          </p:cNvPicPr>
          <p:nvPr/>
        </p:nvPicPr>
        <p:blipFill>
          <a:blip r:embed="rId6"/>
          <a:stretch>
            <a:fillRect/>
          </a:stretch>
        </p:blipFill>
        <p:spPr>
          <a:xfrm>
            <a:off x="14638862" y="24034794"/>
            <a:ext cx="11371566" cy="3790522"/>
          </a:xfrm>
          <a:prstGeom prst="rect">
            <a:avLst/>
          </a:prstGeom>
        </p:spPr>
      </p:pic>
    </p:spTree>
    <p:extLst>
      <p:ext uri="{BB962C8B-B14F-4D97-AF65-F5344CB8AC3E}">
        <p14:creationId xmlns:p14="http://schemas.microsoft.com/office/powerpoint/2010/main" val="154254544"/>
      </p:ext>
    </p:extLst>
  </p:cSld>
  <p:clrMapOvr>
    <a:masterClrMapping/>
  </p:clrMapOvr>
</p:sld>
</file>

<file path=ppt/theme/theme1.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0</TotalTime>
  <Words>828</Words>
  <Application>Microsoft Office PowerPoint</Application>
  <PresentationFormat>Custom</PresentationFormat>
  <Paragraphs>36</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Times New Roman</vt:lpstr>
      <vt:lpstr>Trebuchet MS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Abbey Mays</cp:lastModifiedBy>
  <cp:revision>48</cp:revision>
  <dcterms:created xsi:type="dcterms:W3CDTF">2012-02-10T00:10:15Z</dcterms:created>
  <dcterms:modified xsi:type="dcterms:W3CDTF">2019-11-21T17:11:12Z</dcterms:modified>
</cp:coreProperties>
</file>