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9" r:id="rId9"/>
    <p:sldId id="270" r:id="rId10"/>
    <p:sldId id="271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97" d="100"/>
          <a:sy n="97" d="100"/>
        </p:scale>
        <p:origin x="45" y="231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4/3/2020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ful.org/choose-type-mindfulness-meditation/" TargetMode="External"/><Relationship Id="rId2" Type="http://schemas.openxmlformats.org/officeDocument/2006/relationships/hyperlink" Target="http://www.takingcharge.csh.umn.edu/how-does-mindfulness-work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mindfulrunning.org/mindful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April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2020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95" y="2137963"/>
            <a:ext cx="10117959" cy="2281355"/>
          </a:xfrm>
        </p:spPr>
        <p:txBody>
          <a:bodyPr/>
          <a:lstStyle/>
          <a:p>
            <a:r>
              <a:rPr lang="en-US" sz="6600" dirty="0"/>
              <a:t>The Benefits of Practicing Mindfulness</a:t>
            </a:r>
            <a:endParaRPr lang="ru-RU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Abbey Mays</a:t>
            </a:r>
          </a:p>
          <a:p>
            <a:r>
              <a:rPr lang="en-US" dirty="0"/>
              <a:t>https://youtu.be/T6srj2iCzdg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mental state achieved by allowing one’s self to be fully aware in the present moment.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This can be done through meditation and can help people acknowledge thoughts, feelings, and can be used as a therapeutic technique in psychotherapy.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How it effects the body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can induce a relaxation response, which engages the parasympathetic nervous system.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5865" y="752101"/>
            <a:ext cx="4707842" cy="2616277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/>
              <a:t>This system is responsible for restoring the body.</a:t>
            </a:r>
          </a:p>
          <a:p>
            <a:pPr lvl="1"/>
            <a:r>
              <a:rPr lang="en-US" sz="4900" dirty="0"/>
              <a:t> </a:t>
            </a:r>
            <a:r>
              <a:rPr lang="en-US" sz="4900" dirty="0">
                <a:solidFill>
                  <a:schemeClr val="bg1"/>
                </a:solidFill>
              </a:rPr>
              <a:t>Lowering heart rate</a:t>
            </a:r>
          </a:p>
          <a:p>
            <a:pPr lvl="1"/>
            <a:r>
              <a:rPr lang="en-US" sz="4900" dirty="0">
                <a:solidFill>
                  <a:schemeClr val="bg1"/>
                </a:solidFill>
              </a:rPr>
              <a:t>Blood pressure</a:t>
            </a:r>
          </a:p>
          <a:p>
            <a:pPr lvl="1"/>
            <a:r>
              <a:rPr lang="en-US" sz="4900" dirty="0">
                <a:solidFill>
                  <a:schemeClr val="bg1"/>
                </a:solidFill>
              </a:rPr>
              <a:t>Muscle tension</a:t>
            </a:r>
          </a:p>
          <a:p>
            <a:r>
              <a:rPr lang="en-US" sz="4900" dirty="0"/>
              <a:t> It also alters brain patterns consistently during practice.</a:t>
            </a:r>
          </a:p>
          <a:p>
            <a:pPr lvl="1"/>
            <a:r>
              <a:rPr lang="en-US" sz="4900" dirty="0">
                <a:solidFill>
                  <a:schemeClr val="bg1"/>
                </a:solidFill>
              </a:rPr>
              <a:t>Frontopolar Cortex</a:t>
            </a:r>
          </a:p>
          <a:p>
            <a:pPr lvl="1"/>
            <a:r>
              <a:rPr lang="en-US" sz="4900" dirty="0">
                <a:solidFill>
                  <a:schemeClr val="bg1"/>
                </a:solidFill>
              </a:rPr>
              <a:t>Sensory Cortices</a:t>
            </a:r>
          </a:p>
          <a:p>
            <a:pPr lvl="1"/>
            <a:r>
              <a:rPr lang="en-US" sz="4900" dirty="0">
                <a:solidFill>
                  <a:schemeClr val="bg1"/>
                </a:solidFill>
              </a:rPr>
              <a:t>Hippocampus</a:t>
            </a:r>
          </a:p>
          <a:p>
            <a:pPr lvl="1"/>
            <a:r>
              <a:rPr lang="en-US" sz="4900" dirty="0">
                <a:solidFill>
                  <a:schemeClr val="bg1"/>
                </a:solidFill>
              </a:rPr>
              <a:t>Orbitofrontal Cortex</a:t>
            </a:r>
          </a:p>
          <a:p>
            <a:pPr lvl="1"/>
            <a:r>
              <a:rPr lang="en-US" sz="4900" dirty="0">
                <a:solidFill>
                  <a:schemeClr val="bg1"/>
                </a:solidFill>
              </a:rPr>
              <a:t>Corpus Callosum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F7FAB-4AD7-433D-9E0D-BB711BA0A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08" y="3163552"/>
            <a:ext cx="4392066" cy="3247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483C2-8477-4489-BA80-78822BC1E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721" y="3489623"/>
            <a:ext cx="4707843" cy="26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Meditation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5ED3D-1AAF-4F1C-B149-41E9266A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937" y="3192707"/>
            <a:ext cx="3079834" cy="32965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Breathing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DD63BA-44C2-4BCE-824E-EFAF6BEC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93" y="3428501"/>
            <a:ext cx="4649086" cy="26151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Body Scan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6416" y="8925323"/>
            <a:ext cx="4365625" cy="23336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Meditation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Loving-kindness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CDC189-2752-41BE-8845-0D6BC92A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54" y="3279946"/>
            <a:ext cx="4365625" cy="272851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55654" y="9552575"/>
            <a:ext cx="4365625" cy="23336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Observing-though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7A87FF-9B98-48EB-9DCA-A5C067B2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10" y="3279946"/>
            <a:ext cx="4377956" cy="272851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3689" y="9648827"/>
            <a:ext cx="4365625" cy="23336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2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79" y="1036908"/>
            <a:ext cx="5285914" cy="782638"/>
          </a:xfrm>
        </p:spPr>
        <p:txBody>
          <a:bodyPr>
            <a:noAutofit/>
          </a:bodyPr>
          <a:lstStyle/>
          <a:p>
            <a:r>
              <a:rPr lang="en-US" sz="4000" dirty="0"/>
              <a:t>Other ways to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Mindfulness walks and runs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FECA0-1F1E-498C-A468-21F2F676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869761"/>
            <a:ext cx="5285914" cy="27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79" y="1036908"/>
            <a:ext cx="5285914" cy="782638"/>
          </a:xfrm>
        </p:spPr>
        <p:txBody>
          <a:bodyPr>
            <a:noAutofit/>
          </a:bodyPr>
          <a:lstStyle/>
          <a:p>
            <a:r>
              <a:rPr lang="en-US" sz="4000" dirty="0"/>
              <a:t>Other ways to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Yoga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91AAB-B24F-4DDE-A251-7C9B7EDA6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56" y="3100269"/>
            <a:ext cx="5199647" cy="259982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1968" y="8454321"/>
            <a:ext cx="5288963" cy="2588637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7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BFB619-5866-455F-93A6-9EAB0BE5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42" y="2693628"/>
            <a:ext cx="5766515" cy="38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Cited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8242DD-860A-4446-A9ED-6BCEE87AC1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02AE2-358E-4E9A-AF91-90EFED799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44D65-41FE-44A5-BE10-6EF39586E62A}"/>
              </a:ext>
            </a:extLst>
          </p:cNvPr>
          <p:cNvSpPr txBox="1"/>
          <p:nvPr/>
        </p:nvSpPr>
        <p:spPr>
          <a:xfrm>
            <a:off x="1395663" y="2009274"/>
            <a:ext cx="99581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“How Does Mindfulness Work?” </a:t>
            </a:r>
            <a:r>
              <a:rPr lang="en-US" i="1" dirty="0">
                <a:solidFill>
                  <a:schemeClr val="bg1"/>
                </a:solidFill>
              </a:rPr>
              <a:t>Taking Charge of Your Health &amp; Wellbeing</a:t>
            </a:r>
            <a:r>
              <a:rPr lang="en-US" dirty="0">
                <a:solidFill>
                  <a:schemeClr val="bg1"/>
                </a:solidFill>
              </a:rPr>
              <a:t>, University of Minnesota, 	</a:t>
            </a:r>
            <a:r>
              <a:rPr lang="en-US" dirty="0">
                <a:solidFill>
                  <a:schemeClr val="bg1"/>
                </a:solidFill>
                <a:hlinkClick r:id="rId2"/>
              </a:rPr>
              <a:t>www.takingcharge.csh.umn.edu/how-does-mindfulness-work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Newman, Kira M., et al. “How to Choose a Type of Mindfulness Meditation.” </a:t>
            </a:r>
            <a:r>
              <a:rPr lang="en-US" i="1" dirty="0">
                <a:solidFill>
                  <a:schemeClr val="bg1"/>
                </a:solidFill>
              </a:rPr>
              <a:t>Mindful</a:t>
            </a:r>
            <a:r>
              <a:rPr lang="en-US" dirty="0">
                <a:solidFill>
                  <a:schemeClr val="bg1"/>
                </a:solidFill>
              </a:rPr>
              <a:t>, 5 June 2018, 	</a:t>
            </a:r>
            <a:r>
              <a:rPr lang="en-US" dirty="0">
                <a:solidFill>
                  <a:schemeClr val="bg1"/>
                </a:solidFill>
                <a:hlinkClick r:id="rId3"/>
              </a:rPr>
              <a:t>www.mindful.org/choose-type-mindfulness-meditation/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Owl, and Admin. “From Mindful Movement to ‘AH-HA!" Moments: 4 Steps to Getting Answers to Life’s 	Biggest Questions.” </a:t>
            </a:r>
            <a:r>
              <a:rPr lang="en-US" i="1" dirty="0">
                <a:solidFill>
                  <a:schemeClr val="bg1"/>
                </a:solidFill>
              </a:rPr>
              <a:t>Mindful Running</a:t>
            </a:r>
            <a:r>
              <a:rPr lang="en-US" dirty="0">
                <a:solidFill>
                  <a:schemeClr val="bg1"/>
                </a:solidFill>
              </a:rPr>
              <a:t>, 24 Jan. 2015,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www.mindfulrunning.org/mindful-</a:t>
            </a:r>
            <a:r>
              <a:rPr lang="en-US" dirty="0">
                <a:solidFill>
                  <a:schemeClr val="bg1"/>
                </a:solidFill>
              </a:rPr>
              <a:t>	movement-leads-ah-ha-moments/.</a:t>
            </a:r>
          </a:p>
          <a:p>
            <a:r>
              <a:rPr lang="en-US" dirty="0">
                <a:solidFill>
                  <a:schemeClr val="bg1"/>
                </a:solidFill>
              </a:rPr>
              <a:t>Schreiner, Istvan, and James P. Malcolm. “The Benefits of Mindfulness Meditation: Changes in 	Emotional States of Depression, Anxiety, and Stress.” </a:t>
            </a:r>
            <a:r>
              <a:rPr lang="en-US" i="1" dirty="0" err="1">
                <a:solidFill>
                  <a:schemeClr val="bg1"/>
                </a:solidFill>
              </a:rPr>
              <a:t>Behaviour</a:t>
            </a:r>
            <a:r>
              <a:rPr lang="en-US" i="1" dirty="0">
                <a:solidFill>
                  <a:schemeClr val="bg1"/>
                </a:solidFill>
              </a:rPr>
              <a:t> Change</a:t>
            </a:r>
            <a:r>
              <a:rPr lang="en-US" dirty="0">
                <a:solidFill>
                  <a:schemeClr val="bg1"/>
                </a:solidFill>
              </a:rPr>
              <a:t>, vol. 25, no. 3, 	Jan. 2008, pp. 156–168., doi:10.1375/bech.25.3.156.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tf22977542</Template>
  <TotalTime>0</TotalTime>
  <Words>322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Gill Sans MT</vt:lpstr>
      <vt:lpstr>Office Theme</vt:lpstr>
      <vt:lpstr>The Benefits of Practicing Mindfulness</vt:lpstr>
      <vt:lpstr>Mindfulness</vt:lpstr>
      <vt:lpstr>How it effects the body</vt:lpstr>
      <vt:lpstr>Types of Meditation</vt:lpstr>
      <vt:lpstr>Types of Meditation</vt:lpstr>
      <vt:lpstr>Other ways to practice</vt:lpstr>
      <vt:lpstr>Other ways to practice</vt:lpstr>
      <vt:lpstr>Remember</vt:lpstr>
      <vt:lpstr>Work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2020-04-03T23:15:11Z</dcterms:created>
  <dcterms:modified xsi:type="dcterms:W3CDTF">2020-04-04T01:54:28Z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