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63" r:id="rId3"/>
    <p:sldId id="258" r:id="rId4"/>
    <p:sldId id="262" r:id="rId5"/>
    <p:sldId id="264" r:id="rId6"/>
    <p:sldId id="265" r:id="rId7"/>
    <p:sldId id="259" r:id="rId8"/>
    <p:sldId id="266"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570EC12-C95D-4440-ACEA-3B626C394A45}"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FAB38-BB6D-4A15-AACC-5A2DE1911155}"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828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0EC12-C95D-4440-ACEA-3B626C394A45}"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140271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0EC12-C95D-4440-ACEA-3B626C394A45}"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FAB38-BB6D-4A15-AACC-5A2DE191115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39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70EC12-C95D-4440-ACEA-3B626C394A45}"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122477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70EC12-C95D-4440-ACEA-3B626C394A45}"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FAB38-BB6D-4A15-AACC-5A2DE1911155}"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9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70EC12-C95D-4440-ACEA-3B626C394A45}"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416804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70EC12-C95D-4440-ACEA-3B626C394A45}"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45735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70EC12-C95D-4440-ACEA-3B626C394A45}"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87918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0EC12-C95D-4440-ACEA-3B626C394A45}"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27410303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70EC12-C95D-4440-ACEA-3B626C394A45}"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FAB38-BB6D-4A15-AACC-5A2DE1911155}" type="slidenum">
              <a:rPr lang="en-US" smtClean="0"/>
              <a:t>‹#›</a:t>
            </a:fld>
            <a:endParaRPr lang="en-US"/>
          </a:p>
        </p:txBody>
      </p:sp>
    </p:spTree>
    <p:extLst>
      <p:ext uri="{BB962C8B-B14F-4D97-AF65-F5344CB8AC3E}">
        <p14:creationId xmlns:p14="http://schemas.microsoft.com/office/powerpoint/2010/main" val="10404771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70EC12-C95D-4440-ACEA-3B626C394A45}"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FAB38-BB6D-4A15-AACC-5A2DE1911155}"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1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570EC12-C95D-4440-ACEA-3B626C394A45}" type="datetimeFigureOut">
              <a:rPr lang="en-US" smtClean="0"/>
              <a:t>4/5/2017</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6BFAB38-BB6D-4A15-AACC-5A2DE191115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972183"/>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sychologytoday.com/blog/surviving-your-childs-adolescence/201511/how-parental-divorce-can-impact-adolescence-now-and" TargetMode="External"/><Relationship Id="rId2" Type="http://schemas.openxmlformats.org/officeDocument/2006/relationships/hyperlink" Target="http://www.sanluistherapy.com/blog/72-the-psychological-effects-of-divorce-on-childre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Inquiry Based Project</a:t>
            </a:r>
          </a:p>
        </p:txBody>
      </p:sp>
      <p:sp>
        <p:nvSpPr>
          <p:cNvPr id="3" name="Subtitle 2"/>
          <p:cNvSpPr>
            <a:spLocks noGrp="1"/>
          </p:cNvSpPr>
          <p:nvPr>
            <p:ph type="subTitle" idx="1"/>
          </p:nvPr>
        </p:nvSpPr>
        <p:spPr/>
        <p:txBody>
          <a:bodyPr/>
          <a:lstStyle/>
          <a:p>
            <a:r>
              <a:rPr lang="en-US" dirty="0"/>
              <a:t>Makayla Massie</a:t>
            </a:r>
          </a:p>
        </p:txBody>
      </p:sp>
    </p:spTree>
    <p:extLst>
      <p:ext uri="{BB962C8B-B14F-4D97-AF65-F5344CB8AC3E}">
        <p14:creationId xmlns:p14="http://schemas.microsoft.com/office/powerpoint/2010/main" val="1999854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err="1"/>
              <a:t>Shaffran</a:t>
            </a:r>
            <a:r>
              <a:rPr lang="en-US" dirty="0"/>
              <a:t>, M. The Psychological Effects of Divorce on Children.</a:t>
            </a:r>
            <a:r>
              <a:rPr lang="en-US" i="1" dirty="0"/>
              <a:t> Michael </a:t>
            </a:r>
            <a:r>
              <a:rPr lang="en-US" i="1" dirty="0" err="1"/>
              <a:t>Shaffran</a:t>
            </a:r>
            <a:r>
              <a:rPr lang="en-US" dirty="0"/>
              <a:t>. Retrieved from </a:t>
            </a:r>
            <a:r>
              <a:rPr lang="en-US" dirty="0">
                <a:hlinkClick r:id="rId2"/>
              </a:rPr>
              <a:t>http://www.sanluistherapy.com/blog/72-the-psychological-effects-of-divorce-on-children.html</a:t>
            </a:r>
            <a:endParaRPr lang="en-US" dirty="0"/>
          </a:p>
          <a:p>
            <a:endParaRPr lang="en-US" dirty="0"/>
          </a:p>
          <a:p>
            <a:r>
              <a:rPr lang="en-US" dirty="0" err="1"/>
              <a:t>Pickhardt</a:t>
            </a:r>
            <a:r>
              <a:rPr lang="en-US" dirty="0"/>
              <a:t>, C. (2015). How Parental Divorce Can Impact Adolescence Now and Later. </a:t>
            </a:r>
            <a:r>
              <a:rPr lang="en-US" i="1" dirty="0"/>
              <a:t>Psychology Today</a:t>
            </a:r>
            <a:r>
              <a:rPr lang="en-US" dirty="0"/>
              <a:t>. Retrieved from </a:t>
            </a:r>
            <a:r>
              <a:rPr lang="en-US" dirty="0">
                <a:hlinkClick r:id="rId3"/>
              </a:rPr>
              <a:t>https://www.psychologytoday.com/blog/surviving-your-childs-adolescence/201511/how-parental-divorce-can-impact-adolescence-now-and</a:t>
            </a:r>
            <a:endParaRPr lang="en-US" dirty="0"/>
          </a:p>
          <a:p>
            <a:endParaRPr lang="en-US" dirty="0"/>
          </a:p>
        </p:txBody>
      </p:sp>
    </p:spTree>
    <p:extLst>
      <p:ext uri="{BB962C8B-B14F-4D97-AF65-F5344CB8AC3E}">
        <p14:creationId xmlns:p14="http://schemas.microsoft.com/office/powerpoint/2010/main" val="167662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3869" y="2476134"/>
            <a:ext cx="9720263" cy="1498600"/>
          </a:xfrm>
        </p:spPr>
        <p:txBody>
          <a:bodyPr/>
          <a:lstStyle/>
          <a:p>
            <a:r>
              <a:rPr lang="en-US" dirty="0"/>
              <a:t>What are the effects of divorce on a child psychologically and emotionally?</a:t>
            </a:r>
          </a:p>
        </p:txBody>
      </p:sp>
    </p:spTree>
    <p:extLst>
      <p:ext uri="{BB962C8B-B14F-4D97-AF65-F5344CB8AC3E}">
        <p14:creationId xmlns:p14="http://schemas.microsoft.com/office/powerpoint/2010/main" val="370092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and Emotional Effects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“It is said: ‘Children are always the losers in divorce.’ Unfortunately, parents do not think about the consequences of how they treat their soon to be ex-spouse and how they continue to malign them in front of their children who often feel loyalty to both parents. These children or adolescents are often manipulated by their parents for personal, social or financial reasons.” (</a:t>
            </a:r>
            <a:r>
              <a:rPr lang="en-US" dirty="0" err="1"/>
              <a:t>Shaffran</a:t>
            </a:r>
            <a:r>
              <a:rPr lang="en-US" dirty="0"/>
              <a:t>)</a:t>
            </a:r>
          </a:p>
          <a:p>
            <a:pPr lvl="1">
              <a:buFont typeface="Wingdings" panose="05000000000000000000" pitchFamily="2" charset="2"/>
              <a:buChar char="v"/>
            </a:pPr>
            <a:r>
              <a:rPr lang="en-US" dirty="0"/>
              <a:t>The relationship between the divorced parents can have a huge impact on the child</a:t>
            </a:r>
          </a:p>
          <a:p>
            <a:pPr lvl="2">
              <a:buFont typeface="Wingdings" panose="05000000000000000000" pitchFamily="2" charset="2"/>
              <a:buChar char="v"/>
            </a:pPr>
            <a:r>
              <a:rPr lang="en-US" dirty="0"/>
              <a:t>If the parents do not get along, the child feels stuck in the middle; there are two sides to every story but the child has to stay neutral—this can lead to children bottling in their feelings to keep peace between others</a:t>
            </a:r>
          </a:p>
          <a:p>
            <a:pPr lvl="2">
              <a:buFont typeface="Wingdings" panose="05000000000000000000" pitchFamily="2" charset="2"/>
              <a:buChar char="v"/>
            </a:pPr>
            <a:r>
              <a:rPr lang="en-US" dirty="0"/>
              <a:t>If the parents do get along, it sets a good example for the child</a:t>
            </a:r>
          </a:p>
          <a:p>
            <a:pPr>
              <a:buFont typeface="Wingdings" panose="05000000000000000000" pitchFamily="2" charset="2"/>
              <a:buChar char="v"/>
            </a:pPr>
            <a:r>
              <a:rPr lang="en-US" dirty="0"/>
              <a:t>Depending on a child’s relationships with their parents prior to divorce, and which parent the child lives with/visitation, relationships, or lack of, after divorce are affected</a:t>
            </a:r>
          </a:p>
        </p:txBody>
      </p:sp>
    </p:spTree>
    <p:extLst>
      <p:ext uri="{BB962C8B-B14F-4D97-AF65-F5344CB8AC3E}">
        <p14:creationId xmlns:p14="http://schemas.microsoft.com/office/powerpoint/2010/main" val="355377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and Emotional Effects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Stress can lead to anxiety, depression, substance abuse, delinquent behavior and teen pregnancy by the girls/boys getting girls pregnant</a:t>
            </a:r>
          </a:p>
          <a:p>
            <a:pPr>
              <a:buFont typeface="Wingdings" panose="05000000000000000000" pitchFamily="2" charset="2"/>
              <a:buChar char="v"/>
            </a:pPr>
            <a:r>
              <a:rPr lang="en-US" dirty="0"/>
              <a:t>“It has been noted by Clinicians and Therapists that the children caught in the middle of the parents’ animosity during separation or divorce proceedings have attention and concentration problems; academic problems; anger problems and sleep disorders.” (</a:t>
            </a:r>
            <a:r>
              <a:rPr lang="en-US" dirty="0" err="1"/>
              <a:t>Shaffran</a:t>
            </a:r>
            <a:r>
              <a:rPr lang="en-US" dirty="0"/>
              <a:t>)</a:t>
            </a:r>
          </a:p>
          <a:p>
            <a:pPr>
              <a:buFont typeface="Wingdings" panose="05000000000000000000" pitchFamily="2" charset="2"/>
              <a:buChar char="v"/>
            </a:pPr>
            <a:r>
              <a:rPr lang="en-US" dirty="0"/>
              <a:t>One major problem is that children blame themselves for their parents divorce</a:t>
            </a:r>
          </a:p>
          <a:p>
            <a:pPr lvl="1">
              <a:buFont typeface="Wingdings" panose="05000000000000000000" pitchFamily="2" charset="2"/>
              <a:buChar char="v"/>
            </a:pPr>
            <a:r>
              <a:rPr lang="en-US" dirty="0"/>
              <a:t>Have feelings of guilt</a:t>
            </a:r>
          </a:p>
          <a:p>
            <a:pPr lvl="1">
              <a:buFont typeface="Wingdings" panose="05000000000000000000" pitchFamily="2" charset="2"/>
              <a:buChar char="v"/>
            </a:pPr>
            <a:r>
              <a:rPr lang="en-US" dirty="0"/>
              <a:t>Can cause low self-esteem</a:t>
            </a:r>
          </a:p>
        </p:txBody>
      </p:sp>
    </p:spTree>
    <p:extLst>
      <p:ext uri="{BB962C8B-B14F-4D97-AF65-F5344CB8AC3E}">
        <p14:creationId xmlns:p14="http://schemas.microsoft.com/office/powerpoint/2010/main" val="189006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and Emotional Effects (cont’d.)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Just because divorce is becoming more common (almost 50%) doesn’t mean it is any less impactful</a:t>
            </a:r>
          </a:p>
          <a:p>
            <a:pPr>
              <a:buFont typeface="Wingdings" panose="05000000000000000000" pitchFamily="2" charset="2"/>
              <a:buChar char="v"/>
            </a:pPr>
            <a:r>
              <a:rPr lang="en-US" dirty="0"/>
              <a:t>“Because divorce catches adolescents (beginning ages 9 – 13) in the age of detachment and detachment parenting, common responses are often aggressive ones, pushing against and pulling away from parents to exercise more control and assert more autonomy.” (</a:t>
            </a:r>
            <a:r>
              <a:rPr lang="en-US" dirty="0" err="1"/>
              <a:t>Pickhardt</a:t>
            </a:r>
            <a:r>
              <a:rPr lang="en-US" dirty="0"/>
              <a:t>)</a:t>
            </a:r>
          </a:p>
          <a:p>
            <a:pPr lvl="1">
              <a:buFont typeface="Wingdings" panose="05000000000000000000" pitchFamily="2" charset="2"/>
              <a:buChar char="v"/>
            </a:pPr>
            <a:r>
              <a:rPr lang="en-US" dirty="0"/>
              <a:t>Adolescents become more independent</a:t>
            </a:r>
          </a:p>
          <a:p>
            <a:pPr lvl="1">
              <a:buFont typeface="Wingdings" panose="05000000000000000000" pitchFamily="2" charset="2"/>
              <a:buChar char="v"/>
            </a:pPr>
            <a:r>
              <a:rPr lang="en-US" dirty="0"/>
              <a:t>This independence and self-interest/self-management becomes even more intensified if a parent gets remarried and the child then has a step parent</a:t>
            </a:r>
            <a:endParaRPr lang="en-US" dirty="0"/>
          </a:p>
          <a:p>
            <a:pPr>
              <a:buFont typeface="Wingdings" panose="05000000000000000000" pitchFamily="2" charset="2"/>
              <a:buChar char="v"/>
            </a:pPr>
            <a:r>
              <a:rPr lang="en-US" dirty="0"/>
              <a:t>Visitation—no say; no time to see friends, can feel left out and cause resentment</a:t>
            </a:r>
          </a:p>
        </p:txBody>
      </p:sp>
    </p:spTree>
    <p:extLst>
      <p:ext uri="{BB962C8B-B14F-4D97-AF65-F5344CB8AC3E}">
        <p14:creationId xmlns:p14="http://schemas.microsoft.com/office/powerpoint/2010/main" val="82871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8700" y="2599226"/>
            <a:ext cx="9720263" cy="1498600"/>
          </a:xfrm>
        </p:spPr>
        <p:txBody>
          <a:bodyPr/>
          <a:lstStyle/>
          <a:p>
            <a:r>
              <a:rPr lang="en-US" dirty="0"/>
              <a:t>How does divorce affect a child’s future relationships?</a:t>
            </a:r>
          </a:p>
        </p:txBody>
      </p:sp>
    </p:spTree>
    <p:extLst>
      <p:ext uri="{BB962C8B-B14F-4D97-AF65-F5344CB8AC3E}">
        <p14:creationId xmlns:p14="http://schemas.microsoft.com/office/powerpoint/2010/main" val="395079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on Future Relationships</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dirty="0"/>
              <a:t>Statistically, children of divorce are more likely to get divorced</a:t>
            </a:r>
          </a:p>
          <a:p>
            <a:pPr>
              <a:buFont typeface="Wingdings" panose="05000000000000000000" pitchFamily="2" charset="2"/>
              <a:buChar char="v"/>
            </a:pPr>
            <a:r>
              <a:rPr lang="en-US" b="1" dirty="0"/>
              <a:t>Reluctance to commit </a:t>
            </a:r>
            <a:r>
              <a:rPr lang="en-US" dirty="0"/>
              <a:t>because they’ve seen divorce firsthand and don’t want that to happen to them; trust issues</a:t>
            </a:r>
          </a:p>
          <a:p>
            <a:pPr>
              <a:buFont typeface="Wingdings" panose="05000000000000000000" pitchFamily="2" charset="2"/>
              <a:buChar char="v"/>
            </a:pPr>
            <a:r>
              <a:rPr lang="en-US" b="1" dirty="0"/>
              <a:t>Fear of abandonment </a:t>
            </a:r>
            <a:r>
              <a:rPr lang="en-US" dirty="0"/>
              <a:t>because to some degree they felt deserted by their parents after divorce</a:t>
            </a:r>
          </a:p>
          <a:p>
            <a:pPr>
              <a:buFont typeface="Wingdings" panose="05000000000000000000" pitchFamily="2" charset="2"/>
              <a:buChar char="v"/>
            </a:pPr>
            <a:r>
              <a:rPr lang="en-US" b="1" dirty="0"/>
              <a:t>Disbelief in the permanence of love </a:t>
            </a:r>
            <a:r>
              <a:rPr lang="en-US" dirty="0"/>
              <a:t>because they have seen proof otherwise</a:t>
            </a:r>
          </a:p>
          <a:p>
            <a:pPr>
              <a:buFont typeface="Wingdings" panose="05000000000000000000" pitchFamily="2" charset="2"/>
              <a:buChar char="v"/>
            </a:pPr>
            <a:r>
              <a:rPr lang="en-US" b="1" dirty="0"/>
              <a:t>Control for security </a:t>
            </a:r>
            <a:r>
              <a:rPr lang="en-US" dirty="0"/>
              <a:t>to keep the other person close; manipulative</a:t>
            </a:r>
          </a:p>
          <a:p>
            <a:pPr>
              <a:buFont typeface="Wingdings" panose="05000000000000000000" pitchFamily="2" charset="2"/>
              <a:buChar char="v"/>
            </a:pPr>
            <a:r>
              <a:rPr lang="en-US" b="1" dirty="0"/>
              <a:t>Discomfort with conflict</a:t>
            </a:r>
            <a:r>
              <a:rPr lang="en-US" dirty="0"/>
              <a:t> because it was dangerous conflict that ended the parental marriage</a:t>
            </a:r>
          </a:p>
          <a:p>
            <a:pPr>
              <a:buFont typeface="Wingdings" panose="05000000000000000000" pitchFamily="2" charset="2"/>
              <a:buChar char="v"/>
            </a:pPr>
            <a:r>
              <a:rPr lang="en-US" b="1" dirty="0"/>
              <a:t>Readiness to leave</a:t>
            </a:r>
            <a:r>
              <a:rPr lang="en-US" dirty="0"/>
              <a:t> if the relationship gets tough because that is what their parents modeled for them, instead of working through their differences</a:t>
            </a:r>
            <a:endParaRPr lang="en-US" b="1" dirty="0"/>
          </a:p>
          <a:p>
            <a:pPr>
              <a:buFont typeface="Wingdings" panose="05000000000000000000" pitchFamily="2" charset="2"/>
              <a:buChar char="v"/>
            </a:pPr>
            <a:endParaRPr lang="en-US" dirty="0"/>
          </a:p>
          <a:p>
            <a:pPr>
              <a:buFont typeface="Wingdings" panose="05000000000000000000" pitchFamily="2" charset="2"/>
              <a:buChar char="v"/>
            </a:pPr>
            <a:endParaRPr lang="en-US" b="1"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32983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on Future Relationships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Children of divorce can be more hesitant towards marriage; they have a negative attitude towards marriage and a positive attitude towards divorce</a:t>
            </a:r>
          </a:p>
          <a:p>
            <a:pPr lvl="1">
              <a:buFont typeface="Wingdings" panose="05000000000000000000" pitchFamily="2" charset="2"/>
              <a:buChar char="v"/>
            </a:pPr>
            <a:r>
              <a:rPr lang="en-US" dirty="0"/>
              <a:t>Less likely to expect to marry, more likely to expect to divorce</a:t>
            </a:r>
          </a:p>
          <a:p>
            <a:pPr lvl="1">
              <a:buFont typeface="Wingdings" panose="05000000000000000000" pitchFamily="2" charset="2"/>
              <a:buChar char="v"/>
            </a:pPr>
            <a:r>
              <a:rPr lang="en-US" dirty="0"/>
              <a:t>Enter a relationship knowing that divorce is an option</a:t>
            </a:r>
          </a:p>
          <a:p>
            <a:pPr>
              <a:buFont typeface="Wingdings" panose="05000000000000000000" pitchFamily="2" charset="2"/>
              <a:buChar char="v"/>
            </a:pPr>
            <a:r>
              <a:rPr lang="en-US" dirty="0"/>
              <a:t>They have long-term anxiety about whether or not they’ll have a happy marriage</a:t>
            </a:r>
          </a:p>
          <a:p>
            <a:pPr lvl="1">
              <a:buFont typeface="Wingdings" panose="05000000000000000000" pitchFamily="2" charset="2"/>
              <a:buChar char="v"/>
            </a:pPr>
            <a:r>
              <a:rPr lang="en-US" dirty="0"/>
              <a:t>Worry that what happened to their parents will happen to them</a:t>
            </a:r>
          </a:p>
        </p:txBody>
      </p:sp>
    </p:spTree>
    <p:extLst>
      <p:ext uri="{BB962C8B-B14F-4D97-AF65-F5344CB8AC3E}">
        <p14:creationId xmlns:p14="http://schemas.microsoft.com/office/powerpoint/2010/main" val="3713178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Perspective</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a:t>Coming from a medical perspective, the focus would be on mental health and physical health</a:t>
            </a:r>
          </a:p>
          <a:p>
            <a:pPr>
              <a:buFont typeface="Wingdings" panose="05000000000000000000" pitchFamily="2" charset="2"/>
              <a:buChar char="v"/>
            </a:pPr>
            <a:r>
              <a:rPr lang="en-US" dirty="0"/>
              <a:t>Mental Health:</a:t>
            </a:r>
          </a:p>
          <a:p>
            <a:pPr lvl="1">
              <a:buFont typeface="Wingdings" panose="05000000000000000000" pitchFamily="2" charset="2"/>
              <a:buChar char="v"/>
            </a:pPr>
            <a:r>
              <a:rPr lang="en-US" dirty="0"/>
              <a:t>Psychological &amp; Emotional Effects slides</a:t>
            </a:r>
          </a:p>
          <a:p>
            <a:pPr lvl="1">
              <a:buFont typeface="Wingdings" panose="05000000000000000000" pitchFamily="2" charset="2"/>
              <a:buChar char="v"/>
            </a:pPr>
            <a:r>
              <a:rPr lang="en-US" dirty="0"/>
              <a:t>For a basic check up, ask questions regarding the divorce and typical home life</a:t>
            </a:r>
          </a:p>
          <a:p>
            <a:pPr lvl="1">
              <a:buFont typeface="Wingdings" panose="05000000000000000000" pitchFamily="2" charset="2"/>
              <a:buChar char="v"/>
            </a:pPr>
            <a:r>
              <a:rPr lang="en-US" dirty="0"/>
              <a:t>Personality change, anxiety, depression, low self-esteem, feelings of guilt</a:t>
            </a:r>
          </a:p>
          <a:p>
            <a:pPr lvl="2">
              <a:buFont typeface="Wingdings" panose="05000000000000000000" pitchFamily="2" charset="2"/>
              <a:buChar char="v"/>
            </a:pPr>
            <a:r>
              <a:rPr lang="en-US" dirty="0"/>
              <a:t>Report signs of depression, anxiety, or suicidal thoughts to the physician</a:t>
            </a:r>
          </a:p>
          <a:p>
            <a:pPr lvl="2">
              <a:buFont typeface="Wingdings" panose="05000000000000000000" pitchFamily="2" charset="2"/>
              <a:buChar char="v"/>
            </a:pPr>
            <a:r>
              <a:rPr lang="en-US" dirty="0"/>
              <a:t>If needed, the physician can refer the child to a psychologist, therapist, or counselor</a:t>
            </a:r>
            <a:endParaRPr lang="en-US" dirty="0"/>
          </a:p>
          <a:p>
            <a:pPr>
              <a:buFont typeface="Wingdings" panose="05000000000000000000" pitchFamily="2" charset="2"/>
              <a:buChar char="v"/>
            </a:pPr>
            <a:r>
              <a:rPr lang="en-US" dirty="0"/>
              <a:t>Physical Health:</a:t>
            </a:r>
          </a:p>
          <a:p>
            <a:pPr lvl="1">
              <a:buFont typeface="Wingdings" panose="05000000000000000000" pitchFamily="2" charset="2"/>
              <a:buChar char="v"/>
            </a:pPr>
            <a:r>
              <a:rPr lang="en-US" dirty="0"/>
              <a:t>Report any signs of child abuse or self harm to the physician</a:t>
            </a:r>
            <a:endParaRPr lang="en-US" dirty="0"/>
          </a:p>
          <a:p>
            <a:pPr>
              <a:buFont typeface="Wingdings" panose="05000000000000000000" pitchFamily="2" charset="2"/>
              <a:buChar char="v"/>
            </a:pPr>
            <a:r>
              <a:rPr lang="en-US" dirty="0"/>
              <a:t>Remember that this is a case-by-case issue and no two children will react in the same way to a parental divorce</a:t>
            </a:r>
          </a:p>
          <a:p>
            <a:pPr marL="128016" lvl="1" indent="0">
              <a:buNone/>
            </a:pPr>
            <a:endParaRPr lang="en-US" dirty="0"/>
          </a:p>
        </p:txBody>
      </p:sp>
    </p:spTree>
    <p:extLst>
      <p:ext uri="{BB962C8B-B14F-4D97-AF65-F5344CB8AC3E}">
        <p14:creationId xmlns:p14="http://schemas.microsoft.com/office/powerpoint/2010/main" val="14432572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645</TotalTime>
  <Words>763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Inquiry Based Project</vt:lpstr>
      <vt:lpstr>What are the effects of divorce on a child psychologically and emotionally?</vt:lpstr>
      <vt:lpstr>Psychological and Emotional Effects</vt:lpstr>
      <vt:lpstr>Psychological and Emotional Effects (cont’d.)</vt:lpstr>
      <vt:lpstr>Psychological and Emotional Effects (cont’d.)</vt:lpstr>
      <vt:lpstr>How does divorce affect a child’s future relationships?</vt:lpstr>
      <vt:lpstr>Effects on Future Relationships</vt:lpstr>
      <vt:lpstr>Effects on Future Relationships (Cont’d.)</vt:lpstr>
      <vt:lpstr>Nursing Perspective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Inquiry Based Project</dc:title>
  <dc:creator>Makayla Massie</dc:creator>
  <cp:lastModifiedBy>Makayla Massie</cp:lastModifiedBy>
  <cp:revision>29</cp:revision>
  <dcterms:created xsi:type="dcterms:W3CDTF">2017-04-05T00:11:31Z</dcterms:created>
  <dcterms:modified xsi:type="dcterms:W3CDTF">2017-04-06T00:51:17Z</dcterms:modified>
</cp:coreProperties>
</file>