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lassroom%20Layou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Plan </a:t>
            </a:r>
            <a:r>
              <a:rPr lang="en-US"/>
              <a:t>Grades 3-6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Maria Giarrusso</a:t>
            </a:r>
          </a:p>
        </p:txBody>
      </p:sp>
    </p:spTree>
    <p:extLst>
      <p:ext uri="{BB962C8B-B14F-4D97-AF65-F5344CB8AC3E}">
        <p14:creationId xmlns:p14="http://schemas.microsoft.com/office/powerpoint/2010/main" val="3607021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and emotional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Model respect by speaking respectfully to all students and staff</a:t>
            </a:r>
          </a:p>
          <a:p>
            <a:r>
              <a:rPr lang="en-US" dirty="0"/>
              <a:t>Establish a process in which students come up with solution to their problems together</a:t>
            </a:r>
          </a:p>
          <a:p>
            <a:pPr lvl="1"/>
            <a:r>
              <a:rPr lang="en-US" dirty="0"/>
              <a:t>Not fair for the teacher to act as judge, jury, and executioner</a:t>
            </a:r>
          </a:p>
          <a:p>
            <a:pPr lvl="1"/>
            <a:r>
              <a:rPr lang="en-US" dirty="0"/>
              <a:t>Establishes a democratic classroom, and democratic skills</a:t>
            </a:r>
          </a:p>
          <a:p>
            <a:r>
              <a:rPr lang="en-US" dirty="0"/>
              <a:t>Model and practice 5 primary skills for Social Emotional Learning</a:t>
            </a:r>
          </a:p>
          <a:p>
            <a:pPr lvl="1"/>
            <a:r>
              <a:rPr lang="en-US" dirty="0"/>
              <a:t>Self-Awareness</a:t>
            </a:r>
          </a:p>
          <a:p>
            <a:pPr lvl="1"/>
            <a:r>
              <a:rPr lang="en-US" dirty="0"/>
              <a:t>Self-Management</a:t>
            </a:r>
          </a:p>
          <a:p>
            <a:pPr lvl="1"/>
            <a:r>
              <a:rPr lang="en-US" dirty="0"/>
              <a:t>Social Awareness</a:t>
            </a:r>
          </a:p>
          <a:p>
            <a:pPr lvl="1"/>
            <a:r>
              <a:rPr lang="en-US" dirty="0"/>
              <a:t>Relationship Skills</a:t>
            </a:r>
          </a:p>
          <a:p>
            <a:pPr lvl="1"/>
            <a:r>
              <a:rPr lang="en-US" dirty="0"/>
              <a:t>Responsible Decision making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411" y="4125141"/>
            <a:ext cx="3722915" cy="226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80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problems with peers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Hold an open conversation with students involved that creates a solution to the problem </a:t>
            </a:r>
          </a:p>
          <a:p>
            <a:r>
              <a:rPr lang="en-US" dirty="0"/>
              <a:t>Provide cool off time for students, so that conversation in productive</a:t>
            </a:r>
          </a:p>
          <a:p>
            <a:r>
              <a:rPr lang="en-US" dirty="0"/>
              <a:t>As the teacher do not domineer the conversation, let students lead and find a solution</a:t>
            </a:r>
          </a:p>
          <a:p>
            <a:r>
              <a:rPr lang="en-US" dirty="0"/>
              <a:t>Follow the three </a:t>
            </a:r>
            <a:r>
              <a:rPr lang="en-US" dirty="0" err="1"/>
              <a:t>Rs</a:t>
            </a:r>
            <a:r>
              <a:rPr lang="en-US" dirty="0"/>
              <a:t> and H</a:t>
            </a:r>
          </a:p>
          <a:p>
            <a:pPr lvl="1"/>
            <a:r>
              <a:rPr lang="en-US" b="1" dirty="0"/>
              <a:t>R</a:t>
            </a:r>
            <a:r>
              <a:rPr lang="en-US" dirty="0"/>
              <a:t>elate the solution to the problem</a:t>
            </a:r>
          </a:p>
          <a:p>
            <a:pPr lvl="1"/>
            <a:r>
              <a:rPr lang="en-US" b="1" dirty="0"/>
              <a:t>R</a:t>
            </a:r>
            <a:r>
              <a:rPr lang="en-US" dirty="0"/>
              <a:t>espect each other in conversation</a:t>
            </a:r>
          </a:p>
          <a:p>
            <a:pPr lvl="1"/>
            <a:r>
              <a:rPr lang="en-US" b="1" dirty="0"/>
              <a:t>R</a:t>
            </a:r>
            <a:r>
              <a:rPr lang="en-US" dirty="0"/>
              <a:t>easonable punishment for actions</a:t>
            </a:r>
          </a:p>
          <a:p>
            <a:pPr lvl="1"/>
            <a:r>
              <a:rPr lang="en-US" dirty="0"/>
              <a:t>The solution should be </a:t>
            </a:r>
            <a:r>
              <a:rPr lang="en-US" b="1" dirty="0"/>
              <a:t>H</a:t>
            </a:r>
            <a:r>
              <a:rPr lang="en-US" dirty="0"/>
              <a:t>elpful to all involved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325" y="4082796"/>
            <a:ext cx="50101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717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Home-school connections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start a positive relationship with parents or guardians I will call or email a positive note home about their student</a:t>
            </a:r>
          </a:p>
          <a:p>
            <a:r>
              <a:rPr lang="en-US" dirty="0"/>
              <a:t>Ensure homework is appropriate, and give parents tools to help their child</a:t>
            </a:r>
          </a:p>
          <a:p>
            <a:r>
              <a:rPr lang="en-US" dirty="0"/>
              <a:t>Make sure to send student home with positive messages</a:t>
            </a:r>
          </a:p>
          <a:p>
            <a:pPr lvl="1"/>
            <a:r>
              <a:rPr lang="en-US" dirty="0"/>
              <a:t>Encourage students daily, multiple times a day</a:t>
            </a:r>
          </a:p>
          <a:p>
            <a:pPr lvl="1"/>
            <a:r>
              <a:rPr lang="en-US" dirty="0"/>
              <a:t>Provide support in a safe and caring environment</a:t>
            </a:r>
          </a:p>
          <a:p>
            <a:r>
              <a:rPr lang="en-US" dirty="0"/>
              <a:t>Offer open communication lines</a:t>
            </a:r>
          </a:p>
          <a:p>
            <a:pPr lvl="1"/>
            <a:r>
              <a:rPr lang="en-US" dirty="0"/>
              <a:t>Find out a mode of communication that works best for parents</a:t>
            </a:r>
          </a:p>
          <a:p>
            <a:pPr lvl="1"/>
            <a:r>
              <a:rPr lang="en-US" dirty="0"/>
              <a:t>Provide resources for parents and guardians when needed</a:t>
            </a:r>
          </a:p>
          <a:p>
            <a:pPr lvl="1"/>
            <a:r>
              <a:rPr lang="en-US" dirty="0"/>
              <a:t>Be available to meet with parents or guardians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1275" y="4226324"/>
            <a:ext cx="1631322" cy="16532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8325" y="4226324"/>
            <a:ext cx="2269191" cy="165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702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Nelsen, J., Lott, L., &amp; Glenn, S. (2013). Positive Discipline in the Classroom (4th ed.). Three Rivers Press. </a:t>
            </a:r>
          </a:p>
          <a:p>
            <a:r>
              <a:rPr lang="en-US" dirty="0"/>
              <a:t>Smith, S. W., &amp; Yell, M. L. (2013). A Teachers Guide to Preventing Behavior Problems in the   Elementary Classroom. Pearson. </a:t>
            </a:r>
          </a:p>
          <a:p>
            <a:r>
              <a:rPr lang="en-US" dirty="0"/>
              <a:t>Zeeman, R. D. (2006). </a:t>
            </a:r>
            <a:r>
              <a:rPr lang="en-US" dirty="0" err="1"/>
              <a:t>Glasser’s</a:t>
            </a:r>
            <a:r>
              <a:rPr lang="en-US" dirty="0"/>
              <a:t> Choice Theory and </a:t>
            </a:r>
            <a:r>
              <a:rPr lang="en-US" dirty="0" err="1"/>
              <a:t>Purkey’s</a:t>
            </a:r>
            <a:r>
              <a:rPr lang="en-US" dirty="0"/>
              <a:t> Invitational Education-Allied Approaches to Counseling and Schooling. Journal of Invitational Theory &amp; Practice, 12, 46–51. Retrieved from http://search.ebscohost.com/login.aspx?direct=true&amp;db=ehh&amp;AN=24003911&amp;site=ehost-live&amp;scope=site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1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72046"/>
            <a:ext cx="10178322" cy="4572000"/>
          </a:xfrm>
        </p:spPr>
        <p:txBody>
          <a:bodyPr/>
          <a:lstStyle/>
          <a:p>
            <a:r>
              <a:rPr lang="en-US" dirty="0"/>
              <a:t>Students should be seen as equals, not lesser. They should be taught self-control and self-management strategies. The classroom should be a democratic space in which students should have some autonomy and voice.</a:t>
            </a:r>
          </a:p>
          <a:p>
            <a:r>
              <a:rPr lang="en-US" dirty="0"/>
              <a:t>As a teacher I should be a facilitator who manages my students, instead of controlling them. I should foster individual thinking and allow for creativity.</a:t>
            </a:r>
          </a:p>
          <a:p>
            <a:r>
              <a:rPr lang="en-US" dirty="0"/>
              <a:t>Classroom management should be a way to teach students to manage and supervise themselves</a:t>
            </a:r>
          </a:p>
          <a:p>
            <a:r>
              <a:rPr lang="en-US" dirty="0" err="1"/>
              <a:t>Glassers</a:t>
            </a:r>
            <a:r>
              <a:rPr lang="en-US" dirty="0"/>
              <a:t> Choice Theory resonates with me, as I believe in providing basic needs for my students, as well as providing opportunities for choice in the classroom. This build a students trust and engagement in the classroom,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4629" y="5068389"/>
            <a:ext cx="1574033" cy="140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857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06583"/>
            <a:ext cx="10178322" cy="505097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hlinkClick r:id="rId2" action="ppaction://hlinkfile"/>
              </a:rPr>
              <a:t>Classroom Layout.docx</a:t>
            </a:r>
            <a:endParaRPr lang="en-US" dirty="0"/>
          </a:p>
          <a:p>
            <a:r>
              <a:rPr lang="en-US" dirty="0"/>
              <a:t>Desks in groups of 4</a:t>
            </a:r>
          </a:p>
          <a:p>
            <a:pPr lvl="1"/>
            <a:r>
              <a:rPr lang="en-US" dirty="0"/>
              <a:t>Desk group size could change depending on size of the class</a:t>
            </a:r>
          </a:p>
          <a:p>
            <a:r>
              <a:rPr lang="en-US" dirty="0"/>
              <a:t>Kidney table in the back of the room for small group</a:t>
            </a:r>
          </a:p>
          <a:p>
            <a:r>
              <a:rPr lang="en-US" dirty="0"/>
              <a:t>A reading section with comfy chairs/ pillows.</a:t>
            </a:r>
          </a:p>
          <a:p>
            <a:pPr lvl="1"/>
            <a:r>
              <a:rPr lang="en-US" dirty="0"/>
              <a:t>Fosters reading but could also be used as a “cool off zone”</a:t>
            </a:r>
          </a:p>
          <a:p>
            <a:r>
              <a:rPr lang="en-US" dirty="0"/>
              <a:t>Complaints Box: A way for students to share complaints anonymously</a:t>
            </a:r>
          </a:p>
          <a:p>
            <a:pPr lvl="1"/>
            <a:r>
              <a:rPr lang="en-US" dirty="0"/>
              <a:t>Complains can be about another student, and issue about the classroom</a:t>
            </a:r>
          </a:p>
          <a:p>
            <a:pPr lvl="1"/>
            <a:r>
              <a:rPr lang="en-US" dirty="0"/>
              <a:t>We will discuss how to respectfully leave a complaint</a:t>
            </a:r>
          </a:p>
          <a:p>
            <a:r>
              <a:rPr lang="en-US" dirty="0"/>
              <a:t>Walls decorated with:</a:t>
            </a:r>
          </a:p>
          <a:p>
            <a:pPr lvl="1"/>
            <a:r>
              <a:rPr lang="en-US" dirty="0"/>
              <a:t>Student work</a:t>
            </a:r>
          </a:p>
          <a:p>
            <a:pPr lvl="1"/>
            <a:r>
              <a:rPr lang="en-US" dirty="0"/>
              <a:t>Motivational Posters/ Quotes</a:t>
            </a:r>
          </a:p>
          <a:p>
            <a:pPr lvl="1"/>
            <a:r>
              <a:rPr lang="en-US" dirty="0"/>
              <a:t>Anchor Charts </a:t>
            </a:r>
          </a:p>
          <a:p>
            <a:pPr lvl="1"/>
            <a:r>
              <a:rPr lang="en-US" dirty="0"/>
              <a:t>Compliment Wall</a:t>
            </a:r>
          </a:p>
          <a:p>
            <a:pPr lvl="2"/>
            <a:r>
              <a:rPr lang="en-US" dirty="0"/>
              <a:t>A space for people to post nice things to about each other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377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and Community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28503"/>
            <a:ext cx="10178322" cy="42510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Establish a good rapport with student early on using active listening</a:t>
            </a:r>
          </a:p>
          <a:p>
            <a:r>
              <a:rPr lang="en-US" dirty="0"/>
              <a:t>Be open to student ideas</a:t>
            </a:r>
          </a:p>
          <a:p>
            <a:r>
              <a:rPr lang="en-US" dirty="0"/>
              <a:t>Give positive and specific praise to everyone everyday</a:t>
            </a:r>
          </a:p>
          <a:p>
            <a:r>
              <a:rPr lang="en-US" dirty="0"/>
              <a:t>Use mistakes as a learning moment, do not shame</a:t>
            </a:r>
          </a:p>
          <a:p>
            <a:r>
              <a:rPr lang="en-US" dirty="0"/>
              <a:t>Provide the power of choice when possible</a:t>
            </a:r>
          </a:p>
          <a:p>
            <a:r>
              <a:rPr lang="en-US" dirty="0"/>
              <a:t>Complaints Box</a:t>
            </a:r>
          </a:p>
          <a:p>
            <a:pPr lvl="1"/>
            <a:r>
              <a:rPr lang="en-US" dirty="0"/>
              <a:t>Allows students to know they have a voice in the classroom, and they have an opportunity to bring up a problem if they see one.</a:t>
            </a:r>
          </a:p>
          <a:p>
            <a:r>
              <a:rPr lang="en-US" dirty="0"/>
              <a:t>Be Proactive in student interaction expectations</a:t>
            </a:r>
          </a:p>
          <a:p>
            <a:pPr lvl="1"/>
            <a:r>
              <a:rPr lang="en-US" dirty="0"/>
              <a:t>Treat each other kindly</a:t>
            </a:r>
          </a:p>
          <a:p>
            <a:pPr lvl="1"/>
            <a:r>
              <a:rPr lang="en-US" dirty="0"/>
              <a:t>Bullying is not tolerated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857" y="1628503"/>
            <a:ext cx="2939143" cy="220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87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and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Make a class rules list on the first day</a:t>
            </a:r>
          </a:p>
          <a:p>
            <a:pPr lvl="1"/>
            <a:r>
              <a:rPr lang="en-US" dirty="0"/>
              <a:t>Have students come up with the rules</a:t>
            </a:r>
          </a:p>
          <a:p>
            <a:pPr lvl="1"/>
            <a:r>
              <a:rPr lang="en-US" dirty="0"/>
              <a:t>Have everyone sign on the bottom and post up on the wall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On the first day of school explain and model procedures</a:t>
            </a:r>
          </a:p>
          <a:p>
            <a:pPr lvl="1"/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Make it interactive by having students demonstrate with you</a:t>
            </a:r>
          </a:p>
          <a:p>
            <a:pPr lvl="1"/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Have students practice several times during the first week</a:t>
            </a:r>
          </a:p>
          <a:p>
            <a:pPr lvl="1"/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If a transition or procedure is not working as expected, be flexible and adjust it so that it is smooth</a:t>
            </a:r>
          </a:p>
          <a:p>
            <a:pPr lvl="1"/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Take students feedback or suggestions</a:t>
            </a:r>
          </a:p>
          <a:p>
            <a:pPr lvl="0">
              <a:buClr>
                <a:srgbClr val="0B082E"/>
              </a:buCl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Be consistent and fair when implementing rules and procedures</a:t>
            </a:r>
          </a:p>
          <a:p>
            <a:pPr marL="457200" lvl="1" indent="0">
              <a:buNone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394" y="1128451"/>
            <a:ext cx="2956560" cy="343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1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58834"/>
            <a:ext cx="10178322" cy="4841965"/>
          </a:xfrm>
        </p:spPr>
        <p:txBody>
          <a:bodyPr>
            <a:normAutofit/>
          </a:bodyPr>
          <a:lstStyle/>
          <a:p>
            <a:r>
              <a:rPr lang="en-US" dirty="0"/>
              <a:t>Engage students in material that is relevant</a:t>
            </a:r>
          </a:p>
          <a:p>
            <a:r>
              <a:rPr lang="en-US" dirty="0"/>
              <a:t>Provide extension activities for students who complete tasks early</a:t>
            </a:r>
          </a:p>
          <a:p>
            <a:r>
              <a:rPr lang="en-US" dirty="0"/>
              <a:t>Use open ended questions to provoke deeper thinking</a:t>
            </a:r>
          </a:p>
          <a:p>
            <a:pPr lvl="1"/>
            <a:r>
              <a:rPr lang="en-US" dirty="0"/>
              <a:t>If students are using deeper thinking, instead of completing a worksheet, they are less likely to act out because thy will be engaged</a:t>
            </a:r>
          </a:p>
          <a:p>
            <a:pPr lvl="1"/>
            <a:r>
              <a:rPr lang="en-US" dirty="0"/>
              <a:t>Make sure the question is at an appropriate level, because if the question is too difficult students will become frustrated</a:t>
            </a:r>
          </a:p>
          <a:p>
            <a:r>
              <a:rPr lang="en-US" dirty="0"/>
              <a:t>Power of Choice</a:t>
            </a:r>
          </a:p>
          <a:p>
            <a:pPr lvl="1"/>
            <a:r>
              <a:rPr lang="en-US" dirty="0"/>
              <a:t>Allow students to chose for themselves during lessons</a:t>
            </a:r>
          </a:p>
          <a:p>
            <a:pPr lvl="2"/>
            <a:r>
              <a:rPr lang="en-US" dirty="0"/>
              <a:t>Which problems to finish</a:t>
            </a:r>
          </a:p>
          <a:p>
            <a:pPr lvl="2"/>
            <a:r>
              <a:rPr lang="en-US" dirty="0"/>
              <a:t>What extension activity they want to do</a:t>
            </a:r>
          </a:p>
          <a:p>
            <a:pPr lvl="2"/>
            <a:r>
              <a:rPr lang="en-US" dirty="0"/>
              <a:t>Who they work with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3761" y="4362994"/>
            <a:ext cx="4206239" cy="203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52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Tiered Response to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62893"/>
            <a:ext cx="10178322" cy="3593591"/>
          </a:xfrm>
        </p:spPr>
        <p:txBody>
          <a:bodyPr/>
          <a:lstStyle/>
          <a:p>
            <a:r>
              <a:rPr lang="en-US" dirty="0"/>
              <a:t>Start collecting data on the student during class</a:t>
            </a:r>
          </a:p>
          <a:p>
            <a:r>
              <a:rPr lang="en-US" dirty="0"/>
              <a:t>Take note of any environmental or social triggers, try to fix them</a:t>
            </a:r>
          </a:p>
          <a:p>
            <a:r>
              <a:rPr lang="en-US" dirty="0"/>
              <a:t>Communicate and create plans with other personnel and staff that interact with the student</a:t>
            </a:r>
          </a:p>
          <a:p>
            <a:r>
              <a:rPr lang="en-US" dirty="0"/>
              <a:t>Provide small group supports for tier two students.</a:t>
            </a:r>
          </a:p>
          <a:p>
            <a:pPr lvl="1"/>
            <a:r>
              <a:rPr lang="en-US" dirty="0"/>
              <a:t>A time to talk about issues, why they are happening and how they can be fixed</a:t>
            </a:r>
          </a:p>
          <a:p>
            <a:pPr lvl="0">
              <a:buClr>
                <a:srgbClr val="0B082E"/>
              </a:buCl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For Tier 3 students use a problem solving approach</a:t>
            </a:r>
          </a:p>
          <a:p>
            <a:pPr lvl="1">
              <a:buClr>
                <a:srgbClr val="0B082E"/>
              </a:buCl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Identify the problem and what causes it</a:t>
            </a:r>
          </a:p>
          <a:p>
            <a:pPr lvl="1">
              <a:buClr>
                <a:srgbClr val="0B082E"/>
              </a:buCl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Come up with a coaching plan to assist student combat behavior issues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608" y="4572000"/>
            <a:ext cx="3670972" cy="226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7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and External factors on misbehavior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a student is constantly put in a stressful or traumatic situation, their brain begins to slow down in development, this can effect how a child behaves or reacts to normal situations</a:t>
            </a:r>
          </a:p>
          <a:p>
            <a:r>
              <a:rPr lang="en-US" dirty="0"/>
              <a:t>Internal Factors</a:t>
            </a:r>
          </a:p>
          <a:p>
            <a:pPr lvl="1"/>
            <a:r>
              <a:rPr lang="en-US" dirty="0"/>
              <a:t>Lacking self confidence</a:t>
            </a:r>
          </a:p>
          <a:p>
            <a:pPr lvl="1"/>
            <a:r>
              <a:rPr lang="en-US" dirty="0"/>
              <a:t>Being socially and/or emotionally unaware</a:t>
            </a:r>
          </a:p>
          <a:p>
            <a:pPr lvl="1"/>
            <a:r>
              <a:rPr lang="en-US" dirty="0"/>
              <a:t>Emotional Behavioral Disorders</a:t>
            </a:r>
          </a:p>
          <a:p>
            <a:r>
              <a:rPr lang="en-US" dirty="0"/>
              <a:t>External Factors</a:t>
            </a:r>
          </a:p>
          <a:p>
            <a:pPr lvl="1"/>
            <a:r>
              <a:rPr lang="en-US" dirty="0"/>
              <a:t>Trauma in the home</a:t>
            </a:r>
          </a:p>
          <a:p>
            <a:pPr lvl="1"/>
            <a:r>
              <a:rPr lang="en-US" dirty="0"/>
              <a:t>Trauma at school</a:t>
            </a:r>
          </a:p>
          <a:p>
            <a:pPr lvl="1"/>
            <a:r>
              <a:rPr lang="en-US" dirty="0"/>
              <a:t>ACEs (Adverse Childhood Experiences)</a:t>
            </a:r>
          </a:p>
          <a:p>
            <a:pPr lvl="1"/>
            <a:r>
              <a:rPr lang="en-US" dirty="0"/>
              <a:t>Feeling rejected or put down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3996" y="3884024"/>
            <a:ext cx="2584676" cy="25846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1626" y="88866"/>
            <a:ext cx="3124434" cy="207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604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to misbehavior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591202"/>
            <a:ext cx="10178322" cy="3593591"/>
          </a:xfrm>
        </p:spPr>
        <p:txBody>
          <a:bodyPr/>
          <a:lstStyle/>
          <a:p>
            <a:r>
              <a:rPr lang="en-US" dirty="0"/>
              <a:t>Deescalate the situation first</a:t>
            </a:r>
          </a:p>
          <a:p>
            <a:r>
              <a:rPr lang="en-US" dirty="0"/>
              <a:t>Provide a cool down time if necessary</a:t>
            </a:r>
          </a:p>
          <a:p>
            <a:r>
              <a:rPr lang="en-US" dirty="0"/>
              <a:t>Treat students with respect, by talking with them about he situation, not down at them</a:t>
            </a:r>
          </a:p>
          <a:p>
            <a:r>
              <a:rPr lang="en-US" dirty="0"/>
              <a:t>Provide warnings, explaining and reminding the student the consequences for their actions</a:t>
            </a:r>
          </a:p>
          <a:p>
            <a:r>
              <a:rPr lang="en-US" dirty="0"/>
              <a:t>If needed, deliver the consequence in a fair manner, then explain why the student got the consequence, finally talk out a solution with the student</a:t>
            </a:r>
          </a:p>
          <a:p>
            <a:r>
              <a:rPr lang="en-US" dirty="0"/>
              <a:t>Use “I need” statements</a:t>
            </a:r>
          </a:p>
          <a:p>
            <a:r>
              <a:rPr lang="en-US" dirty="0"/>
              <a:t>Do not embarrass the student, or belittle them!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2002" y="116129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25671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1649</TotalTime>
  <Words>1137</Words>
  <Application>Microsoft Office PowerPoint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Gill Sans MT</vt:lpstr>
      <vt:lpstr>Impact</vt:lpstr>
      <vt:lpstr>Badge</vt:lpstr>
      <vt:lpstr>Management Plan Grades 3-6</vt:lpstr>
      <vt:lpstr>Management Philosophy</vt:lpstr>
      <vt:lpstr>Learning environment</vt:lpstr>
      <vt:lpstr>Trust and Community</vt:lpstr>
      <vt:lpstr>Rules and Procedures</vt:lpstr>
      <vt:lpstr>Teaching Elements</vt:lpstr>
      <vt:lpstr>Tiered Response to intervention</vt:lpstr>
      <vt:lpstr>Internal and External factors on misbehavior</vt:lpstr>
      <vt:lpstr>Responding to misbehavior</vt:lpstr>
      <vt:lpstr>Social and emotional development</vt:lpstr>
      <vt:lpstr>Solving problems with peers</vt:lpstr>
      <vt:lpstr>Home-school connections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Plan</dc:title>
  <dc:creator>Maria Giarrusso</dc:creator>
  <cp:lastModifiedBy>Maria Giarrusso</cp:lastModifiedBy>
  <cp:revision>29</cp:revision>
  <dcterms:created xsi:type="dcterms:W3CDTF">2019-10-10T00:20:41Z</dcterms:created>
  <dcterms:modified xsi:type="dcterms:W3CDTF">2020-04-23T16:46:58Z</dcterms:modified>
</cp:coreProperties>
</file>