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1"/>
    <p:sldMasterId id="2147484137" r:id="rId2"/>
    <p:sldMasterId id="2147484364" r:id="rId3"/>
  </p:sldMasterIdLst>
  <p:sldIdLst>
    <p:sldId id="256" r:id="rId4"/>
    <p:sldId id="257" r:id="rId5"/>
    <p:sldId id="261" r:id="rId6"/>
    <p:sldId id="281" r:id="rId7"/>
    <p:sldId id="262" r:id="rId8"/>
    <p:sldId id="264" r:id="rId9"/>
    <p:sldId id="263" r:id="rId10"/>
    <p:sldId id="265" r:id="rId11"/>
    <p:sldId id="266" r:id="rId12"/>
    <p:sldId id="267" r:id="rId13"/>
    <p:sldId id="268" r:id="rId14"/>
    <p:sldId id="271" r:id="rId15"/>
    <p:sldId id="272" r:id="rId16"/>
    <p:sldId id="269" r:id="rId17"/>
    <p:sldId id="273" r:id="rId18"/>
    <p:sldId id="270" r:id="rId19"/>
    <p:sldId id="274" r:id="rId20"/>
    <p:sldId id="275" r:id="rId21"/>
    <p:sldId id="258" r:id="rId22"/>
    <p:sldId id="259" r:id="rId23"/>
    <p:sldId id="260" r:id="rId24"/>
    <p:sldId id="276" r:id="rId25"/>
    <p:sldId id="277" r:id="rId26"/>
    <p:sldId id="280" r:id="rId27"/>
    <p:sldId id="278" r:id="rId28"/>
    <p:sldId id="279" r:id="rId29"/>
    <p:sldId id="282" r:id="rId30"/>
    <p:sldId id="283" r:id="rId31"/>
    <p:sldId id="284" r:id="rId32"/>
    <p:sldId id="285"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EF38F9-F4B6-4BCF-A79D-F5AD25CA0556}"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19773024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EF38F9-F4B6-4BCF-A79D-F5AD25CA0556}"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286527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F38F9-F4B6-4BCF-A79D-F5AD25CA0556}"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1029697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EF38F9-F4B6-4BCF-A79D-F5AD25CA0556}"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415228131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EF38F9-F4B6-4BCF-A79D-F5AD25CA0556}"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3979647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F38F9-F4B6-4BCF-A79D-F5AD25CA0556}"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422969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EF38F9-F4B6-4BCF-A79D-F5AD25CA0556}"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258505810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EF38F9-F4B6-4BCF-A79D-F5AD25CA0556}" type="datetimeFigureOut">
              <a:rPr lang="en-US" smtClean="0"/>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C78E26-009B-4269-AA1B-DC046FFEFE16}"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9102029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EF38F9-F4B6-4BCF-A79D-F5AD25CA0556}" type="datetimeFigureOut">
              <a:rPr lang="en-US" smtClean="0"/>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C78E26-009B-4269-AA1B-DC046FFEFE16}"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1565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F38F9-F4B6-4BCF-A79D-F5AD25CA0556}" type="datetimeFigureOut">
              <a:rPr lang="en-US" smtClean="0"/>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325919108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F38F9-F4B6-4BCF-A79D-F5AD25CA0556}"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417499734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EF38F9-F4B6-4BCF-A79D-F5AD25CA0556}"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3913411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F38F9-F4B6-4BCF-A79D-F5AD25CA0556}"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3733797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EF38F9-F4B6-4BCF-A79D-F5AD25CA0556}"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1373730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F38F9-F4B6-4BCF-A79D-F5AD25CA0556}"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315252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EF38F9-F4B6-4BCF-A79D-F5AD25CA0556}"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127658251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EF38F9-F4B6-4BCF-A79D-F5AD25CA0556}"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604489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F38F9-F4B6-4BCF-A79D-F5AD25CA0556}"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317166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EF38F9-F4B6-4BCF-A79D-F5AD25CA0556}"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130989244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EF38F9-F4B6-4BCF-A79D-F5AD25CA0556}" type="datetimeFigureOut">
              <a:rPr lang="en-US" smtClean="0"/>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251291991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EF38F9-F4B6-4BCF-A79D-F5AD25CA0556}" type="datetimeFigureOut">
              <a:rPr lang="en-US" smtClean="0"/>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2029936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F38F9-F4B6-4BCF-A79D-F5AD25CA0556}" type="datetimeFigureOut">
              <a:rPr lang="en-US" smtClean="0"/>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177601428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F38F9-F4B6-4BCF-A79D-F5AD25CA0556}"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3135522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F38F9-F4B6-4BCF-A79D-F5AD25CA0556}"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350402608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2FEF38F9-F4B6-4BCF-A79D-F5AD25CA0556}" type="datetimeFigureOut">
              <a:rPr lang="en-US" smtClean="0"/>
              <a:t>11/19/2015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2831983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F38F9-F4B6-4BCF-A79D-F5AD25CA0556}"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4018183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2FEF38F9-F4B6-4BCF-A79D-F5AD25CA0556}"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962433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2FEF38F9-F4B6-4BCF-A79D-F5AD25CA0556}" type="datetimeFigureOut">
              <a:rPr lang="en-US" smtClean="0"/>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4164044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EF38F9-F4B6-4BCF-A79D-F5AD25CA0556}"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816678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EF38F9-F4B6-4BCF-A79D-F5AD25CA0556}"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293767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EF38F9-F4B6-4BCF-A79D-F5AD25CA0556}"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37130321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EF38F9-F4B6-4BCF-A79D-F5AD25CA0556}" type="datetimeFigureOut">
              <a:rPr lang="en-US" smtClean="0"/>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C78E26-009B-4269-AA1B-DC046FFEFE16}"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8492526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EF38F9-F4B6-4BCF-A79D-F5AD25CA0556}" type="datetimeFigureOut">
              <a:rPr lang="en-US" smtClean="0"/>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C78E26-009B-4269-AA1B-DC046FFEFE16}"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692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F38F9-F4B6-4BCF-A79D-F5AD25CA0556}" type="datetimeFigureOut">
              <a:rPr lang="en-US" smtClean="0"/>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385316044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F38F9-F4B6-4BCF-A79D-F5AD25CA0556}"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41600775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F38F9-F4B6-4BCF-A79D-F5AD25CA0556}"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78E26-009B-4269-AA1B-DC046FFEFE16}" type="slidenum">
              <a:rPr lang="en-US" smtClean="0"/>
              <a:t>‹#›</a:t>
            </a:fld>
            <a:endParaRPr lang="en-US"/>
          </a:p>
        </p:txBody>
      </p:sp>
    </p:spTree>
    <p:extLst>
      <p:ext uri="{BB962C8B-B14F-4D97-AF65-F5344CB8AC3E}">
        <p14:creationId xmlns:p14="http://schemas.microsoft.com/office/powerpoint/2010/main" val="179157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2FEF38F9-F4B6-4BCF-A79D-F5AD25CA0556}" type="datetimeFigureOut">
              <a:rPr lang="en-US" smtClean="0"/>
              <a:t>11/19/2015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5C78E26-009B-4269-AA1B-DC046FFEFE16}" type="slidenum">
              <a:rPr lang="en-US" smtClean="0"/>
              <a:t>‹#›</a:t>
            </a:fld>
            <a:endParaRPr lang="en-US"/>
          </a:p>
        </p:txBody>
      </p:sp>
    </p:spTree>
    <p:extLst>
      <p:ext uri="{BB962C8B-B14F-4D97-AF65-F5344CB8AC3E}">
        <p14:creationId xmlns:p14="http://schemas.microsoft.com/office/powerpoint/2010/main" val="59050588"/>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2FEF38F9-F4B6-4BCF-A79D-F5AD25CA0556}" type="datetimeFigureOut">
              <a:rPr lang="en-US" smtClean="0"/>
              <a:t>11/19/2015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5C78E26-009B-4269-AA1B-DC046FFEFE16}" type="slidenum">
              <a:rPr lang="en-US" smtClean="0"/>
              <a:t>‹#›</a:t>
            </a:fld>
            <a:endParaRPr lang="en-US"/>
          </a:p>
        </p:txBody>
      </p:sp>
    </p:spTree>
    <p:extLst>
      <p:ext uri="{BB962C8B-B14F-4D97-AF65-F5344CB8AC3E}">
        <p14:creationId xmlns:p14="http://schemas.microsoft.com/office/powerpoint/2010/main" val="2492649783"/>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2FEF38F9-F4B6-4BCF-A79D-F5AD25CA0556}" type="datetimeFigureOut">
              <a:rPr lang="en-US" smtClean="0"/>
              <a:t>11/19/2015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5C78E26-009B-4269-AA1B-DC046FFEFE16}" type="slidenum">
              <a:rPr lang="en-US" smtClean="0"/>
              <a:t>‹#›</a:t>
            </a:fld>
            <a:endParaRPr lang="en-US"/>
          </a:p>
        </p:txBody>
      </p:sp>
    </p:spTree>
    <p:extLst>
      <p:ext uri="{BB962C8B-B14F-4D97-AF65-F5344CB8AC3E}">
        <p14:creationId xmlns:p14="http://schemas.microsoft.com/office/powerpoint/2010/main" val="2315842870"/>
      </p:ext>
    </p:extLst>
  </p:cSld>
  <p:clrMap bg1="dk1" tx1="lt1" bg2="dk2" tx2="lt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ISme5-9orR0" TargetMode="Externa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Gendercide</a:t>
            </a:r>
            <a:endParaRPr lang="en-US" dirty="0"/>
          </a:p>
        </p:txBody>
      </p:sp>
      <p:sp>
        <p:nvSpPr>
          <p:cNvPr id="3" name="Subtitle 2"/>
          <p:cNvSpPr>
            <a:spLocks noGrp="1"/>
          </p:cNvSpPr>
          <p:nvPr>
            <p:ph type="subTitle" idx="1"/>
          </p:nvPr>
        </p:nvSpPr>
        <p:spPr/>
        <p:txBody>
          <a:bodyPr>
            <a:normAutofit lnSpcReduction="10000"/>
          </a:bodyPr>
          <a:lstStyle/>
          <a:p>
            <a:r>
              <a:rPr lang="en-US" dirty="0" smtClean="0"/>
              <a:t>Meg Lowman</a:t>
            </a:r>
          </a:p>
          <a:p>
            <a:endParaRPr lang="en-US" dirty="0"/>
          </a:p>
        </p:txBody>
      </p:sp>
    </p:spTree>
    <p:extLst>
      <p:ext uri="{BB962C8B-B14F-4D97-AF65-F5344CB8AC3E}">
        <p14:creationId xmlns:p14="http://schemas.microsoft.com/office/powerpoint/2010/main" val="71966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Abuse</a:t>
            </a:r>
            <a:endParaRPr lang="en-US" dirty="0"/>
          </a:p>
        </p:txBody>
      </p:sp>
      <p:sp>
        <p:nvSpPr>
          <p:cNvPr id="3" name="Content Placeholder 2"/>
          <p:cNvSpPr>
            <a:spLocks noGrp="1"/>
          </p:cNvSpPr>
          <p:nvPr>
            <p:ph idx="1"/>
          </p:nvPr>
        </p:nvSpPr>
        <p:spPr/>
        <p:txBody>
          <a:bodyPr>
            <a:noAutofit/>
          </a:bodyPr>
          <a:lstStyle/>
          <a:p>
            <a:r>
              <a:rPr lang="en-US" sz="2400" dirty="0" smtClean="0"/>
              <a:t>Any sort of non-consensual sexual </a:t>
            </a:r>
            <a:r>
              <a:rPr lang="en-US" sz="2400" dirty="0" smtClean="0"/>
              <a:t>act. </a:t>
            </a:r>
            <a:endParaRPr lang="en-US" sz="2400" dirty="0" smtClean="0"/>
          </a:p>
          <a:p>
            <a:r>
              <a:rPr lang="en-US" sz="2400" dirty="0" smtClean="0"/>
              <a:t>1 </a:t>
            </a:r>
            <a:r>
              <a:rPr lang="en-US" sz="2400" dirty="0"/>
              <a:t>in 5 women will be raped in her lifetime… women who are sexually abused by intimate partners report more risk factors for intimate partner homicides than non-sexually abused women… women who are sexually abused by intimate partner suffer severe and long-lasting physical and mental health problems, similar to those of other rape victims.</a:t>
            </a:r>
          </a:p>
        </p:txBody>
      </p:sp>
    </p:spTree>
    <p:extLst>
      <p:ext uri="{BB962C8B-B14F-4D97-AF65-F5344CB8AC3E}">
        <p14:creationId xmlns:p14="http://schemas.microsoft.com/office/powerpoint/2010/main" val="39277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Genital Mutilation </a:t>
            </a:r>
            <a:endParaRPr lang="en-US" dirty="0"/>
          </a:p>
        </p:txBody>
      </p:sp>
      <p:sp>
        <p:nvSpPr>
          <p:cNvPr id="3" name="Content Placeholder 2"/>
          <p:cNvSpPr>
            <a:spLocks noGrp="1"/>
          </p:cNvSpPr>
          <p:nvPr>
            <p:ph idx="1"/>
          </p:nvPr>
        </p:nvSpPr>
        <p:spPr/>
        <p:txBody>
          <a:bodyPr/>
          <a:lstStyle/>
          <a:p>
            <a:r>
              <a:rPr lang="en-US" sz="2400" dirty="0"/>
              <a:t>I</a:t>
            </a:r>
            <a:r>
              <a:rPr lang="en-US" sz="2400" dirty="0" smtClean="0"/>
              <a:t>nvolves </a:t>
            </a:r>
            <a:r>
              <a:rPr lang="en-US" sz="2400" dirty="0"/>
              <a:t>the complete excision of the clitoris, labia majora and labia </a:t>
            </a:r>
            <a:r>
              <a:rPr lang="en-US" sz="2400" dirty="0" smtClean="0"/>
              <a:t>minora-all </a:t>
            </a:r>
            <a:r>
              <a:rPr lang="en-US" sz="2400" dirty="0"/>
              <a:t>of the external </a:t>
            </a:r>
            <a:r>
              <a:rPr lang="en-US" sz="2400" dirty="0" smtClean="0"/>
              <a:t>genitalia.</a:t>
            </a:r>
            <a:endParaRPr lang="en-US" sz="2400" dirty="0" smtClean="0"/>
          </a:p>
          <a:p>
            <a:r>
              <a:rPr lang="en-US" sz="2400" dirty="0" smtClean="0"/>
              <a:t>Performed on g</a:t>
            </a:r>
            <a:r>
              <a:rPr lang="en-US" sz="2400" dirty="0" smtClean="0"/>
              <a:t>irls 8-12.</a:t>
            </a:r>
            <a:endParaRPr lang="en-US" sz="2400" dirty="0" smtClean="0"/>
          </a:p>
          <a:p>
            <a:r>
              <a:rPr lang="en-US" sz="2400" dirty="0" smtClean="0"/>
              <a:t>Often unsanitary, anesthetics usually not </a:t>
            </a:r>
            <a:r>
              <a:rPr lang="en-US" sz="2400" dirty="0" smtClean="0"/>
              <a:t>used. </a:t>
            </a:r>
            <a:endParaRPr lang="en-US" sz="2400" dirty="0" smtClean="0"/>
          </a:p>
          <a:p>
            <a:r>
              <a:rPr lang="en-US" sz="2400" dirty="0" smtClean="0"/>
              <a:t>Prevents </a:t>
            </a:r>
            <a:r>
              <a:rPr lang="en-US" sz="2400" dirty="0"/>
              <a:t>a woman from experiencing sexual pleasure and therefore deters the woman from cheating on her </a:t>
            </a:r>
            <a:r>
              <a:rPr lang="en-US" sz="2400" dirty="0" smtClean="0"/>
              <a:t>husband. </a:t>
            </a:r>
            <a:endParaRPr lang="en-US" sz="2400" dirty="0" smtClean="0"/>
          </a:p>
          <a:p>
            <a:endParaRPr lang="en-US" dirty="0"/>
          </a:p>
        </p:txBody>
      </p:sp>
    </p:spTree>
    <p:extLst>
      <p:ext uri="{BB962C8B-B14F-4D97-AF65-F5344CB8AC3E}">
        <p14:creationId xmlns:p14="http://schemas.microsoft.com/office/powerpoint/2010/main" val="3701915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7706" y="112661"/>
            <a:ext cx="9731828" cy="6418866"/>
          </a:xfrm>
        </p:spPr>
      </p:pic>
    </p:spTree>
    <p:extLst>
      <p:ext uri="{BB962C8B-B14F-4D97-AF65-F5344CB8AC3E}">
        <p14:creationId xmlns:p14="http://schemas.microsoft.com/office/powerpoint/2010/main" val="4155534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4030" y="365125"/>
            <a:ext cx="9003940" cy="5904690"/>
          </a:xfrm>
        </p:spPr>
      </p:pic>
    </p:spTree>
    <p:extLst>
      <p:ext uri="{BB962C8B-B14F-4D97-AF65-F5344CB8AC3E}">
        <p14:creationId xmlns:p14="http://schemas.microsoft.com/office/powerpoint/2010/main" val="869074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Violence</a:t>
            </a:r>
            <a:endParaRPr lang="en-US" dirty="0"/>
          </a:p>
        </p:txBody>
      </p:sp>
      <p:sp>
        <p:nvSpPr>
          <p:cNvPr id="3" name="Content Placeholder 2"/>
          <p:cNvSpPr>
            <a:spLocks noGrp="1"/>
          </p:cNvSpPr>
          <p:nvPr>
            <p:ph idx="1"/>
          </p:nvPr>
        </p:nvSpPr>
        <p:spPr/>
        <p:txBody>
          <a:bodyPr>
            <a:noAutofit/>
          </a:bodyPr>
          <a:lstStyle/>
          <a:p>
            <a:r>
              <a:rPr lang="en-US" sz="2800" dirty="0"/>
              <a:t>In many countries, it is the belief that women are not allowed to deny their husbands or even other men sexual intercourse</a:t>
            </a:r>
            <a:r>
              <a:rPr lang="en-US" sz="2800" dirty="0" smtClean="0"/>
              <a:t>.</a:t>
            </a:r>
            <a:endParaRPr lang="en-US" sz="2800" dirty="0" smtClean="0"/>
          </a:p>
          <a:p>
            <a:r>
              <a:rPr lang="en-US" sz="2800" dirty="0" smtClean="0"/>
              <a:t>According to Warren, “This </a:t>
            </a:r>
            <a:r>
              <a:rPr lang="en-US" sz="2800" dirty="0"/>
              <a:t>sexual enslavement, which is often combined with the deliberate suppression of existing means of contraception and medically safe abortion, has probably caused the deaths of more adult women than any other form of gendercide</a:t>
            </a:r>
            <a:r>
              <a:rPr lang="en-US" sz="2800" dirty="0" smtClean="0"/>
              <a:t>”</a:t>
            </a:r>
          </a:p>
          <a:p>
            <a:pPr marL="0" indent="0">
              <a:buNone/>
            </a:pPr>
            <a:endParaRPr lang="en-US" sz="2800" dirty="0"/>
          </a:p>
        </p:txBody>
      </p:sp>
    </p:spTree>
    <p:extLst>
      <p:ext uri="{BB962C8B-B14F-4D97-AF65-F5344CB8AC3E}">
        <p14:creationId xmlns:p14="http://schemas.microsoft.com/office/powerpoint/2010/main" val="1412127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3609" y="277878"/>
            <a:ext cx="8322906" cy="6430833"/>
          </a:xfrm>
        </p:spPr>
      </p:pic>
    </p:spTree>
    <p:extLst>
      <p:ext uri="{BB962C8B-B14F-4D97-AF65-F5344CB8AC3E}">
        <p14:creationId xmlns:p14="http://schemas.microsoft.com/office/powerpoint/2010/main" val="189909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 Killings</a:t>
            </a:r>
            <a:endParaRPr lang="en-US" dirty="0"/>
          </a:p>
        </p:txBody>
      </p:sp>
      <p:sp>
        <p:nvSpPr>
          <p:cNvPr id="3" name="Content Placeholder 2"/>
          <p:cNvSpPr>
            <a:spLocks noGrp="1"/>
          </p:cNvSpPr>
          <p:nvPr>
            <p:ph idx="1"/>
          </p:nvPr>
        </p:nvSpPr>
        <p:spPr/>
        <p:txBody>
          <a:bodyPr>
            <a:noAutofit/>
          </a:bodyPr>
          <a:lstStyle/>
          <a:p>
            <a:r>
              <a:rPr lang="en-US" sz="2400" dirty="0"/>
              <a:t>F</a:t>
            </a:r>
            <a:r>
              <a:rPr lang="en-US" sz="2400" dirty="0" smtClean="0"/>
              <a:t>orm </a:t>
            </a:r>
            <a:r>
              <a:rPr lang="en-US" sz="2400" dirty="0"/>
              <a:t>of punishment used on women who have been accused of dishonoring the </a:t>
            </a:r>
            <a:r>
              <a:rPr lang="en-US" sz="2400" dirty="0" smtClean="0"/>
              <a:t>family.</a:t>
            </a:r>
            <a:endParaRPr lang="en-US" sz="2400" dirty="0" smtClean="0"/>
          </a:p>
          <a:p>
            <a:r>
              <a:rPr lang="en-US" sz="2400" dirty="0"/>
              <a:t>U</a:t>
            </a:r>
            <a:r>
              <a:rPr lang="en-US" sz="2400" dirty="0" smtClean="0"/>
              <a:t>sually </a:t>
            </a:r>
            <a:r>
              <a:rPr lang="en-US" sz="2400" dirty="0"/>
              <a:t>this is committed through unmarried, un-consensual sexual </a:t>
            </a:r>
            <a:r>
              <a:rPr lang="en-US" sz="2400" dirty="0" smtClean="0"/>
              <a:t>relations.</a:t>
            </a:r>
            <a:endParaRPr lang="en-US" sz="2400" dirty="0" smtClean="0"/>
          </a:p>
          <a:p>
            <a:r>
              <a:rPr lang="en-US" sz="2400" dirty="0"/>
              <a:t>Even when a woman is raped, she is still guilty of having sex unmarried and is therefore dishonoring her </a:t>
            </a:r>
            <a:r>
              <a:rPr lang="en-US" sz="2400" dirty="0" smtClean="0"/>
              <a:t>family.</a:t>
            </a:r>
            <a:endParaRPr lang="en-US" sz="2400" dirty="0" smtClean="0"/>
          </a:p>
          <a:p>
            <a:r>
              <a:rPr lang="en-US" sz="2400" dirty="0" smtClean="0"/>
              <a:t>Methods of honor killings include stoning, burning, beating</a:t>
            </a:r>
            <a:r>
              <a:rPr lang="en-US" sz="2400" dirty="0" smtClean="0"/>
              <a:t>, hanging </a:t>
            </a:r>
            <a:r>
              <a:rPr lang="en-US" sz="2400" dirty="0" smtClean="0"/>
              <a:t>beheading, acid attacks, strangulation etc. </a:t>
            </a:r>
            <a:endParaRPr lang="en-US" sz="2400" dirty="0"/>
          </a:p>
        </p:txBody>
      </p:sp>
    </p:spTree>
    <p:extLst>
      <p:ext uri="{BB962C8B-B14F-4D97-AF65-F5344CB8AC3E}">
        <p14:creationId xmlns:p14="http://schemas.microsoft.com/office/powerpoint/2010/main" val="3121901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male offspring preferred?</a:t>
            </a:r>
            <a:endParaRPr lang="en-US" dirty="0"/>
          </a:p>
        </p:txBody>
      </p:sp>
      <p:sp>
        <p:nvSpPr>
          <p:cNvPr id="3" name="Content Placeholder 2"/>
          <p:cNvSpPr>
            <a:spLocks noGrp="1"/>
          </p:cNvSpPr>
          <p:nvPr>
            <p:ph idx="1"/>
          </p:nvPr>
        </p:nvSpPr>
        <p:spPr/>
        <p:txBody>
          <a:bodyPr>
            <a:normAutofit/>
          </a:bodyPr>
          <a:lstStyle/>
          <a:p>
            <a:r>
              <a:rPr lang="en-US" sz="2400" dirty="0"/>
              <a:t>Warren </a:t>
            </a:r>
            <a:r>
              <a:rPr lang="en-US" sz="2400" dirty="0" smtClean="0"/>
              <a:t>says </a:t>
            </a:r>
            <a:r>
              <a:rPr lang="en-US" sz="2400" dirty="0"/>
              <a:t>“the lower women’s social, legal and economic status, the stronger will be the tendency of both women and men to prefer sons” </a:t>
            </a:r>
            <a:endParaRPr lang="en-US" sz="2400" dirty="0" smtClean="0"/>
          </a:p>
          <a:p>
            <a:r>
              <a:rPr lang="en-US" sz="2400" dirty="0" smtClean="0"/>
              <a:t>However, many believe the preference for sons originates </a:t>
            </a:r>
            <a:r>
              <a:rPr lang="en-US" sz="2400" dirty="0" smtClean="0"/>
              <a:t>because </a:t>
            </a:r>
            <a:r>
              <a:rPr lang="en-US" sz="2400" dirty="0" smtClean="0"/>
              <a:t>of patriarchal societies.  </a:t>
            </a:r>
          </a:p>
          <a:p>
            <a:r>
              <a:rPr lang="en-US" sz="2400" dirty="0" smtClean="0"/>
              <a:t>In a patriarchal society, men are authoritative over women. Men carry on family name and are given dowry. </a:t>
            </a:r>
          </a:p>
          <a:p>
            <a:pPr marL="0" indent="0">
              <a:buNone/>
            </a:pPr>
            <a:endParaRPr lang="en-US" sz="2400" dirty="0"/>
          </a:p>
        </p:txBody>
      </p:sp>
    </p:spTree>
    <p:extLst>
      <p:ext uri="{BB962C8B-B14F-4D97-AF65-F5344CB8AC3E}">
        <p14:creationId xmlns:p14="http://schemas.microsoft.com/office/powerpoint/2010/main" val="2830291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3760" y="181156"/>
            <a:ext cx="4479961" cy="6292590"/>
          </a:xfrm>
          <a:prstGeom prst="rect">
            <a:avLst/>
          </a:prstGeom>
        </p:spPr>
      </p:pic>
    </p:spTree>
    <p:extLst>
      <p:ext uri="{BB962C8B-B14F-4D97-AF65-F5344CB8AC3E}">
        <p14:creationId xmlns:p14="http://schemas.microsoft.com/office/powerpoint/2010/main" val="544483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Gendercide in China: Statistics</a:t>
            </a:r>
            <a:endParaRPr lang="en-US" dirty="0"/>
          </a:p>
        </p:txBody>
      </p:sp>
      <p:sp>
        <p:nvSpPr>
          <p:cNvPr id="3" name="Content Placeholder 2"/>
          <p:cNvSpPr>
            <a:spLocks noGrp="1"/>
          </p:cNvSpPr>
          <p:nvPr>
            <p:ph idx="1"/>
          </p:nvPr>
        </p:nvSpPr>
        <p:spPr/>
        <p:txBody>
          <a:bodyPr>
            <a:normAutofit/>
          </a:bodyPr>
          <a:lstStyle/>
          <a:p>
            <a:r>
              <a:rPr lang="en-US" sz="2400" dirty="0" smtClean="0"/>
              <a:t>In 2012, there were over 18 million more boys than girls under the age of 15 in China.</a:t>
            </a:r>
          </a:p>
          <a:p>
            <a:r>
              <a:rPr lang="en-US" sz="2400" dirty="0" smtClean="0"/>
              <a:t>In 2012, the national government estimated that China has 40 million more males than females.</a:t>
            </a:r>
          </a:p>
          <a:p>
            <a:r>
              <a:rPr lang="en-US" sz="2400" dirty="0" smtClean="0"/>
              <a:t>By 2020, the Chinese government estimates that there will be at least 30 million men of marriageable age that may be unable to find a spouse</a:t>
            </a:r>
          </a:p>
          <a:p>
            <a:endParaRPr lang="en-US" sz="2400" dirty="0" smtClean="0"/>
          </a:p>
          <a:p>
            <a:endParaRPr lang="en-US" sz="2400" dirty="0"/>
          </a:p>
        </p:txBody>
      </p:sp>
    </p:spTree>
    <p:extLst>
      <p:ext uri="{BB962C8B-B14F-4D97-AF65-F5344CB8AC3E}">
        <p14:creationId xmlns:p14="http://schemas.microsoft.com/office/powerpoint/2010/main" val="1899501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Girl Trailer</a:t>
            </a:r>
            <a:endParaRPr lang="en-US" dirty="0"/>
          </a:p>
        </p:txBody>
      </p:sp>
      <p:sp>
        <p:nvSpPr>
          <p:cNvPr id="5" name="Content Placeholder 4"/>
          <p:cNvSpPr>
            <a:spLocks noGrp="1"/>
          </p:cNvSpPr>
          <p:nvPr>
            <p:ph idx="1"/>
          </p:nvPr>
        </p:nvSpPr>
        <p:spPr/>
        <p:txBody>
          <a:bodyPr/>
          <a:lstStyle/>
          <a:p>
            <a:pPr marL="0" indent="0">
              <a:buNone/>
            </a:pPr>
            <a:r>
              <a:rPr lang="en-US" dirty="0">
                <a:hlinkClick r:id="rId2"/>
              </a:rPr>
              <a:t>https://</a:t>
            </a:r>
            <a:r>
              <a:rPr lang="en-US" dirty="0" smtClean="0">
                <a:hlinkClick r:id="rId2"/>
              </a:rPr>
              <a:t>www.youtube.com/watch?v=ISme5-9orR0</a:t>
            </a:r>
            <a:endParaRPr lang="en-US" dirty="0" smtClean="0"/>
          </a:p>
          <a:p>
            <a:pPr marL="0" indent="0">
              <a:buNone/>
            </a:pPr>
            <a:endParaRPr lang="en-US" dirty="0"/>
          </a:p>
        </p:txBody>
      </p:sp>
    </p:spTree>
    <p:extLst>
      <p:ext uri="{BB962C8B-B14F-4D97-AF65-F5344CB8AC3E}">
        <p14:creationId xmlns:p14="http://schemas.microsoft.com/office/powerpoint/2010/main" val="1063488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6928" y="475861"/>
            <a:ext cx="7142070" cy="5785077"/>
          </a:xfrm>
        </p:spPr>
      </p:pic>
    </p:spTree>
    <p:extLst>
      <p:ext uri="{BB962C8B-B14F-4D97-AF65-F5344CB8AC3E}">
        <p14:creationId xmlns:p14="http://schemas.microsoft.com/office/powerpoint/2010/main" val="2759690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a:t>
            </a:r>
            <a:r>
              <a:rPr lang="en-US" dirty="0" smtClean="0"/>
              <a:t>of Gendercide in China</a:t>
            </a:r>
            <a:endParaRPr lang="en-US" dirty="0"/>
          </a:p>
        </p:txBody>
      </p:sp>
      <p:sp>
        <p:nvSpPr>
          <p:cNvPr id="3" name="Content Placeholder 2"/>
          <p:cNvSpPr>
            <a:spLocks noGrp="1"/>
          </p:cNvSpPr>
          <p:nvPr>
            <p:ph idx="1"/>
          </p:nvPr>
        </p:nvSpPr>
        <p:spPr/>
        <p:txBody>
          <a:bodyPr/>
          <a:lstStyle/>
          <a:p>
            <a:r>
              <a:rPr lang="en-US" sz="2400" dirty="0" smtClean="0"/>
              <a:t>“One-child </a:t>
            </a:r>
            <a:r>
              <a:rPr lang="en-US" sz="2400" dirty="0" smtClean="0"/>
              <a:t>policy</a:t>
            </a:r>
            <a:r>
              <a:rPr lang="en-US" sz="2400" dirty="0" smtClean="0"/>
              <a:t>”: </a:t>
            </a:r>
            <a:r>
              <a:rPr lang="en-US" sz="2400" dirty="0" smtClean="0"/>
              <a:t>was created in 1979 to control Chinas rapidly growing population. It only allows couples in China to have one child . </a:t>
            </a:r>
          </a:p>
          <a:p>
            <a:r>
              <a:rPr lang="en-US" sz="2400" dirty="0" smtClean="0"/>
              <a:t>Sons are preferred as they carry on the family name and are eventually able to care </a:t>
            </a:r>
            <a:r>
              <a:rPr lang="en-US" sz="2400" dirty="0" smtClean="0"/>
              <a:t>for their </a:t>
            </a:r>
            <a:r>
              <a:rPr lang="en-US" sz="2400" dirty="0" smtClean="0"/>
              <a:t>parents in old age. </a:t>
            </a:r>
          </a:p>
          <a:p>
            <a:r>
              <a:rPr lang="en-US" sz="2400" dirty="0" smtClean="0"/>
              <a:t>Therefore, many families </a:t>
            </a:r>
            <a:r>
              <a:rPr lang="en-US" sz="2400" dirty="0" smtClean="0"/>
              <a:t>abort </a:t>
            </a:r>
            <a:r>
              <a:rPr lang="en-US" sz="2400" dirty="0" smtClean="0"/>
              <a:t>female daughters or </a:t>
            </a:r>
            <a:r>
              <a:rPr lang="en-US" sz="2400" dirty="0" smtClean="0"/>
              <a:t>kill/neglect </a:t>
            </a:r>
            <a:r>
              <a:rPr lang="en-US" sz="2400" dirty="0" smtClean="0"/>
              <a:t>them after birth. </a:t>
            </a:r>
          </a:p>
          <a:p>
            <a:endParaRPr lang="en-US" sz="2400" dirty="0" smtClean="0"/>
          </a:p>
          <a:p>
            <a:endParaRPr lang="en-US" dirty="0"/>
          </a:p>
        </p:txBody>
      </p:sp>
    </p:spTree>
    <p:extLst>
      <p:ext uri="{BB962C8B-B14F-4D97-AF65-F5344CB8AC3E}">
        <p14:creationId xmlns:p14="http://schemas.microsoft.com/office/powerpoint/2010/main" val="1966317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of gender imbalance in China</a:t>
            </a:r>
            <a:endParaRPr lang="en-US" dirty="0"/>
          </a:p>
        </p:txBody>
      </p:sp>
      <p:sp>
        <p:nvSpPr>
          <p:cNvPr id="3" name="Content Placeholder 2"/>
          <p:cNvSpPr>
            <a:spLocks noGrp="1"/>
          </p:cNvSpPr>
          <p:nvPr>
            <p:ph idx="1"/>
          </p:nvPr>
        </p:nvSpPr>
        <p:spPr/>
        <p:txBody>
          <a:bodyPr>
            <a:noAutofit/>
          </a:bodyPr>
          <a:lstStyle/>
          <a:p>
            <a:r>
              <a:rPr lang="en-US" sz="2400" dirty="0" smtClean="0"/>
              <a:t>Men are having challenges finding wives. Unmarried men in China are not viewed highly by society and are called “bare branches” or floaters”. These men are desperate so they begin marrying younger brides. </a:t>
            </a:r>
            <a:endParaRPr lang="en-US" sz="2400" dirty="0"/>
          </a:p>
          <a:p>
            <a:r>
              <a:rPr lang="en-US" sz="2400" dirty="0" smtClean="0"/>
              <a:t>Males are inherently more violent than females, therefore the crime rate in China has doubled over the past 20 years.</a:t>
            </a:r>
          </a:p>
          <a:p>
            <a:r>
              <a:rPr lang="en-US" sz="2400" dirty="0" smtClean="0"/>
              <a:t>Because women are so desirable, there has been an increase in the sex trafficking industry. </a:t>
            </a:r>
          </a:p>
        </p:txBody>
      </p:sp>
    </p:spTree>
    <p:extLst>
      <p:ext uri="{BB962C8B-B14F-4D97-AF65-F5344CB8AC3E}">
        <p14:creationId xmlns:p14="http://schemas.microsoft.com/office/powerpoint/2010/main" val="2087043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Gendercide in India</a:t>
            </a:r>
            <a:endParaRPr lang="en-US" dirty="0"/>
          </a:p>
        </p:txBody>
      </p:sp>
      <p:sp>
        <p:nvSpPr>
          <p:cNvPr id="3" name="Content Placeholder 2"/>
          <p:cNvSpPr>
            <a:spLocks noGrp="1"/>
          </p:cNvSpPr>
          <p:nvPr>
            <p:ph idx="1"/>
          </p:nvPr>
        </p:nvSpPr>
        <p:spPr/>
        <p:txBody>
          <a:bodyPr>
            <a:normAutofit/>
          </a:bodyPr>
          <a:lstStyle/>
          <a:p>
            <a:r>
              <a:rPr lang="en-US" sz="2400" dirty="0" smtClean="0"/>
              <a:t>High price of traditional Indian weddings and extensive dowry cost</a:t>
            </a:r>
          </a:p>
          <a:p>
            <a:r>
              <a:rPr lang="en-US" sz="2400" dirty="0" smtClean="0"/>
              <a:t>In </a:t>
            </a:r>
            <a:r>
              <a:rPr lang="en-US" sz="2400" dirty="0"/>
              <a:t>order to avoid </a:t>
            </a:r>
            <a:r>
              <a:rPr lang="en-US" sz="2400" dirty="0" smtClean="0"/>
              <a:t>these </a:t>
            </a:r>
            <a:r>
              <a:rPr lang="en-US" sz="2400" dirty="0"/>
              <a:t>financial </a:t>
            </a:r>
            <a:r>
              <a:rPr lang="en-US" sz="2400" dirty="0" smtClean="0"/>
              <a:t>burdens, </a:t>
            </a:r>
            <a:r>
              <a:rPr lang="en-US" sz="2400" dirty="0"/>
              <a:t>many parents decide to abort their female daughters or kill them soon, if not immediately, after birth. </a:t>
            </a:r>
            <a:endParaRPr lang="en-US" sz="2400" dirty="0" smtClean="0"/>
          </a:p>
          <a:p>
            <a:r>
              <a:rPr lang="en-US" sz="2400" dirty="0"/>
              <a:t>If the daughter is not killed after birth, she may spend her whole life working for her parents doing housework in order to bring about some economic gain to her family.  </a:t>
            </a:r>
          </a:p>
          <a:p>
            <a:endParaRPr lang="en-US" sz="2400" dirty="0"/>
          </a:p>
        </p:txBody>
      </p:sp>
    </p:spTree>
    <p:extLst>
      <p:ext uri="{BB962C8B-B14F-4D97-AF65-F5344CB8AC3E}">
        <p14:creationId xmlns:p14="http://schemas.microsoft.com/office/powerpoint/2010/main" val="1024472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Dowry Deaths</a:t>
            </a:r>
            <a:endParaRPr lang="en-US" dirty="0"/>
          </a:p>
        </p:txBody>
      </p:sp>
      <p:sp>
        <p:nvSpPr>
          <p:cNvPr id="3" name="Content Placeholder 2"/>
          <p:cNvSpPr>
            <a:spLocks noGrp="1"/>
          </p:cNvSpPr>
          <p:nvPr>
            <p:ph idx="1"/>
          </p:nvPr>
        </p:nvSpPr>
        <p:spPr/>
        <p:txBody>
          <a:bodyPr>
            <a:normAutofit/>
          </a:bodyPr>
          <a:lstStyle/>
          <a:p>
            <a:r>
              <a:rPr lang="en-US" sz="2400" dirty="0" smtClean="0"/>
              <a:t>In India, when a daughter is married and the dowr</a:t>
            </a:r>
            <a:r>
              <a:rPr lang="en-US" sz="2400" dirty="0" smtClean="0"/>
              <a:t>y given to her husband is not deemed adequate enough, the bride and her family are subject to acid throwing by her in-laws. </a:t>
            </a:r>
          </a:p>
          <a:p>
            <a:r>
              <a:rPr lang="en-US" sz="2400" dirty="0"/>
              <a:t>An estimated 5,000 women are burnt to death each year in ‘kitchen accidents’ because their dowry was seen as being too </a:t>
            </a:r>
            <a:r>
              <a:rPr lang="en-US" sz="2400" dirty="0" smtClean="0"/>
              <a:t>modest.</a:t>
            </a:r>
            <a:endParaRPr lang="en-US" sz="2400" dirty="0"/>
          </a:p>
        </p:txBody>
      </p:sp>
    </p:spTree>
    <p:extLst>
      <p:ext uri="{BB962C8B-B14F-4D97-AF65-F5344CB8AC3E}">
        <p14:creationId xmlns:p14="http://schemas.microsoft.com/office/powerpoint/2010/main" val="4145381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5090" y="439947"/>
            <a:ext cx="5545121" cy="6107952"/>
          </a:xfrm>
        </p:spPr>
      </p:pic>
    </p:spTree>
    <p:extLst>
      <p:ext uri="{BB962C8B-B14F-4D97-AF65-F5344CB8AC3E}">
        <p14:creationId xmlns:p14="http://schemas.microsoft.com/office/powerpoint/2010/main" val="351278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being done to stop violence against women? </a:t>
            </a:r>
            <a:endParaRPr lang="en-US" dirty="0"/>
          </a:p>
        </p:txBody>
      </p:sp>
      <p:sp>
        <p:nvSpPr>
          <p:cNvPr id="3" name="Content Placeholder 2"/>
          <p:cNvSpPr>
            <a:spLocks noGrp="1"/>
          </p:cNvSpPr>
          <p:nvPr>
            <p:ph idx="1"/>
          </p:nvPr>
        </p:nvSpPr>
        <p:spPr/>
        <p:txBody>
          <a:bodyPr>
            <a:normAutofit/>
          </a:bodyPr>
          <a:lstStyle/>
          <a:p>
            <a:r>
              <a:rPr lang="en-US" sz="2400" dirty="0" smtClean="0"/>
              <a:t>Non-profit organizations: </a:t>
            </a:r>
            <a:r>
              <a:rPr lang="en-US" sz="2400" dirty="0"/>
              <a:t>World Health Organization, The National Resource Center on Domestic Violence, National Organization for Women, and The Association of Women’s Rights in Development. </a:t>
            </a:r>
            <a:endParaRPr lang="en-US" sz="2400" dirty="0" smtClean="0"/>
          </a:p>
          <a:p>
            <a:pPr marL="0" indent="0">
              <a:buNone/>
            </a:pPr>
            <a:endParaRPr lang="en-US" sz="2400" dirty="0" smtClean="0"/>
          </a:p>
          <a:p>
            <a:endParaRPr lang="en-US" sz="2400" dirty="0"/>
          </a:p>
        </p:txBody>
      </p:sp>
    </p:spTree>
    <p:extLst>
      <p:ext uri="{BB962C8B-B14F-4D97-AF65-F5344CB8AC3E}">
        <p14:creationId xmlns:p14="http://schemas.microsoft.com/office/powerpoint/2010/main" val="2803406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being done to stop gendercide?</a:t>
            </a:r>
            <a:endParaRPr lang="en-US" dirty="0"/>
          </a:p>
        </p:txBody>
      </p:sp>
      <p:sp>
        <p:nvSpPr>
          <p:cNvPr id="3" name="Content Placeholder 2"/>
          <p:cNvSpPr>
            <a:spLocks noGrp="1"/>
          </p:cNvSpPr>
          <p:nvPr>
            <p:ph idx="1"/>
          </p:nvPr>
        </p:nvSpPr>
        <p:spPr/>
        <p:txBody>
          <a:bodyPr>
            <a:normAutofit/>
          </a:bodyPr>
          <a:lstStyle/>
          <a:p>
            <a:r>
              <a:rPr lang="en-US" sz="2400" dirty="0" smtClean="0"/>
              <a:t>Non-profit organizations: </a:t>
            </a:r>
            <a:r>
              <a:rPr lang="en-US" sz="2400" dirty="0"/>
              <a:t>Invisible Girl Project, Gender Awareness Project, Woman’s Rights </a:t>
            </a:r>
            <a:r>
              <a:rPr lang="en-US" sz="2400" dirty="0" smtClean="0"/>
              <a:t>Without </a:t>
            </a:r>
            <a:r>
              <a:rPr lang="en-US" sz="2400" dirty="0"/>
              <a:t>Frontiers, All Girls Allowed, Save A Girl Campaign, and the Global Gendercide Advocacy and Awareness Project</a:t>
            </a:r>
            <a:r>
              <a:rPr lang="en-US" sz="2400" dirty="0" smtClean="0"/>
              <a:t>.</a:t>
            </a:r>
          </a:p>
          <a:p>
            <a:r>
              <a:rPr lang="en-US" sz="2400" dirty="0" smtClean="0"/>
              <a:t>Chinas “two-child policy” </a:t>
            </a:r>
            <a:endParaRPr lang="en-US" sz="2400" dirty="0"/>
          </a:p>
        </p:txBody>
      </p:sp>
    </p:spTree>
    <p:extLst>
      <p:ext uri="{BB962C8B-B14F-4D97-AF65-F5344CB8AC3E}">
        <p14:creationId xmlns:p14="http://schemas.microsoft.com/office/powerpoint/2010/main" val="3875406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Ms.Nourry</a:t>
            </a:r>
            <a:r>
              <a:rPr lang="en-US" dirty="0" smtClean="0"/>
              <a:t>  </a:t>
            </a:r>
            <a:endParaRPr lang="en-US" dirty="0"/>
          </a:p>
        </p:txBody>
      </p:sp>
      <p:sp>
        <p:nvSpPr>
          <p:cNvPr id="3" name="Content Placeholder 2"/>
          <p:cNvSpPr>
            <a:spLocks noGrp="1"/>
          </p:cNvSpPr>
          <p:nvPr>
            <p:ph idx="1"/>
          </p:nvPr>
        </p:nvSpPr>
        <p:spPr/>
        <p:txBody>
          <a:bodyPr/>
          <a:lstStyle/>
          <a:p>
            <a:r>
              <a:rPr lang="en-US" dirty="0" smtClean="0"/>
              <a:t>“</a:t>
            </a:r>
            <a:r>
              <a:rPr lang="en-US" sz="2400" dirty="0" smtClean="0"/>
              <a:t>Terracotta Daughters” </a:t>
            </a:r>
          </a:p>
          <a:p>
            <a:pPr lvl="1"/>
            <a:r>
              <a:rPr lang="en-US" sz="2000" dirty="0" smtClean="0"/>
              <a:t>116 </a:t>
            </a:r>
            <a:r>
              <a:rPr lang="en-US" sz="2000" dirty="0"/>
              <a:t>terracotta sculptures of young </a:t>
            </a:r>
            <a:r>
              <a:rPr lang="en-US" sz="2000" dirty="0" smtClean="0"/>
              <a:t>girls inspired by </a:t>
            </a:r>
            <a:r>
              <a:rPr lang="en-US" sz="2000" dirty="0"/>
              <a:t>the thousands of terra cotta soldiers placed in the tomb of Chinese emperor, Qin Shi </a:t>
            </a:r>
            <a:r>
              <a:rPr lang="en-US" sz="2000" dirty="0" err="1" smtClean="0"/>
              <a:t>Huangdi</a:t>
            </a:r>
            <a:r>
              <a:rPr lang="en-US" sz="2000" dirty="0"/>
              <a:t>.</a:t>
            </a:r>
            <a:endParaRPr lang="en-US" sz="2000" dirty="0"/>
          </a:p>
        </p:txBody>
      </p:sp>
    </p:spTree>
    <p:extLst>
      <p:ext uri="{BB962C8B-B14F-4D97-AF65-F5344CB8AC3E}">
        <p14:creationId xmlns:p14="http://schemas.microsoft.com/office/powerpoint/2010/main" val="1740767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Terracotta Daughters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4387" y="1417638"/>
            <a:ext cx="7045997" cy="5167064"/>
          </a:xfrm>
        </p:spPr>
      </p:pic>
    </p:spTree>
    <p:extLst>
      <p:ext uri="{BB962C8B-B14F-4D97-AF65-F5344CB8AC3E}">
        <p14:creationId xmlns:p14="http://schemas.microsoft.com/office/powerpoint/2010/main" val="3052720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Gendercide?</a:t>
            </a:r>
            <a:endParaRPr lang="en-US" dirty="0"/>
          </a:p>
        </p:txBody>
      </p:sp>
      <p:sp>
        <p:nvSpPr>
          <p:cNvPr id="3" name="Content Placeholder 2"/>
          <p:cNvSpPr>
            <a:spLocks noGrp="1"/>
          </p:cNvSpPr>
          <p:nvPr>
            <p:ph idx="1"/>
          </p:nvPr>
        </p:nvSpPr>
        <p:spPr/>
        <p:txBody>
          <a:bodyPr>
            <a:normAutofit/>
          </a:bodyPr>
          <a:lstStyle/>
          <a:p>
            <a:r>
              <a:rPr lang="en-US" sz="2400" dirty="0"/>
              <a:t>Gendercide is defined as the “systematic, mass extermination of a particular gender” </a:t>
            </a:r>
            <a:endParaRPr lang="en-US" sz="2400" dirty="0" smtClean="0"/>
          </a:p>
          <a:p>
            <a:r>
              <a:rPr lang="en-US" sz="2400" dirty="0" smtClean="0"/>
              <a:t>Mary Anne </a:t>
            </a:r>
            <a:r>
              <a:rPr lang="en-US" sz="2400" dirty="0" smtClean="0"/>
              <a:t>Warren’s Definition: </a:t>
            </a:r>
            <a:r>
              <a:rPr lang="en-US" sz="2400" dirty="0"/>
              <a:t>“I use the term “gendercide” to refer to those wrongful forms of sexual discrimination which reduce the relative number of females, whether through direct killing or in more indirect ways</a:t>
            </a:r>
            <a:r>
              <a:rPr lang="en-US" sz="2400" dirty="0" smtClean="0"/>
              <a:t>”</a:t>
            </a:r>
            <a:endParaRPr lang="en-US" sz="2400" dirty="0"/>
          </a:p>
        </p:txBody>
      </p:sp>
    </p:spTree>
    <p:extLst>
      <p:ext uri="{BB962C8B-B14F-4D97-AF65-F5344CB8AC3E}">
        <p14:creationId xmlns:p14="http://schemas.microsoft.com/office/powerpoint/2010/main" val="3110871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Ms.Nourry</a:t>
            </a:r>
            <a:endParaRPr lang="en-US" dirty="0"/>
          </a:p>
        </p:txBody>
      </p:sp>
      <p:sp>
        <p:nvSpPr>
          <p:cNvPr id="3" name="Content Placeholder 2"/>
          <p:cNvSpPr>
            <a:spLocks noGrp="1"/>
          </p:cNvSpPr>
          <p:nvPr>
            <p:ph idx="1"/>
          </p:nvPr>
        </p:nvSpPr>
        <p:spPr/>
        <p:txBody>
          <a:bodyPr>
            <a:normAutofit/>
          </a:bodyPr>
          <a:lstStyle/>
          <a:p>
            <a:r>
              <a:rPr lang="en-US" sz="2400" dirty="0" smtClean="0"/>
              <a:t>“Holy Daughters”</a:t>
            </a:r>
          </a:p>
          <a:p>
            <a:pPr lvl="1"/>
            <a:r>
              <a:rPr lang="en-US" sz="2000" dirty="0" err="1" smtClean="0"/>
              <a:t>Ms.Nourry</a:t>
            </a:r>
            <a:r>
              <a:rPr lang="en-US" sz="2000" dirty="0" smtClean="0"/>
              <a:t> combined the image of a young girl with a cow. </a:t>
            </a:r>
          </a:p>
          <a:p>
            <a:pPr lvl="1"/>
            <a:endParaRPr lang="en-US" sz="2200" dirty="0"/>
          </a:p>
        </p:txBody>
      </p:sp>
    </p:spTree>
    <p:extLst>
      <p:ext uri="{BB962C8B-B14F-4D97-AF65-F5344CB8AC3E}">
        <p14:creationId xmlns:p14="http://schemas.microsoft.com/office/powerpoint/2010/main" val="983053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Daughters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9534" y="447188"/>
            <a:ext cx="3451944" cy="616418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908" y="2897995"/>
            <a:ext cx="4689175" cy="3126117"/>
          </a:xfrm>
          <a:prstGeom prst="rect">
            <a:avLst/>
          </a:prstGeom>
        </p:spPr>
      </p:pic>
    </p:spTree>
    <p:extLst>
      <p:ext uri="{BB962C8B-B14F-4D97-AF65-F5344CB8AC3E}">
        <p14:creationId xmlns:p14="http://schemas.microsoft.com/office/powerpoint/2010/main" val="1839292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Anne Warren </a:t>
            </a:r>
            <a:endParaRPr lang="en-US" dirty="0"/>
          </a:p>
        </p:txBody>
      </p:sp>
      <p:sp>
        <p:nvSpPr>
          <p:cNvPr id="3" name="Content Placeholder 2"/>
          <p:cNvSpPr>
            <a:spLocks noGrp="1"/>
          </p:cNvSpPr>
          <p:nvPr>
            <p:ph idx="1"/>
          </p:nvPr>
        </p:nvSpPr>
        <p:spPr>
          <a:xfrm>
            <a:off x="678753" y="1335879"/>
            <a:ext cx="10554574" cy="3636511"/>
          </a:xfrm>
        </p:spPr>
        <p:txBody>
          <a:bodyPr/>
          <a:lstStyle/>
          <a:p>
            <a:r>
              <a:rPr lang="en-US" sz="2400" dirty="0" smtClean="0"/>
              <a:t>Author of </a:t>
            </a:r>
            <a:r>
              <a:rPr lang="en-US" sz="2400" i="1" dirty="0" smtClean="0"/>
              <a:t>Gendercide: The Implications of Sex Selection</a:t>
            </a:r>
          </a:p>
          <a:p>
            <a:r>
              <a:rPr lang="en-US" sz="2400" dirty="0" smtClean="0"/>
              <a:t>Feminist author who first used the term “Gendercide” in 1985</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759" y="3740895"/>
            <a:ext cx="2087239" cy="2839781"/>
          </a:xfrm>
          <a:prstGeom prst="rect">
            <a:avLst/>
          </a:prstGeom>
        </p:spPr>
      </p:pic>
    </p:spTree>
    <p:extLst>
      <p:ext uri="{BB962C8B-B14F-4D97-AF65-F5344CB8AC3E}">
        <p14:creationId xmlns:p14="http://schemas.microsoft.com/office/powerpoint/2010/main" val="1657724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gendercide occur?</a:t>
            </a:r>
            <a:endParaRPr lang="en-US" dirty="0"/>
          </a:p>
        </p:txBody>
      </p:sp>
      <p:sp>
        <p:nvSpPr>
          <p:cNvPr id="3" name="Content Placeholder 2"/>
          <p:cNvSpPr>
            <a:spLocks noGrp="1"/>
          </p:cNvSpPr>
          <p:nvPr>
            <p:ph idx="1"/>
          </p:nvPr>
        </p:nvSpPr>
        <p:spPr/>
        <p:txBody>
          <a:bodyPr>
            <a:normAutofit/>
          </a:bodyPr>
          <a:lstStyle/>
          <a:p>
            <a:r>
              <a:rPr lang="en-US" sz="2400" dirty="0" smtClean="0"/>
              <a:t>Directly- India and China</a:t>
            </a:r>
          </a:p>
          <a:p>
            <a:r>
              <a:rPr lang="en-US" sz="2400" dirty="0" smtClean="0"/>
              <a:t>Indirectly- </a:t>
            </a:r>
            <a:r>
              <a:rPr lang="en-US" sz="2400" dirty="0" smtClean="0"/>
              <a:t>In virtually every country</a:t>
            </a:r>
            <a:r>
              <a:rPr lang="en-US" sz="2400" dirty="0" smtClean="0"/>
              <a:t> </a:t>
            </a:r>
            <a:r>
              <a:rPr lang="en-US" sz="2400" dirty="0" smtClean="0"/>
              <a:t>through violence against women </a:t>
            </a:r>
          </a:p>
          <a:p>
            <a:pPr marL="0" indent="0">
              <a:buNone/>
            </a:pPr>
            <a:endParaRPr lang="en-US" sz="2400" dirty="0"/>
          </a:p>
        </p:txBody>
      </p:sp>
    </p:spTree>
    <p:extLst>
      <p:ext uri="{BB962C8B-B14F-4D97-AF65-F5344CB8AC3E}">
        <p14:creationId xmlns:p14="http://schemas.microsoft.com/office/powerpoint/2010/main" val="3658859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are not equal to males</a:t>
            </a:r>
            <a:endParaRPr lang="en-US" dirty="0"/>
          </a:p>
        </p:txBody>
      </p:sp>
      <p:sp>
        <p:nvSpPr>
          <p:cNvPr id="3" name="Content Placeholder 2"/>
          <p:cNvSpPr>
            <a:spLocks noGrp="1"/>
          </p:cNvSpPr>
          <p:nvPr>
            <p:ph idx="1"/>
          </p:nvPr>
        </p:nvSpPr>
        <p:spPr/>
        <p:txBody>
          <a:bodyPr>
            <a:normAutofit/>
          </a:bodyPr>
          <a:lstStyle/>
          <a:p>
            <a:r>
              <a:rPr lang="en-US" sz="2400" dirty="0" smtClean="0"/>
              <a:t>In many countries and to different extents, women ar</a:t>
            </a:r>
            <a:r>
              <a:rPr lang="en-US" sz="2400" dirty="0" smtClean="0"/>
              <a:t>e not equivalent to males in economic, cultural, and political aspects.</a:t>
            </a:r>
            <a:endParaRPr lang="en-US" sz="2400" dirty="0"/>
          </a:p>
          <a:p>
            <a:r>
              <a:rPr lang="en-US" sz="2400" dirty="0" smtClean="0"/>
              <a:t>Warren </a:t>
            </a:r>
            <a:r>
              <a:rPr lang="en-US" sz="2400" dirty="0"/>
              <a:t>says “the degree to which parents in a given society tend to value sons more than daughters provides a measure of the extent to which women’s rights are denied opportunities which they will later </a:t>
            </a:r>
            <a:r>
              <a:rPr lang="en-US" sz="2400" dirty="0" smtClean="0"/>
              <a:t>enjoy</a:t>
            </a:r>
            <a:r>
              <a:rPr lang="en-US" sz="2400" dirty="0" smtClean="0"/>
              <a:t>”. </a:t>
            </a:r>
            <a:endParaRPr lang="en-US" sz="2400" dirty="0"/>
          </a:p>
        </p:txBody>
      </p:sp>
    </p:spTree>
    <p:extLst>
      <p:ext uri="{BB962C8B-B14F-4D97-AF65-F5344CB8AC3E}">
        <p14:creationId xmlns:p14="http://schemas.microsoft.com/office/powerpoint/2010/main" val="3088609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Abuse</a:t>
            </a:r>
            <a:endParaRPr lang="en-US" dirty="0"/>
          </a:p>
        </p:txBody>
      </p:sp>
      <p:sp>
        <p:nvSpPr>
          <p:cNvPr id="3" name="Content Placeholder 2"/>
          <p:cNvSpPr>
            <a:spLocks noGrp="1"/>
          </p:cNvSpPr>
          <p:nvPr>
            <p:ph idx="1"/>
          </p:nvPr>
        </p:nvSpPr>
        <p:spPr/>
        <p:txBody>
          <a:bodyPr>
            <a:normAutofit/>
          </a:bodyPr>
          <a:lstStyle/>
          <a:p>
            <a:r>
              <a:rPr lang="en-US" sz="2400" dirty="0"/>
              <a:t>I</a:t>
            </a:r>
            <a:r>
              <a:rPr lang="en-US" sz="2400" dirty="0" smtClean="0"/>
              <a:t>ncludes </a:t>
            </a:r>
            <a:r>
              <a:rPr lang="en-US" sz="2400" dirty="0"/>
              <a:t>physical, </a:t>
            </a:r>
            <a:r>
              <a:rPr lang="en-US" sz="2400" dirty="0" smtClean="0"/>
              <a:t>mental, sexual </a:t>
            </a:r>
            <a:r>
              <a:rPr lang="en-US" sz="2400" dirty="0"/>
              <a:t>and emotional abuse. </a:t>
            </a:r>
            <a:endParaRPr lang="en-US" sz="2400" dirty="0" smtClean="0"/>
          </a:p>
          <a:p>
            <a:r>
              <a:rPr lang="en-US" sz="2400" dirty="0"/>
              <a:t>35% of women worldwide have experienced either intimate partner violence or non-partner sexual violence in their lifetime and globally, as many as 38% of murders of women are committed by an intimate </a:t>
            </a:r>
            <a:r>
              <a:rPr lang="en-US" sz="2400" dirty="0" smtClean="0"/>
              <a:t>partner.</a:t>
            </a:r>
            <a:endParaRPr lang="en-US" sz="2400" dirty="0"/>
          </a:p>
        </p:txBody>
      </p:sp>
    </p:spTree>
    <p:extLst>
      <p:ext uri="{BB962C8B-B14F-4D97-AF65-F5344CB8AC3E}">
        <p14:creationId xmlns:p14="http://schemas.microsoft.com/office/powerpoint/2010/main" val="1393993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Abuse</a:t>
            </a: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dirty="0"/>
              <a:t>physical assault, battery, and sexual assault used as part of a systematic pattern of power and control perpetrated by one intimate partner against </a:t>
            </a:r>
            <a:r>
              <a:rPr lang="en-US" sz="2400" dirty="0" smtClean="0"/>
              <a:t>another</a:t>
            </a:r>
            <a:r>
              <a:rPr lang="en-US" sz="2400" dirty="0"/>
              <a:t>.</a:t>
            </a:r>
            <a:endParaRPr lang="en-US" sz="2400" dirty="0" smtClean="0"/>
          </a:p>
          <a:p>
            <a:r>
              <a:rPr lang="en-US" sz="2400" dirty="0"/>
              <a:t>1 in 3 women and 1 in 4 men is a victim of some form of physical violence by an intimate partner during their </a:t>
            </a:r>
            <a:r>
              <a:rPr lang="en-US" sz="2400" dirty="0" smtClean="0"/>
              <a:t>lifetimes.</a:t>
            </a:r>
            <a:endParaRPr lang="en-US" sz="2400" dirty="0" smtClean="0"/>
          </a:p>
          <a:p>
            <a:r>
              <a:rPr lang="en-US" sz="2400" dirty="0"/>
              <a:t>40% of female murder victims are killed by intimate </a:t>
            </a:r>
            <a:r>
              <a:rPr lang="en-US" sz="2400" dirty="0" smtClean="0"/>
              <a:t>partners.</a:t>
            </a:r>
            <a:endParaRPr lang="en-US" sz="2400" dirty="0" smtClean="0"/>
          </a:p>
        </p:txBody>
      </p:sp>
    </p:spTree>
    <p:extLst>
      <p:ext uri="{BB962C8B-B14F-4D97-AF65-F5344CB8AC3E}">
        <p14:creationId xmlns:p14="http://schemas.microsoft.com/office/powerpoint/2010/main" val="6165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Abuse</a:t>
            </a:r>
            <a:endParaRPr lang="en-US" dirty="0"/>
          </a:p>
        </p:txBody>
      </p:sp>
      <p:sp>
        <p:nvSpPr>
          <p:cNvPr id="3" name="Content Placeholder 2"/>
          <p:cNvSpPr>
            <a:spLocks noGrp="1"/>
          </p:cNvSpPr>
          <p:nvPr>
            <p:ph idx="1"/>
          </p:nvPr>
        </p:nvSpPr>
        <p:spPr/>
        <p:txBody>
          <a:bodyPr>
            <a:normAutofit/>
          </a:bodyPr>
          <a:lstStyle/>
          <a:p>
            <a:r>
              <a:rPr lang="en-US" sz="2400" dirty="0"/>
              <a:t>T</a:t>
            </a:r>
            <a:r>
              <a:rPr lang="en-US" sz="2400" dirty="0" smtClean="0"/>
              <a:t>he </a:t>
            </a:r>
            <a:r>
              <a:rPr lang="en-US" sz="2400" dirty="0"/>
              <a:t>trauma to the victim caused by verbal abuse, acts, threats of acts, or coercive </a:t>
            </a:r>
            <a:r>
              <a:rPr lang="en-US" sz="2400" dirty="0" smtClean="0"/>
              <a:t>tactics</a:t>
            </a:r>
          </a:p>
          <a:p>
            <a:r>
              <a:rPr lang="en-US" sz="2400" dirty="0" smtClean="0"/>
              <a:t>48.4</a:t>
            </a:r>
            <a:r>
              <a:rPr lang="en-US" sz="2400" dirty="0"/>
              <a:t>% of women and 48.8% of men have experienced at least one psychologically aggressive behavior by an intimate </a:t>
            </a:r>
            <a:r>
              <a:rPr lang="en-US" sz="2400" dirty="0" smtClean="0"/>
              <a:t>partner. </a:t>
            </a:r>
            <a:endParaRPr lang="en-US" sz="2400" dirty="0"/>
          </a:p>
          <a:p>
            <a:endParaRPr lang="en-US" sz="2400" dirty="0"/>
          </a:p>
        </p:txBody>
      </p:sp>
    </p:spTree>
    <p:extLst>
      <p:ext uri="{BB962C8B-B14F-4D97-AF65-F5344CB8AC3E}">
        <p14:creationId xmlns:p14="http://schemas.microsoft.com/office/powerpoint/2010/main" val="361794401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Quotabl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
  <TotalTime>687</TotalTime>
  <Words>1159</Words>
  <Application>Microsoft Office PowerPoint</Application>
  <PresentationFormat>Widescreen</PresentationFormat>
  <Paragraphs>78</Paragraphs>
  <Slides>31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Calibri</vt:lpstr>
      <vt:lpstr>Calibri Light</vt:lpstr>
      <vt:lpstr>Century Gothic</vt:lpstr>
      <vt:lpstr>Wingdings 2</vt:lpstr>
      <vt:lpstr>HDOfficeLightV0</vt:lpstr>
      <vt:lpstr>1_HDOfficeLightV0</vt:lpstr>
      <vt:lpstr>Quotable</vt:lpstr>
      <vt:lpstr>Gendercide</vt:lpstr>
      <vt:lpstr>It’s a Girl Trailer</vt:lpstr>
      <vt:lpstr>What is Gendercide?</vt:lpstr>
      <vt:lpstr>Mary Anne Warren </vt:lpstr>
      <vt:lpstr>Where does gendercide occur?</vt:lpstr>
      <vt:lpstr>Women are not equal to males</vt:lpstr>
      <vt:lpstr>Domestic Abuse</vt:lpstr>
      <vt:lpstr>Physical Abuse</vt:lpstr>
      <vt:lpstr>Psychological Abuse</vt:lpstr>
      <vt:lpstr>Sexual Abuse</vt:lpstr>
      <vt:lpstr>Genital Mutilation </vt:lpstr>
      <vt:lpstr>PowerPoint Presentation</vt:lpstr>
      <vt:lpstr>PowerPoint Presentation</vt:lpstr>
      <vt:lpstr>Sexual Violence</vt:lpstr>
      <vt:lpstr>PowerPoint Presentation</vt:lpstr>
      <vt:lpstr>Honor Killings</vt:lpstr>
      <vt:lpstr>Why are male offspring preferred?</vt:lpstr>
      <vt:lpstr>PowerPoint Presentation</vt:lpstr>
      <vt:lpstr>Gendercide in China: Statistics</vt:lpstr>
      <vt:lpstr>PowerPoint Presentation</vt:lpstr>
      <vt:lpstr>Causes of Gendercide in China</vt:lpstr>
      <vt:lpstr>Consequences of gender imbalance in China</vt:lpstr>
      <vt:lpstr>Causes of Gendercide in India</vt:lpstr>
      <vt:lpstr>Dowry Deaths</vt:lpstr>
      <vt:lpstr>PowerPoint Presentation</vt:lpstr>
      <vt:lpstr>What is being done to stop violence against women? </vt:lpstr>
      <vt:lpstr>What is being done to stop gendercide?</vt:lpstr>
      <vt:lpstr>Ms.Nourry  </vt:lpstr>
      <vt:lpstr>Terracotta Daughters</vt:lpstr>
      <vt:lpstr>Ms.Nourry</vt:lpstr>
      <vt:lpstr>Holy Daughters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A. Lowman</dc:creator>
  <cp:lastModifiedBy>Margaret A. Lowman</cp:lastModifiedBy>
  <cp:revision>23</cp:revision>
  <dcterms:created xsi:type="dcterms:W3CDTF">2015-10-28T18:45:29Z</dcterms:created>
  <dcterms:modified xsi:type="dcterms:W3CDTF">2015-11-20T05:30:09Z</dcterms:modified>
</cp:coreProperties>
</file>