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7053263" cy="9309100"/>
  <p:defaultTextStyle>
    <a:defPPr>
      <a:defRPr lang="en-US"/>
    </a:defPPr>
    <a:lvl1pPr marL="0" algn="l" defTabSz="4388945" rtl="0" eaLnBrk="1" latinLnBrk="0" hangingPunct="1">
      <a:defRPr sz="8600" kern="1200">
        <a:solidFill>
          <a:schemeClr val="tx1"/>
        </a:solidFill>
        <a:latin typeface="+mn-lt"/>
        <a:ea typeface="+mn-ea"/>
        <a:cs typeface="+mn-cs"/>
      </a:defRPr>
    </a:lvl1pPr>
    <a:lvl2pPr marL="2194472" algn="l" defTabSz="4388945" rtl="0" eaLnBrk="1" latinLnBrk="0" hangingPunct="1">
      <a:defRPr sz="8600" kern="1200">
        <a:solidFill>
          <a:schemeClr val="tx1"/>
        </a:solidFill>
        <a:latin typeface="+mn-lt"/>
        <a:ea typeface="+mn-ea"/>
        <a:cs typeface="+mn-cs"/>
      </a:defRPr>
    </a:lvl2pPr>
    <a:lvl3pPr marL="4388945" algn="l" defTabSz="4388945" rtl="0" eaLnBrk="1" latinLnBrk="0" hangingPunct="1">
      <a:defRPr sz="8600" kern="1200">
        <a:solidFill>
          <a:schemeClr val="tx1"/>
        </a:solidFill>
        <a:latin typeface="+mn-lt"/>
        <a:ea typeface="+mn-ea"/>
        <a:cs typeface="+mn-cs"/>
      </a:defRPr>
    </a:lvl3pPr>
    <a:lvl4pPr marL="6583417" algn="l" defTabSz="4388945" rtl="0" eaLnBrk="1" latinLnBrk="0" hangingPunct="1">
      <a:defRPr sz="8600" kern="1200">
        <a:solidFill>
          <a:schemeClr val="tx1"/>
        </a:solidFill>
        <a:latin typeface="+mn-lt"/>
        <a:ea typeface="+mn-ea"/>
        <a:cs typeface="+mn-cs"/>
      </a:defRPr>
    </a:lvl4pPr>
    <a:lvl5pPr marL="8777888" algn="l" defTabSz="4388945" rtl="0" eaLnBrk="1" latinLnBrk="0" hangingPunct="1">
      <a:defRPr sz="8600" kern="1200">
        <a:solidFill>
          <a:schemeClr val="tx1"/>
        </a:solidFill>
        <a:latin typeface="+mn-lt"/>
        <a:ea typeface="+mn-ea"/>
        <a:cs typeface="+mn-cs"/>
      </a:defRPr>
    </a:lvl5pPr>
    <a:lvl6pPr marL="10972361" algn="l" defTabSz="4388945" rtl="0" eaLnBrk="1" latinLnBrk="0" hangingPunct="1">
      <a:defRPr sz="8600" kern="1200">
        <a:solidFill>
          <a:schemeClr val="tx1"/>
        </a:solidFill>
        <a:latin typeface="+mn-lt"/>
        <a:ea typeface="+mn-ea"/>
        <a:cs typeface="+mn-cs"/>
      </a:defRPr>
    </a:lvl6pPr>
    <a:lvl7pPr marL="13166833" algn="l" defTabSz="4388945" rtl="0" eaLnBrk="1" latinLnBrk="0" hangingPunct="1">
      <a:defRPr sz="8600" kern="1200">
        <a:solidFill>
          <a:schemeClr val="tx1"/>
        </a:solidFill>
        <a:latin typeface="+mn-lt"/>
        <a:ea typeface="+mn-ea"/>
        <a:cs typeface="+mn-cs"/>
      </a:defRPr>
    </a:lvl7pPr>
    <a:lvl8pPr marL="15361306" algn="l" defTabSz="4388945" rtl="0" eaLnBrk="1" latinLnBrk="0" hangingPunct="1">
      <a:defRPr sz="8600" kern="1200">
        <a:solidFill>
          <a:schemeClr val="tx1"/>
        </a:solidFill>
        <a:latin typeface="+mn-lt"/>
        <a:ea typeface="+mn-ea"/>
        <a:cs typeface="+mn-cs"/>
      </a:defRPr>
    </a:lvl8pPr>
    <a:lvl9pPr marL="17555778" algn="l" defTabSz="4388945"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91" autoAdjust="0"/>
    <p:restoredTop sz="93241" autoAdjust="0"/>
  </p:normalViewPr>
  <p:slideViewPr>
    <p:cSldViewPr>
      <p:cViewPr>
        <p:scale>
          <a:sx n="22" d="100"/>
          <a:sy n="22" d="100"/>
        </p:scale>
        <p:origin x="2216" y="216"/>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5938" cy="466725"/>
          </a:xfrm>
          <a:prstGeom prst="rect">
            <a:avLst/>
          </a:prstGeom>
        </p:spPr>
        <p:txBody>
          <a:bodyPr vert="horz" lIns="91398" tIns="45699" rIns="91398" bIns="45699" rtlCol="0"/>
          <a:lstStyle>
            <a:lvl1pPr algn="l">
              <a:defRPr sz="1200"/>
            </a:lvl1pPr>
          </a:lstStyle>
          <a:p>
            <a:endParaRPr lang="en-US"/>
          </a:p>
        </p:txBody>
      </p:sp>
      <p:sp>
        <p:nvSpPr>
          <p:cNvPr id="3" name="Date Placeholder 2"/>
          <p:cNvSpPr>
            <a:spLocks noGrp="1"/>
          </p:cNvSpPr>
          <p:nvPr>
            <p:ph type="dt" idx="1"/>
          </p:nvPr>
        </p:nvSpPr>
        <p:spPr>
          <a:xfrm>
            <a:off x="3995738" y="1"/>
            <a:ext cx="3055937" cy="466725"/>
          </a:xfrm>
          <a:prstGeom prst="rect">
            <a:avLst/>
          </a:prstGeom>
        </p:spPr>
        <p:txBody>
          <a:bodyPr vert="horz" lIns="91398" tIns="45699" rIns="91398" bIns="45699" rtlCol="0"/>
          <a:lstStyle>
            <a:lvl1pPr algn="r">
              <a:defRPr sz="1200"/>
            </a:lvl1pPr>
          </a:lstStyle>
          <a:p>
            <a:fld id="{0B5B2B35-A0E7-2849-AF0C-2DB5492B3E96}" type="datetimeFigureOut">
              <a:rPr lang="en-US" smtClean="0"/>
              <a:pPr/>
              <a:t>11/25/18</a:t>
            </a:fld>
            <a:endParaRPr lang="en-US"/>
          </a:p>
        </p:txBody>
      </p:sp>
      <p:sp>
        <p:nvSpPr>
          <p:cNvPr id="4" name="Slide Image Placeholder 3"/>
          <p:cNvSpPr>
            <a:spLocks noGrp="1" noRot="1" noChangeAspect="1"/>
          </p:cNvSpPr>
          <p:nvPr>
            <p:ph type="sldImg" idx="2"/>
          </p:nvPr>
        </p:nvSpPr>
        <p:spPr>
          <a:xfrm>
            <a:off x="1433513" y="1163638"/>
            <a:ext cx="4186237" cy="3141662"/>
          </a:xfrm>
          <a:prstGeom prst="rect">
            <a:avLst/>
          </a:prstGeom>
          <a:noFill/>
          <a:ln w="12700">
            <a:solidFill>
              <a:prstClr val="black"/>
            </a:solidFill>
          </a:ln>
        </p:spPr>
        <p:txBody>
          <a:bodyPr vert="horz" lIns="91398" tIns="45699" rIns="91398" bIns="45699" rtlCol="0" anchor="ctr"/>
          <a:lstStyle/>
          <a:p>
            <a:endParaRPr lang="en-US"/>
          </a:p>
        </p:txBody>
      </p:sp>
      <p:sp>
        <p:nvSpPr>
          <p:cNvPr id="5" name="Notes Placeholder 4"/>
          <p:cNvSpPr>
            <a:spLocks noGrp="1"/>
          </p:cNvSpPr>
          <p:nvPr>
            <p:ph type="body" sz="quarter" idx="3"/>
          </p:nvPr>
        </p:nvSpPr>
        <p:spPr>
          <a:xfrm>
            <a:off x="704851" y="4479925"/>
            <a:ext cx="5643563" cy="3665538"/>
          </a:xfrm>
          <a:prstGeom prst="rect">
            <a:avLst/>
          </a:prstGeom>
        </p:spPr>
        <p:txBody>
          <a:bodyPr vert="horz" lIns="91398" tIns="45699" rIns="91398" bIns="456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6"/>
            <a:ext cx="3055938" cy="466725"/>
          </a:xfrm>
          <a:prstGeom prst="rect">
            <a:avLst/>
          </a:prstGeom>
        </p:spPr>
        <p:txBody>
          <a:bodyPr vert="horz" lIns="91398" tIns="45699" rIns="91398" bIns="45699"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42376"/>
            <a:ext cx="3055937" cy="466725"/>
          </a:xfrm>
          <a:prstGeom prst="rect">
            <a:avLst/>
          </a:prstGeom>
        </p:spPr>
        <p:txBody>
          <a:bodyPr vert="horz" lIns="91398" tIns="45699" rIns="91398" bIns="45699" rtlCol="0" anchor="b"/>
          <a:lstStyle>
            <a:lvl1pPr algn="r">
              <a:defRPr sz="1200"/>
            </a:lvl1pPr>
          </a:lstStyle>
          <a:p>
            <a:fld id="{E21D3280-EE97-924F-B354-927E52D1933D}" type="slidenum">
              <a:rPr lang="en-US" smtClean="0"/>
              <a:pPr/>
              <a:t>‹#›</a:t>
            </a:fld>
            <a:endParaRPr lang="en-US"/>
          </a:p>
        </p:txBody>
      </p:sp>
    </p:spTree>
    <p:extLst>
      <p:ext uri="{BB962C8B-B14F-4D97-AF65-F5344CB8AC3E}">
        <p14:creationId xmlns:p14="http://schemas.microsoft.com/office/powerpoint/2010/main" val="18319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1D3280-EE97-924F-B354-927E52D1933D}" type="slidenum">
              <a:rPr lang="en-US" smtClean="0"/>
              <a:pPr/>
              <a:t>1</a:t>
            </a:fld>
            <a:endParaRPr lang="en-US"/>
          </a:p>
        </p:txBody>
      </p:sp>
    </p:spTree>
    <p:extLst>
      <p:ext uri="{BB962C8B-B14F-4D97-AF65-F5344CB8AC3E}">
        <p14:creationId xmlns:p14="http://schemas.microsoft.com/office/powerpoint/2010/main" val="1942297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smtClean="0"/>
              <a:t>Click to edit Master title style</a:t>
            </a:r>
            <a:endParaRPr lang="en-US"/>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D072BD-EA71-472F-9B50-91CC123D0583}" type="datetimeFigureOut">
              <a:rPr lang="en-US" smtClean="0"/>
              <a:pPr/>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072BD-EA71-472F-9B50-91CC123D0583}" type="datetimeFigureOut">
              <a:rPr lang="en-US" smtClean="0"/>
              <a:pPr/>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072BD-EA71-472F-9B50-91CC123D0583}" type="datetimeFigureOut">
              <a:rPr lang="en-US" smtClean="0"/>
              <a:pPr/>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072BD-EA71-472F-9B50-91CC123D0583}" type="datetimeFigureOut">
              <a:rPr lang="en-US" smtClean="0"/>
              <a:pPr/>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smtClean="0"/>
              <a:t>Click to edit Master title style</a:t>
            </a:r>
            <a:endParaRPr lang="en-US"/>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072BD-EA71-472F-9B50-91CC123D0583}" type="datetimeFigureOut">
              <a:rPr lang="en-US" smtClean="0"/>
              <a:pPr/>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D072BD-EA71-472F-9B50-91CC123D0583}" type="datetimeFigureOut">
              <a:rPr lang="en-US" smtClean="0"/>
              <a:pPr/>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D072BD-EA71-472F-9B50-91CC123D0583}" type="datetimeFigureOut">
              <a:rPr lang="en-US" smtClean="0"/>
              <a:pPr/>
              <a:t>11/25/18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D072BD-EA71-472F-9B50-91CC123D0583}" type="datetimeFigureOut">
              <a:rPr lang="en-US" smtClean="0"/>
              <a:pPr/>
              <a:t>11/25/18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D072BD-EA71-472F-9B50-91CC123D0583}" type="datetimeFigureOut">
              <a:rPr lang="en-US" smtClean="0"/>
              <a:pPr/>
              <a:t>11/25/18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072BD-EA71-472F-9B50-91CC123D0583}" type="datetimeFigureOut">
              <a:rPr lang="en-US" smtClean="0"/>
              <a:pPr/>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072BD-EA71-472F-9B50-91CC123D0583}" type="datetimeFigureOut">
              <a:rPr lang="en-US" smtClean="0"/>
              <a:pPr/>
              <a:t>11/25/18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372B-B90A-46B3-BF6C-E06B29A10B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01D072BD-EA71-472F-9B50-91CC123D0583}" type="datetimeFigureOut">
              <a:rPr lang="en-US" smtClean="0"/>
              <a:pPr/>
              <a:t>11/25/18</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734D372B-B90A-46B3-BF6C-E06B29A10B65}" type="slidenum">
              <a:rPr lang="en-US" smtClean="0"/>
              <a:pPr/>
              <a:t>‹#›</a:t>
            </a:fld>
            <a:endParaRPr lang="en-US"/>
          </a:p>
        </p:txBody>
      </p:sp>
    </p:spTree>
    <p:extLst>
      <p:ext uri="{BB962C8B-B14F-4D97-AF65-F5344CB8AC3E}">
        <p14:creationId xmlns:p14="http://schemas.microsoft.com/office/powerpoint/2010/main" val="643961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s://idpc.net/policy-advocacy/regional-work/sub-saharan-africa" TargetMode="External"/><Relationship Id="rId20" Type="http://schemas.openxmlformats.org/officeDocument/2006/relationships/image" Target="../media/image12.tiff"/><Relationship Id="rId10" Type="http://schemas.openxmlformats.org/officeDocument/2006/relationships/image" Target="../media/image2.jpg"/><Relationship Id="rId11" Type="http://schemas.openxmlformats.org/officeDocument/2006/relationships/image" Target="../media/image3.jpg"/><Relationship Id="rId12" Type="http://schemas.openxmlformats.org/officeDocument/2006/relationships/image" Target="../media/image4.jpg"/><Relationship Id="rId13" Type="http://schemas.openxmlformats.org/officeDocument/2006/relationships/image" Target="../media/image5.jpg"/><Relationship Id="rId14" Type="http://schemas.openxmlformats.org/officeDocument/2006/relationships/image" Target="../media/image6.jpg"/><Relationship Id="rId15" Type="http://schemas.openxmlformats.org/officeDocument/2006/relationships/image" Target="../media/image7.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hiv.gov/hiv-basics/overview/data-and-trends/global-statistics" TargetMode="External"/><Relationship Id="rId5" Type="http://schemas.openxmlformats.org/officeDocument/2006/relationships/hyperlink" Target="http://blog.swaliafrica.com/6-colourful-african-fabric-used-around-the-world/https:/moguldom.com/66437/10-popular-african-textiles-and-fabrics/6" TargetMode="External"/><Relationship Id="rId6" Type="http://schemas.openxmlformats.org/officeDocument/2006/relationships/hyperlink" Target="https://moguldom.com/66437/10-popular-african-textiles-and-fabrics/6/" TargetMode="External"/><Relationship Id="rId7" Type="http://schemas.openxmlformats.org/officeDocument/2006/relationships/hyperlink" Target="https://www.ietravel.com/blog/traditional-textiles-peru-what-look-cusco" TargetMode="External"/><Relationship Id="rId8" Type="http://schemas.openxmlformats.org/officeDocument/2006/relationships/hyperlink" Target="https://www.medindia.net/news/healthinfocus/how-accessible-is-healthcare-to-the-rich-and-poor-in-india-151803-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8200" y="762000"/>
            <a:ext cx="42306240" cy="5212080"/>
          </a:xfrm>
          <a:prstGeom prst="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sp>
        <p:nvSpPr>
          <p:cNvPr id="7" name="TextBox 6"/>
          <p:cNvSpPr txBox="1"/>
          <p:nvPr/>
        </p:nvSpPr>
        <p:spPr>
          <a:xfrm>
            <a:off x="7848600" y="1117909"/>
            <a:ext cx="28422600" cy="2990302"/>
          </a:xfrm>
          <a:prstGeom prst="rect">
            <a:avLst/>
          </a:prstGeom>
          <a:noFill/>
        </p:spPr>
        <p:txBody>
          <a:bodyPr wrap="square" lIns="91436" tIns="45718" rIns="91436" bIns="45718" rtlCol="0">
            <a:spAutoFit/>
          </a:bodyPr>
          <a:lstStyle/>
          <a:p>
            <a:pPr algn="ctr">
              <a:lnSpc>
                <a:spcPct val="107000"/>
              </a:lnSpc>
              <a:spcBef>
                <a:spcPts val="0"/>
              </a:spcBef>
            </a:pPr>
            <a:r>
              <a:rPr lang="en-US" sz="8800" b="1" dirty="0" smtClean="0">
                <a:solidFill>
                  <a:srgbClr val="0070C0"/>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rPr>
              <a:t>‘Scrubs Gives Back’ Can Change The Way We Treat HIV and AIDS In Developing Countries</a:t>
            </a:r>
            <a:endParaRPr lang="en-US" sz="8800" b="1" dirty="0">
              <a:solidFill>
                <a:srgbClr val="0070C0"/>
              </a:solidFill>
              <a:effectLst>
                <a:outerShdw blurRad="38100" dist="38100" dir="2700000" algn="tl">
                  <a:srgbClr val="000000">
                    <a:alpha val="43137"/>
                  </a:srgbClr>
                </a:outerShdw>
              </a:effectLst>
              <a:latin typeface="Arial" pitchFamily="34" charset="0"/>
              <a:ea typeface="Calibri" panose="020F0502020204030204" pitchFamily="34" charset="0"/>
              <a:cs typeface="Arial" pitchFamily="34" charset="0"/>
            </a:endParaRPr>
          </a:p>
        </p:txBody>
      </p:sp>
      <p:sp>
        <p:nvSpPr>
          <p:cNvPr id="8" name="TextBox 7"/>
          <p:cNvSpPr txBox="1"/>
          <p:nvPr/>
        </p:nvSpPr>
        <p:spPr>
          <a:xfrm>
            <a:off x="822960" y="3909848"/>
            <a:ext cx="42306240" cy="1749193"/>
          </a:xfrm>
          <a:prstGeom prst="rect">
            <a:avLst/>
          </a:prstGeom>
          <a:noFill/>
        </p:spPr>
        <p:txBody>
          <a:bodyPr wrap="square" lIns="91436" tIns="45718" rIns="91436" bIns="45718" rtlCol="0">
            <a:spAutoFit/>
          </a:bodyPr>
          <a:lstStyle/>
          <a:p>
            <a:pPr algn="ctr">
              <a:spcAft>
                <a:spcPts val="1440"/>
              </a:spcAft>
            </a:pPr>
            <a:r>
              <a:rPr lang="en-US" sz="4800" b="1" dirty="0" smtClean="0">
                <a:latin typeface="Arial" pitchFamily="34" charset="0"/>
                <a:cs typeface="Arial" pitchFamily="34" charset="0"/>
              </a:rPr>
              <a:t>Abby Johnson, Clayton Hoffmeister, Molly Mancini</a:t>
            </a:r>
            <a:endParaRPr lang="en-US" sz="4800" b="1" dirty="0">
              <a:latin typeface="Arial" pitchFamily="34" charset="0"/>
              <a:cs typeface="Arial" pitchFamily="34" charset="0"/>
            </a:endParaRPr>
          </a:p>
          <a:p>
            <a:pPr algn="ctr">
              <a:spcAft>
                <a:spcPts val="1440"/>
              </a:spcAft>
            </a:pPr>
            <a:r>
              <a:rPr lang="en-US" sz="4800" dirty="0" smtClean="0">
                <a:latin typeface="Arial" pitchFamily="34" charset="0"/>
                <a:cs typeface="Arial" pitchFamily="34" charset="0"/>
              </a:rPr>
              <a:t>Cormier Honors College, </a:t>
            </a:r>
            <a:r>
              <a:rPr lang="en-US" sz="4800" dirty="0">
                <a:latin typeface="Arial" pitchFamily="34" charset="0"/>
                <a:cs typeface="Arial" pitchFamily="34" charset="0"/>
              </a:rPr>
              <a:t>Longwood University, Farmville, Virginia</a:t>
            </a:r>
          </a:p>
        </p:txBody>
      </p:sp>
      <p:sp>
        <p:nvSpPr>
          <p:cNvPr id="11" name="TextBox 10"/>
          <p:cNvSpPr txBox="1"/>
          <p:nvPr/>
        </p:nvSpPr>
        <p:spPr>
          <a:xfrm flipH="1">
            <a:off x="822960" y="6477000"/>
            <a:ext cx="13655040" cy="830993"/>
          </a:xfrm>
          <a:prstGeom prst="rect">
            <a:avLst/>
          </a:prstGeom>
          <a:solidFill>
            <a:srgbClr val="00B0F0">
              <a:alpha val="50000"/>
            </a:srgbClr>
          </a:solidFill>
        </p:spPr>
        <p:txBody>
          <a:bodyPr wrap="square" lIns="91436" tIns="45718" rIns="91436" bIns="45718" rtlCol="0">
            <a:spAutoFit/>
          </a:bodyPr>
          <a:lstStyle/>
          <a:p>
            <a:pPr algn="ct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ABSTRACT</a:t>
            </a:r>
          </a:p>
        </p:txBody>
      </p:sp>
      <p:sp>
        <p:nvSpPr>
          <p:cNvPr id="37" name="TextBox 36"/>
          <p:cNvSpPr txBox="1"/>
          <p:nvPr/>
        </p:nvSpPr>
        <p:spPr>
          <a:xfrm>
            <a:off x="822960" y="24013359"/>
            <a:ext cx="13578838" cy="834851"/>
          </a:xfrm>
          <a:prstGeom prst="rect">
            <a:avLst/>
          </a:prstGeom>
          <a:solidFill>
            <a:srgbClr val="00B0F0">
              <a:alpha val="50000"/>
            </a:srgbClr>
          </a:solidFill>
        </p:spPr>
        <p:txBody>
          <a:bodyPr wrap="square" lIns="91436" tIns="45718" rIns="91436" bIns="45718" rtlCol="0">
            <a:spAutoFit/>
          </a:bodyPr>
          <a:lstStyle/>
          <a:p>
            <a:pPr algn="ct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a:t>
            </a:r>
          </a:p>
        </p:txBody>
      </p:sp>
      <p:sp>
        <p:nvSpPr>
          <p:cNvPr id="46" name="TextBox 45"/>
          <p:cNvSpPr txBox="1"/>
          <p:nvPr/>
        </p:nvSpPr>
        <p:spPr>
          <a:xfrm>
            <a:off x="29474161" y="6477000"/>
            <a:ext cx="13655039" cy="830993"/>
          </a:xfrm>
          <a:prstGeom prst="rect">
            <a:avLst/>
          </a:prstGeom>
          <a:solidFill>
            <a:srgbClr val="00B0F0">
              <a:alpha val="50000"/>
            </a:srgbClr>
          </a:solidFill>
        </p:spPr>
        <p:txBody>
          <a:bodyPr wrap="square" lIns="91436" tIns="45718" rIns="91436" bIns="45718" rtlCol="0">
            <a:spAutoFit/>
          </a:bodyPr>
          <a:lstStyle/>
          <a:p>
            <a:pPr algn="ctr"/>
            <a:r>
              <a:rPr lang="en-U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CONCLUSIONS</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30" name="Picture 6" descr="http://upload.wikimedia.org/wikipedia/en/3/35/Longwood_University_Logo.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76400" y="1676400"/>
            <a:ext cx="34290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29479965" y="18929458"/>
            <a:ext cx="13670278" cy="830993"/>
          </a:xfrm>
          <a:prstGeom prst="rect">
            <a:avLst/>
          </a:prstGeom>
          <a:solidFill>
            <a:srgbClr val="00B0F0">
              <a:alpha val="50000"/>
            </a:srgbClr>
          </a:solidFill>
        </p:spPr>
        <p:txBody>
          <a:bodyPr wrap="square" lIns="91436" tIns="45718" rIns="91436" bIns="45718" rtlCol="0">
            <a:spAutoFit/>
          </a:bodyPr>
          <a:lstStyle/>
          <a:p>
            <a:pPr algn="ctr"/>
            <a:r>
              <a:rPr lang="en-US" sz="48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FUTURE WORK</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1" name="TextBox 60"/>
          <p:cNvSpPr txBox="1"/>
          <p:nvPr/>
        </p:nvSpPr>
        <p:spPr>
          <a:xfrm>
            <a:off x="15240001" y="6477000"/>
            <a:ext cx="13655039" cy="830993"/>
          </a:xfrm>
          <a:prstGeom prst="rect">
            <a:avLst/>
          </a:prstGeom>
          <a:solidFill>
            <a:srgbClr val="00B0F0">
              <a:alpha val="50000"/>
            </a:srgbClr>
          </a:solidFill>
        </p:spPr>
        <p:txBody>
          <a:bodyPr wrap="square" lIns="91436" tIns="45718" rIns="91436" bIns="45718" rtlCol="0">
            <a:spAutoFit/>
          </a:bodyPr>
          <a:lstStyle/>
          <a:p>
            <a:pPr algn="ctr"/>
            <a:r>
              <a:rPr lang="en-US" sz="4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Feasibility, Sustainability, Originality</a:t>
            </a: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p:cNvSpPr txBox="1"/>
          <p:nvPr/>
        </p:nvSpPr>
        <p:spPr>
          <a:xfrm>
            <a:off x="15465664" y="17200894"/>
            <a:ext cx="9356285" cy="646327"/>
          </a:xfrm>
          <a:prstGeom prst="rect">
            <a:avLst/>
          </a:prstGeom>
          <a:noFill/>
          <a:ln>
            <a:noFill/>
          </a:ln>
        </p:spPr>
        <p:txBody>
          <a:bodyPr wrap="square" lIns="91436" tIns="45718" rIns="91436" bIns="45718" rtlCol="0">
            <a:spAutoFit/>
          </a:bodyPr>
          <a:lstStyle/>
          <a:p>
            <a:r>
              <a:rPr lang="en-US" sz="3600" b="1" i="1" dirty="0" smtClean="0">
                <a:solidFill>
                  <a:srgbClr val="0070C0"/>
                </a:solidFill>
                <a:latin typeface="Arial" panose="020B0604020202020204" pitchFamily="34" charset="0"/>
                <a:cs typeface="Arial" panose="020B0604020202020204" pitchFamily="34" charset="0"/>
              </a:rPr>
              <a:t>Types of Fabric</a:t>
            </a:r>
            <a:endParaRPr lang="en-US" sz="3600" b="1" i="1" dirty="0">
              <a:solidFill>
                <a:srgbClr val="0070C0"/>
              </a:solidFill>
              <a:latin typeface="Arial" panose="020B0604020202020204" pitchFamily="34" charset="0"/>
              <a:cs typeface="Arial" panose="020B0604020202020204" pitchFamily="34" charset="0"/>
            </a:endParaRPr>
          </a:p>
        </p:txBody>
      </p:sp>
      <p:sp>
        <p:nvSpPr>
          <p:cNvPr id="27" name="TextBox 26"/>
          <p:cNvSpPr txBox="1"/>
          <p:nvPr/>
        </p:nvSpPr>
        <p:spPr>
          <a:xfrm flipH="1">
            <a:off x="944183" y="12069265"/>
            <a:ext cx="13655040" cy="830993"/>
          </a:xfrm>
          <a:prstGeom prst="rect">
            <a:avLst/>
          </a:prstGeom>
          <a:solidFill>
            <a:srgbClr val="00B0F0">
              <a:alpha val="50000"/>
            </a:srgbClr>
          </a:solidFill>
        </p:spPr>
        <p:txBody>
          <a:bodyPr wrap="square" lIns="91436" tIns="45718" rIns="91436" bIns="45718" rtlCol="0">
            <a:spAutoFit/>
          </a:bodyPr>
          <a:lstStyle/>
          <a:p>
            <a:pPr algn="ct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INTRODUCTION</a:t>
            </a:r>
          </a:p>
        </p:txBody>
      </p:sp>
      <p:sp>
        <p:nvSpPr>
          <p:cNvPr id="73" name="TextBox 72"/>
          <p:cNvSpPr txBox="1"/>
          <p:nvPr/>
        </p:nvSpPr>
        <p:spPr>
          <a:xfrm>
            <a:off x="29449654" y="30671873"/>
            <a:ext cx="13730900" cy="646327"/>
          </a:xfrm>
          <a:prstGeom prst="rect">
            <a:avLst/>
          </a:prstGeom>
          <a:solidFill>
            <a:srgbClr val="00B0F0">
              <a:alpha val="50000"/>
            </a:srgbClr>
          </a:solidFill>
        </p:spPr>
        <p:txBody>
          <a:bodyPr wrap="square" lIns="91436" tIns="45718" rIns="91436" bIns="45718"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References Cited</a:t>
            </a:r>
          </a:p>
        </p:txBody>
      </p:sp>
      <p:sp>
        <p:nvSpPr>
          <p:cNvPr id="33" name="TextBox 27"/>
          <p:cNvSpPr txBox="1"/>
          <p:nvPr/>
        </p:nvSpPr>
        <p:spPr>
          <a:xfrm>
            <a:off x="878304" y="13223414"/>
            <a:ext cx="13601700" cy="6432526"/>
          </a:xfrm>
          <a:prstGeom prst="rect">
            <a:avLst/>
          </a:prstGeom>
          <a:noFill/>
        </p:spPr>
        <p:txBody>
          <a:bodyPr wrap="square" lIns="91436" tIns="45718" rIns="91436" bIns="45718" rtlCol="0">
            <a:spAutoFit/>
          </a:bodyPr>
          <a:lstStyle>
            <a:defPPr>
              <a:defRPr lang="en-US"/>
            </a:defPPr>
            <a:lvl1pPr marL="0" algn="l" defTabSz="4388945" rtl="0" eaLnBrk="1" latinLnBrk="0" hangingPunct="1">
              <a:defRPr sz="8600" kern="1200">
                <a:solidFill>
                  <a:schemeClr val="tx1"/>
                </a:solidFill>
                <a:latin typeface="+mn-lt"/>
                <a:ea typeface="+mn-ea"/>
                <a:cs typeface="+mn-cs"/>
              </a:defRPr>
            </a:lvl1pPr>
            <a:lvl2pPr marL="2194472" algn="l" defTabSz="4388945" rtl="0" eaLnBrk="1" latinLnBrk="0" hangingPunct="1">
              <a:defRPr sz="8600" kern="1200">
                <a:solidFill>
                  <a:schemeClr val="tx1"/>
                </a:solidFill>
                <a:latin typeface="+mn-lt"/>
                <a:ea typeface="+mn-ea"/>
                <a:cs typeface="+mn-cs"/>
              </a:defRPr>
            </a:lvl2pPr>
            <a:lvl3pPr marL="4388945" algn="l" defTabSz="4388945" rtl="0" eaLnBrk="1" latinLnBrk="0" hangingPunct="1">
              <a:defRPr sz="8600" kern="1200">
                <a:solidFill>
                  <a:schemeClr val="tx1"/>
                </a:solidFill>
                <a:latin typeface="+mn-lt"/>
                <a:ea typeface="+mn-ea"/>
                <a:cs typeface="+mn-cs"/>
              </a:defRPr>
            </a:lvl3pPr>
            <a:lvl4pPr marL="6583417" algn="l" defTabSz="4388945" rtl="0" eaLnBrk="1" latinLnBrk="0" hangingPunct="1">
              <a:defRPr sz="8600" kern="1200">
                <a:solidFill>
                  <a:schemeClr val="tx1"/>
                </a:solidFill>
                <a:latin typeface="+mn-lt"/>
                <a:ea typeface="+mn-ea"/>
                <a:cs typeface="+mn-cs"/>
              </a:defRPr>
            </a:lvl4pPr>
            <a:lvl5pPr marL="8777888" algn="l" defTabSz="4388945" rtl="0" eaLnBrk="1" latinLnBrk="0" hangingPunct="1">
              <a:defRPr sz="8600" kern="1200">
                <a:solidFill>
                  <a:schemeClr val="tx1"/>
                </a:solidFill>
                <a:latin typeface="+mn-lt"/>
                <a:ea typeface="+mn-ea"/>
                <a:cs typeface="+mn-cs"/>
              </a:defRPr>
            </a:lvl5pPr>
            <a:lvl6pPr marL="10972361" algn="l" defTabSz="4388945" rtl="0" eaLnBrk="1" latinLnBrk="0" hangingPunct="1">
              <a:defRPr sz="8600" kern="1200">
                <a:solidFill>
                  <a:schemeClr val="tx1"/>
                </a:solidFill>
                <a:latin typeface="+mn-lt"/>
                <a:ea typeface="+mn-ea"/>
                <a:cs typeface="+mn-cs"/>
              </a:defRPr>
            </a:lvl6pPr>
            <a:lvl7pPr marL="13166833" algn="l" defTabSz="4388945" rtl="0" eaLnBrk="1" latinLnBrk="0" hangingPunct="1">
              <a:defRPr sz="8600" kern="1200">
                <a:solidFill>
                  <a:schemeClr val="tx1"/>
                </a:solidFill>
                <a:latin typeface="+mn-lt"/>
                <a:ea typeface="+mn-ea"/>
                <a:cs typeface="+mn-cs"/>
              </a:defRPr>
            </a:lvl7pPr>
            <a:lvl8pPr marL="15361306" algn="l" defTabSz="4388945" rtl="0" eaLnBrk="1" latinLnBrk="0" hangingPunct="1">
              <a:defRPr sz="8600" kern="1200">
                <a:solidFill>
                  <a:schemeClr val="tx1"/>
                </a:solidFill>
                <a:latin typeface="+mn-lt"/>
                <a:ea typeface="+mn-ea"/>
                <a:cs typeface="+mn-cs"/>
              </a:defRPr>
            </a:lvl8pPr>
            <a:lvl9pPr marL="17555778" algn="l" defTabSz="4388945" rtl="0" eaLnBrk="1" latinLnBrk="0" hangingPunct="1">
              <a:defRPr sz="8600" kern="1200">
                <a:solidFill>
                  <a:schemeClr val="tx1"/>
                </a:solidFill>
                <a:latin typeface="+mn-lt"/>
                <a:ea typeface="+mn-ea"/>
                <a:cs typeface="+mn-cs"/>
              </a:defRPr>
            </a:lvl9pPr>
          </a:lstStyle>
          <a:p>
            <a:pPr marL="457200" indent="-457200">
              <a:spcBef>
                <a:spcPts val="0"/>
              </a:spcBef>
              <a:buSzPts val="2600"/>
              <a:buFont typeface="Arial" charset="0"/>
              <a:buChar char="•"/>
            </a:pPr>
            <a:r>
              <a:rPr lang="en" sz="3200" dirty="0">
                <a:latin typeface="Arial" charset="0"/>
                <a:ea typeface="Arial" charset="0"/>
                <a:cs typeface="Arial" charset="0"/>
                <a:sym typeface="Dosis"/>
              </a:rPr>
              <a:t>160,000 children in Sub-Saharan Africa were affected by mother’s with HIV/AIDS during </a:t>
            </a:r>
            <a:r>
              <a:rPr lang="en" sz="3200" dirty="0" smtClean="0">
                <a:latin typeface="Arial" charset="0"/>
                <a:ea typeface="Arial" charset="0"/>
                <a:cs typeface="Arial" charset="0"/>
                <a:sym typeface="Dosis"/>
              </a:rPr>
              <a:t>pregnancy</a:t>
            </a:r>
            <a:r>
              <a:rPr lang="en-US" sz="3200" dirty="0" smtClean="0">
                <a:latin typeface="Arial" charset="0"/>
                <a:ea typeface="Arial" charset="0"/>
                <a:cs typeface="Arial" charset="0"/>
                <a:sym typeface="Dosis"/>
              </a:rPr>
              <a:t>.</a:t>
            </a:r>
          </a:p>
          <a:p>
            <a:pPr marL="457200" indent="-457200">
              <a:spcBef>
                <a:spcPts val="0"/>
              </a:spcBef>
              <a:buSzPts val="2600"/>
              <a:buFont typeface="Arial" charset="0"/>
              <a:buChar char="•"/>
            </a:pPr>
            <a:r>
              <a:rPr lang="en-US" sz="3200" dirty="0" smtClean="0">
                <a:latin typeface="Arial" charset="0"/>
                <a:ea typeface="Arial" charset="0"/>
                <a:cs typeface="Arial" charset="0"/>
                <a:sym typeface="Dosis"/>
              </a:rPr>
              <a:t>In </a:t>
            </a:r>
            <a:r>
              <a:rPr lang="en-US" sz="3200" dirty="0">
                <a:latin typeface="Arial" charset="0"/>
                <a:ea typeface="Arial" charset="0"/>
                <a:cs typeface="Arial" charset="0"/>
                <a:sym typeface="Dosis"/>
              </a:rPr>
              <a:t>2016, 1 million people died of </a:t>
            </a:r>
            <a:r>
              <a:rPr lang="en-US" sz="3200" dirty="0" smtClean="0">
                <a:latin typeface="Arial" charset="0"/>
                <a:ea typeface="Arial" charset="0"/>
                <a:cs typeface="Arial" charset="0"/>
                <a:sym typeface="Dosis"/>
              </a:rPr>
              <a:t>AIDS. </a:t>
            </a:r>
          </a:p>
          <a:p>
            <a:pPr marL="457200" indent="-457200">
              <a:spcBef>
                <a:spcPts val="0"/>
              </a:spcBef>
              <a:buSzPts val="2600"/>
              <a:buFont typeface="Arial" charset="0"/>
              <a:buChar char="•"/>
            </a:pPr>
            <a:r>
              <a:rPr lang="en-US" sz="3200" dirty="0" smtClean="0">
                <a:latin typeface="Arial" charset="0"/>
                <a:ea typeface="Arial" charset="0"/>
                <a:cs typeface="Arial" charset="0"/>
                <a:sym typeface="Dosis"/>
              </a:rPr>
              <a:t>Since </a:t>
            </a:r>
            <a:r>
              <a:rPr lang="en-US" sz="3200" dirty="0">
                <a:latin typeface="Arial" charset="0"/>
                <a:ea typeface="Arial" charset="0"/>
                <a:cs typeface="Arial" charset="0"/>
                <a:sym typeface="Dosis"/>
              </a:rPr>
              <a:t>1970 (beginning of epidemic in Africa only), 35 million people have died from this disease. </a:t>
            </a:r>
          </a:p>
          <a:p>
            <a:pPr marL="457200" indent="-457200">
              <a:spcBef>
                <a:spcPts val="0"/>
              </a:spcBef>
              <a:buSzPts val="2600"/>
              <a:buFont typeface="Arial" charset="0"/>
              <a:buChar char="•"/>
            </a:pPr>
            <a:r>
              <a:rPr lang="en-US" sz="3200" dirty="0" smtClean="0">
                <a:solidFill>
                  <a:schemeClr val="dk1"/>
                </a:solidFill>
                <a:latin typeface="Arial" charset="0"/>
                <a:ea typeface="Arial" charset="0"/>
                <a:cs typeface="Arial" charset="0"/>
                <a:sym typeface="Dosis"/>
              </a:rPr>
              <a:t>AIDS/HIV is a Sexually </a:t>
            </a:r>
            <a:r>
              <a:rPr lang="en-US" sz="3200" dirty="0">
                <a:solidFill>
                  <a:schemeClr val="dk1"/>
                </a:solidFill>
                <a:latin typeface="Arial" charset="0"/>
                <a:ea typeface="Arial" charset="0"/>
                <a:cs typeface="Arial" charset="0"/>
                <a:sym typeface="Dosis"/>
              </a:rPr>
              <a:t>Transmitted </a:t>
            </a:r>
            <a:r>
              <a:rPr lang="en-US" sz="3200" dirty="0" smtClean="0">
                <a:solidFill>
                  <a:schemeClr val="dk1"/>
                </a:solidFill>
                <a:latin typeface="Arial" charset="0"/>
                <a:ea typeface="Arial" charset="0"/>
                <a:cs typeface="Arial" charset="0"/>
                <a:sym typeface="Dosis"/>
              </a:rPr>
              <a:t>Disease/Infection</a:t>
            </a:r>
          </a:p>
          <a:p>
            <a:pPr marL="457200" indent="-457200">
              <a:spcBef>
                <a:spcPts val="0"/>
              </a:spcBef>
              <a:buSzPts val="2600"/>
              <a:buFont typeface="Arial" charset="0"/>
              <a:buChar char="•"/>
            </a:pPr>
            <a:r>
              <a:rPr lang="en-US" sz="3200" dirty="0" smtClean="0">
                <a:solidFill>
                  <a:schemeClr val="dk1"/>
                </a:solidFill>
                <a:latin typeface="Arial" charset="0"/>
                <a:ea typeface="Arial" charset="0"/>
                <a:cs typeface="Arial" charset="0"/>
                <a:sym typeface="Dosis"/>
              </a:rPr>
              <a:t>No </a:t>
            </a:r>
            <a:r>
              <a:rPr lang="en-US" sz="3200" dirty="0">
                <a:solidFill>
                  <a:schemeClr val="dk1"/>
                </a:solidFill>
                <a:latin typeface="Arial" charset="0"/>
                <a:ea typeface="Arial" charset="0"/>
                <a:cs typeface="Arial" charset="0"/>
                <a:sym typeface="Dosis"/>
              </a:rPr>
              <a:t>direct </a:t>
            </a:r>
            <a:r>
              <a:rPr lang="en-US" sz="3200" dirty="0" smtClean="0">
                <a:solidFill>
                  <a:schemeClr val="dk1"/>
                </a:solidFill>
                <a:latin typeface="Arial" charset="0"/>
                <a:ea typeface="Arial" charset="0"/>
                <a:cs typeface="Arial" charset="0"/>
                <a:sym typeface="Dosis"/>
              </a:rPr>
              <a:t>cure</a:t>
            </a:r>
          </a:p>
          <a:p>
            <a:pPr marL="457200" indent="-457200">
              <a:spcBef>
                <a:spcPts val="0"/>
              </a:spcBef>
              <a:buSzPts val="2600"/>
              <a:buFont typeface="Arial" charset="0"/>
              <a:buChar char="•"/>
            </a:pPr>
            <a:r>
              <a:rPr lang="en-US" sz="3200" dirty="0" smtClean="0">
                <a:solidFill>
                  <a:schemeClr val="dk1"/>
                </a:solidFill>
                <a:latin typeface="Arial" charset="0"/>
                <a:ea typeface="Arial" charset="0"/>
                <a:cs typeface="Arial" charset="0"/>
                <a:sym typeface="Dosis"/>
              </a:rPr>
              <a:t>Symptoms</a:t>
            </a:r>
            <a:r>
              <a:rPr lang="en-US" sz="3200" dirty="0">
                <a:solidFill>
                  <a:schemeClr val="dk1"/>
                </a:solidFill>
                <a:latin typeface="Arial" charset="0"/>
                <a:ea typeface="Arial" charset="0"/>
                <a:cs typeface="Arial" charset="0"/>
                <a:sym typeface="Dosis"/>
              </a:rPr>
              <a:t>: fever, headache, joint pain, skin rashes/bumps, weight </a:t>
            </a:r>
            <a:r>
              <a:rPr lang="en-US" sz="3200" dirty="0" smtClean="0">
                <a:solidFill>
                  <a:schemeClr val="dk1"/>
                </a:solidFill>
                <a:latin typeface="Arial" charset="0"/>
                <a:ea typeface="Arial" charset="0"/>
                <a:cs typeface="Arial" charset="0"/>
                <a:sym typeface="Dosis"/>
              </a:rPr>
              <a:t>loss</a:t>
            </a:r>
          </a:p>
          <a:p>
            <a:pPr marL="457200" indent="-457200">
              <a:spcBef>
                <a:spcPts val="0"/>
              </a:spcBef>
              <a:buSzPts val="2600"/>
              <a:buFont typeface="Arial" charset="0"/>
              <a:buChar char="•"/>
            </a:pPr>
            <a:r>
              <a:rPr lang="en-US" sz="3200" dirty="0" smtClean="0">
                <a:solidFill>
                  <a:schemeClr val="dk1"/>
                </a:solidFill>
                <a:latin typeface="Arial" charset="0"/>
                <a:ea typeface="Arial" charset="0"/>
                <a:cs typeface="Arial" charset="0"/>
                <a:sym typeface="Dosis"/>
              </a:rPr>
              <a:t>Treatments</a:t>
            </a:r>
            <a:r>
              <a:rPr lang="en-US" sz="3200" dirty="0">
                <a:solidFill>
                  <a:schemeClr val="dk1"/>
                </a:solidFill>
                <a:latin typeface="Arial" charset="0"/>
                <a:ea typeface="Arial" charset="0"/>
                <a:cs typeface="Arial" charset="0"/>
                <a:sym typeface="Dosis"/>
              </a:rPr>
              <a:t>: ART (antiretroviral therapy) therapy (three drugs from two classes- NNRTI, NRTI, PI, Fusion Inhibitors, Integrase </a:t>
            </a:r>
            <a:r>
              <a:rPr lang="en-US" sz="3200" dirty="0" smtClean="0">
                <a:solidFill>
                  <a:schemeClr val="dk1"/>
                </a:solidFill>
                <a:latin typeface="Arial" charset="0"/>
                <a:ea typeface="Arial" charset="0"/>
                <a:cs typeface="Arial" charset="0"/>
                <a:sym typeface="Dosis"/>
              </a:rPr>
              <a:t>Inhibitors)</a:t>
            </a:r>
          </a:p>
          <a:p>
            <a:pPr marL="457200" indent="-457200">
              <a:spcBef>
                <a:spcPts val="0"/>
              </a:spcBef>
              <a:buSzPts val="2600"/>
              <a:buFont typeface="Arial" charset="0"/>
              <a:buChar char="•"/>
            </a:pPr>
            <a:r>
              <a:rPr lang="en-US" sz="3200" dirty="0" smtClean="0">
                <a:solidFill>
                  <a:schemeClr val="dk1"/>
                </a:solidFill>
                <a:latin typeface="Arial" charset="0"/>
                <a:ea typeface="Arial" charset="0"/>
                <a:cs typeface="Arial" charset="0"/>
                <a:sym typeface="Dosis"/>
              </a:rPr>
              <a:t>Most </a:t>
            </a:r>
            <a:r>
              <a:rPr lang="en-US" sz="3200" dirty="0">
                <a:solidFill>
                  <a:schemeClr val="dk1"/>
                </a:solidFill>
                <a:latin typeface="Arial" charset="0"/>
                <a:ea typeface="Arial" charset="0"/>
                <a:cs typeface="Arial" charset="0"/>
                <a:sym typeface="Dosis"/>
              </a:rPr>
              <a:t>common population: children and orphans (280,000, 58% on treatment).</a:t>
            </a:r>
          </a:p>
          <a:p>
            <a:pPr marL="457200" indent="-457200">
              <a:spcBef>
                <a:spcPts val="0"/>
              </a:spcBef>
              <a:buSzPts val="2600"/>
              <a:buFont typeface="Arial" charset="0"/>
              <a:buChar char="•"/>
            </a:pPr>
            <a:endParaRPr lang="en-US" sz="2800" dirty="0">
              <a:latin typeface="Arial" charset="0"/>
              <a:ea typeface="Arial" charset="0"/>
              <a:cs typeface="Arial" charset="0"/>
              <a:sym typeface="Dosis"/>
            </a:endParaRPr>
          </a:p>
        </p:txBody>
      </p:sp>
      <p:sp>
        <p:nvSpPr>
          <p:cNvPr id="54" name="TextBox 53"/>
          <p:cNvSpPr txBox="1"/>
          <p:nvPr/>
        </p:nvSpPr>
        <p:spPr>
          <a:xfrm>
            <a:off x="29474160" y="28529344"/>
            <a:ext cx="13655039" cy="646327"/>
          </a:xfrm>
          <a:prstGeom prst="rect">
            <a:avLst/>
          </a:prstGeom>
          <a:solidFill>
            <a:srgbClr val="00B0F0">
              <a:alpha val="50000"/>
            </a:srgbClr>
          </a:solidFill>
        </p:spPr>
        <p:txBody>
          <a:bodyPr wrap="square" lIns="91436" tIns="45718" rIns="91436" bIns="45718"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Acknowledgments</a:t>
            </a:r>
          </a:p>
        </p:txBody>
      </p:sp>
      <p:sp>
        <p:nvSpPr>
          <p:cNvPr id="13" name="TextBox 12"/>
          <p:cNvSpPr txBox="1"/>
          <p:nvPr/>
        </p:nvSpPr>
        <p:spPr>
          <a:xfrm>
            <a:off x="15240001" y="14343128"/>
            <a:ext cx="13563600" cy="2554541"/>
          </a:xfrm>
          <a:prstGeom prst="rect">
            <a:avLst/>
          </a:prstGeom>
          <a:noFill/>
        </p:spPr>
        <p:txBody>
          <a:bodyPr wrap="square" lIns="91436" tIns="45718" rIns="91436" bIns="45718" rtlCol="0">
            <a:spAutoFit/>
          </a:bodyPr>
          <a:lstStyle/>
          <a:p>
            <a:pPr marL="457200" indent="-457200">
              <a:spcBef>
                <a:spcPts val="0"/>
              </a:spcBef>
              <a:buSzPts val="2200"/>
              <a:buFont typeface="Arial" charset="0"/>
              <a:buChar char="•"/>
            </a:pPr>
            <a:r>
              <a:rPr lang="en-US" sz="3200" dirty="0" smtClean="0">
                <a:latin typeface="Arial" charset="0"/>
                <a:ea typeface="Arial" charset="0"/>
                <a:cs typeface="Arial" charset="0"/>
                <a:sym typeface="Dosis"/>
              </a:rPr>
              <a:t>Most doctors and nurses wear plain scrub tops- either white or blue. </a:t>
            </a:r>
          </a:p>
          <a:p>
            <a:pPr marL="457200" indent="-457200">
              <a:spcBef>
                <a:spcPts val="0"/>
              </a:spcBef>
              <a:buSzPts val="2200"/>
              <a:buFont typeface="Arial" charset="0"/>
              <a:buChar char="•"/>
            </a:pPr>
            <a:r>
              <a:rPr lang="en-US" sz="3200" dirty="0" smtClean="0">
                <a:latin typeface="Arial" charset="0"/>
                <a:ea typeface="Arial" charset="0"/>
                <a:cs typeface="Arial" charset="0"/>
                <a:sym typeface="Dosis"/>
              </a:rPr>
              <a:t>There are not many unique and patterned styles available for sale. </a:t>
            </a:r>
          </a:p>
          <a:p>
            <a:pPr marL="457200" indent="-457200">
              <a:spcBef>
                <a:spcPts val="0"/>
              </a:spcBef>
              <a:buSzPts val="2200"/>
              <a:buFont typeface="Arial" charset="0"/>
              <a:buChar char="•"/>
            </a:pPr>
            <a:r>
              <a:rPr lang="en" sz="3200" dirty="0" smtClean="0">
                <a:latin typeface="Arial" charset="0"/>
                <a:ea typeface="Arial" charset="0"/>
                <a:cs typeface="Arial" charset="0"/>
                <a:sym typeface="Dosis"/>
              </a:rPr>
              <a:t>Our </a:t>
            </a:r>
            <a:r>
              <a:rPr lang="en" sz="3200" dirty="0">
                <a:latin typeface="Arial" charset="0"/>
                <a:ea typeface="Arial" charset="0"/>
                <a:cs typeface="Arial" charset="0"/>
                <a:sym typeface="Dosis"/>
              </a:rPr>
              <a:t>idea is different from other organizations working towards the same cause because we give something </a:t>
            </a:r>
            <a:r>
              <a:rPr lang="en" sz="3200" dirty="0" smtClean="0">
                <a:latin typeface="Arial" charset="0"/>
                <a:ea typeface="Arial" charset="0"/>
                <a:cs typeface="Arial" charset="0"/>
                <a:sym typeface="Dosis"/>
              </a:rPr>
              <a:t>back</a:t>
            </a:r>
            <a:r>
              <a:rPr lang="en-US" sz="3200" dirty="0" smtClean="0">
                <a:latin typeface="Arial" charset="0"/>
                <a:ea typeface="Arial" charset="0"/>
                <a:cs typeface="Arial" charset="0"/>
                <a:sym typeface="Dosis"/>
              </a:rPr>
              <a:t> to our ’sponsors’</a:t>
            </a:r>
            <a:r>
              <a:rPr lang="en" sz="3200" dirty="0" smtClean="0">
                <a:latin typeface="Arial" charset="0"/>
                <a:ea typeface="Arial" charset="0"/>
                <a:cs typeface="Arial" charset="0"/>
                <a:sym typeface="Dosis"/>
              </a:rPr>
              <a:t> </a:t>
            </a:r>
            <a:r>
              <a:rPr lang="en" sz="3200" dirty="0">
                <a:latin typeface="Arial" charset="0"/>
                <a:ea typeface="Arial" charset="0"/>
                <a:cs typeface="Arial" charset="0"/>
                <a:sym typeface="Dosis"/>
              </a:rPr>
              <a:t>in exchange for these life-saving medications</a:t>
            </a:r>
            <a:r>
              <a:rPr lang="en" sz="2800" dirty="0">
                <a:latin typeface="Arial" charset="0"/>
                <a:ea typeface="Arial" charset="0"/>
                <a:cs typeface="Arial" charset="0"/>
                <a:sym typeface="Dosis"/>
              </a:rPr>
              <a:t>.</a:t>
            </a:r>
          </a:p>
        </p:txBody>
      </p:sp>
      <p:sp>
        <p:nvSpPr>
          <p:cNvPr id="36" name="TextBox 35"/>
          <p:cNvSpPr txBox="1"/>
          <p:nvPr/>
        </p:nvSpPr>
        <p:spPr>
          <a:xfrm>
            <a:off x="876300" y="25127691"/>
            <a:ext cx="9356285" cy="646327"/>
          </a:xfrm>
          <a:prstGeom prst="rect">
            <a:avLst/>
          </a:prstGeom>
          <a:noFill/>
          <a:ln>
            <a:noFill/>
          </a:ln>
        </p:spPr>
        <p:txBody>
          <a:bodyPr wrap="square" lIns="91436" tIns="45718" rIns="91436" bIns="45718" rtlCol="0">
            <a:spAutoFit/>
          </a:bodyPr>
          <a:lstStyle/>
          <a:p>
            <a:r>
              <a:rPr lang="en-US" sz="3600" b="1" i="1" dirty="0" smtClean="0">
                <a:solidFill>
                  <a:srgbClr val="0070C0"/>
                </a:solidFill>
                <a:latin typeface="Arial" panose="020B0604020202020204" pitchFamily="34" charset="0"/>
                <a:cs typeface="Arial" panose="020B0604020202020204" pitchFamily="34" charset="0"/>
              </a:rPr>
              <a:t>Implementation </a:t>
            </a:r>
            <a:endParaRPr lang="en-US" sz="3600" b="1" i="1" dirty="0">
              <a:solidFill>
                <a:srgbClr val="0070C0"/>
              </a:solidFill>
              <a:latin typeface="Arial" panose="020B0604020202020204" pitchFamily="34" charset="0"/>
              <a:cs typeface="Arial" panose="020B0604020202020204" pitchFamily="34" charset="0"/>
            </a:endParaRPr>
          </a:p>
        </p:txBody>
      </p:sp>
      <p:sp>
        <p:nvSpPr>
          <p:cNvPr id="70" name="TextBox 69"/>
          <p:cNvSpPr txBox="1"/>
          <p:nvPr/>
        </p:nvSpPr>
        <p:spPr>
          <a:xfrm>
            <a:off x="876300" y="7411615"/>
            <a:ext cx="13601700" cy="4574646"/>
          </a:xfrm>
          <a:prstGeom prst="rect">
            <a:avLst/>
          </a:prstGeom>
          <a:noFill/>
        </p:spPr>
        <p:txBody>
          <a:bodyPr wrap="square" lIns="91436" tIns="45718" rIns="91436" bIns="45718" rtlCol="0">
            <a:spAutoFit/>
          </a:bodyPr>
          <a:lstStyle/>
          <a:p>
            <a:pPr>
              <a:lnSpc>
                <a:spcPct val="115000"/>
              </a:lnSpc>
              <a:spcBef>
                <a:spcPts val="0"/>
              </a:spcBef>
            </a:pPr>
            <a:r>
              <a:rPr lang="en-US" sz="3200" dirty="0" smtClean="0">
                <a:latin typeface="Arial" charset="0"/>
                <a:ea typeface="Arial" charset="0"/>
                <a:cs typeface="Arial" charset="0"/>
                <a:sym typeface="Dosis"/>
              </a:rPr>
              <a:t>At the end of 2016, 36.7 million people worldwide were living with HIV/AIDS. </a:t>
            </a:r>
            <a:r>
              <a:rPr lang="en" sz="3200" dirty="0" smtClean="0">
                <a:latin typeface="Arial" charset="0"/>
                <a:ea typeface="Arial" charset="0"/>
                <a:cs typeface="Arial" charset="0"/>
                <a:sym typeface="Dosis"/>
              </a:rPr>
              <a:t>Since </a:t>
            </a:r>
            <a:r>
              <a:rPr lang="en-US" sz="3200" dirty="0" smtClean="0">
                <a:latin typeface="Arial" charset="0"/>
                <a:ea typeface="Arial" charset="0"/>
                <a:cs typeface="Arial" charset="0"/>
                <a:sym typeface="Dosis"/>
              </a:rPr>
              <a:t>this tends to be</a:t>
            </a:r>
            <a:r>
              <a:rPr lang="en" sz="3200" dirty="0" smtClean="0">
                <a:latin typeface="Arial" charset="0"/>
                <a:ea typeface="Arial" charset="0"/>
                <a:cs typeface="Arial" charset="0"/>
                <a:sym typeface="Dosis"/>
              </a:rPr>
              <a:t> </a:t>
            </a:r>
            <a:r>
              <a:rPr lang="en" sz="3200" dirty="0">
                <a:latin typeface="Arial" charset="0"/>
                <a:ea typeface="Arial" charset="0"/>
                <a:cs typeface="Arial" charset="0"/>
                <a:sym typeface="Dosis"/>
              </a:rPr>
              <a:t>a major problem in developing countries, </a:t>
            </a:r>
            <a:r>
              <a:rPr lang="en-US" sz="3200" dirty="0" smtClean="0">
                <a:latin typeface="Arial" charset="0"/>
                <a:ea typeface="Arial" charset="0"/>
                <a:cs typeface="Arial" charset="0"/>
                <a:sym typeface="Dosis"/>
              </a:rPr>
              <a:t>we</a:t>
            </a:r>
            <a:r>
              <a:rPr lang="en" sz="3200" dirty="0" smtClean="0">
                <a:latin typeface="Arial" charset="0"/>
                <a:ea typeface="Arial" charset="0"/>
                <a:cs typeface="Arial" charset="0"/>
                <a:sym typeface="Dosis"/>
              </a:rPr>
              <a:t> </a:t>
            </a:r>
            <a:r>
              <a:rPr lang="en" sz="3200" dirty="0">
                <a:latin typeface="Arial" charset="0"/>
                <a:ea typeface="Arial" charset="0"/>
                <a:cs typeface="Arial" charset="0"/>
                <a:sym typeface="Dosis"/>
              </a:rPr>
              <a:t>want to provide a solution </a:t>
            </a:r>
            <a:r>
              <a:rPr lang="en" sz="3200" dirty="0" smtClean="0">
                <a:latin typeface="Arial" charset="0"/>
                <a:ea typeface="Arial" charset="0"/>
                <a:cs typeface="Arial" charset="0"/>
                <a:sym typeface="Dosis"/>
              </a:rPr>
              <a:t>that</a:t>
            </a:r>
            <a:r>
              <a:rPr lang="en-US" sz="3200" dirty="0" smtClean="0">
                <a:latin typeface="Arial" charset="0"/>
                <a:ea typeface="Arial" charset="0"/>
                <a:cs typeface="Arial" charset="0"/>
                <a:sym typeface="Dosis"/>
              </a:rPr>
              <a:t> will</a:t>
            </a:r>
            <a:r>
              <a:rPr lang="en" sz="3200" dirty="0" smtClean="0">
                <a:latin typeface="Arial" charset="0"/>
                <a:ea typeface="Arial" charset="0"/>
                <a:cs typeface="Arial" charset="0"/>
                <a:sym typeface="Dosis"/>
              </a:rPr>
              <a:t> </a:t>
            </a:r>
            <a:r>
              <a:rPr lang="en" sz="3200" dirty="0">
                <a:latin typeface="Arial" charset="0"/>
                <a:ea typeface="Arial" charset="0"/>
                <a:cs typeface="Arial" charset="0"/>
                <a:sym typeface="Dosis"/>
              </a:rPr>
              <a:t>not only </a:t>
            </a:r>
            <a:r>
              <a:rPr lang="en" sz="3200" dirty="0" smtClean="0">
                <a:latin typeface="Arial" charset="0"/>
                <a:ea typeface="Arial" charset="0"/>
                <a:cs typeface="Arial" charset="0"/>
                <a:sym typeface="Dosis"/>
              </a:rPr>
              <a:t>prevent </a:t>
            </a:r>
            <a:r>
              <a:rPr lang="en" sz="3200" dirty="0">
                <a:latin typeface="Arial" charset="0"/>
                <a:ea typeface="Arial" charset="0"/>
                <a:cs typeface="Arial" charset="0"/>
                <a:sym typeface="Dosis"/>
              </a:rPr>
              <a:t>the disease, but also </a:t>
            </a:r>
            <a:r>
              <a:rPr lang="en" sz="3200" dirty="0" smtClean="0">
                <a:latin typeface="Arial" charset="0"/>
                <a:ea typeface="Arial" charset="0"/>
                <a:cs typeface="Arial" charset="0"/>
                <a:sym typeface="Dosis"/>
              </a:rPr>
              <a:t>give </a:t>
            </a:r>
            <a:r>
              <a:rPr lang="en" sz="3200" dirty="0">
                <a:latin typeface="Arial" charset="0"/>
                <a:ea typeface="Arial" charset="0"/>
                <a:cs typeface="Arial" charset="0"/>
                <a:sym typeface="Dosis"/>
              </a:rPr>
              <a:t>back to the local </a:t>
            </a:r>
            <a:r>
              <a:rPr lang="en-US" sz="3200" dirty="0" smtClean="0">
                <a:latin typeface="Arial" charset="0"/>
                <a:ea typeface="Arial" charset="0"/>
                <a:cs typeface="Arial" charset="0"/>
                <a:sym typeface="Dosis"/>
              </a:rPr>
              <a:t> tribes and </a:t>
            </a:r>
            <a:r>
              <a:rPr lang="en" sz="3200" dirty="0" smtClean="0">
                <a:latin typeface="Arial" charset="0"/>
                <a:ea typeface="Arial" charset="0"/>
                <a:cs typeface="Arial" charset="0"/>
                <a:sym typeface="Dosis"/>
              </a:rPr>
              <a:t>communities.</a:t>
            </a:r>
            <a:r>
              <a:rPr lang="en-US" sz="3200" dirty="0" smtClean="0">
                <a:latin typeface="Arial" charset="0"/>
                <a:ea typeface="Arial" charset="0"/>
                <a:cs typeface="Arial" charset="0"/>
                <a:sym typeface="Dosis"/>
              </a:rPr>
              <a:t> </a:t>
            </a:r>
            <a:r>
              <a:rPr lang="en" sz="3200" dirty="0" smtClean="0">
                <a:latin typeface="Arial" charset="0"/>
                <a:ea typeface="Arial" charset="0"/>
                <a:cs typeface="Arial" charset="0"/>
                <a:sym typeface="Dosis"/>
              </a:rPr>
              <a:t>To </a:t>
            </a:r>
            <a:r>
              <a:rPr lang="en" sz="3200" dirty="0">
                <a:latin typeface="Arial" charset="0"/>
                <a:ea typeface="Arial" charset="0"/>
                <a:cs typeface="Arial" charset="0"/>
                <a:sym typeface="Dosis"/>
              </a:rPr>
              <a:t>make this happen, we want to partner with these developing countries by having them create scrub tops out of their local fabric in return for medications and treatment for </a:t>
            </a:r>
            <a:r>
              <a:rPr lang="en" sz="3200" dirty="0" smtClean="0">
                <a:latin typeface="Arial" charset="0"/>
                <a:ea typeface="Arial" charset="0"/>
                <a:cs typeface="Arial" charset="0"/>
                <a:sym typeface="Dosis"/>
              </a:rPr>
              <a:t>HIV/AIDS.</a:t>
            </a:r>
            <a:r>
              <a:rPr lang="en-US" sz="3200" dirty="0" smtClean="0">
                <a:latin typeface="Arial" charset="0"/>
                <a:ea typeface="Arial" charset="0"/>
                <a:cs typeface="Arial" charset="0"/>
                <a:sym typeface="Dosis"/>
              </a:rPr>
              <a:t> </a:t>
            </a:r>
            <a:r>
              <a:rPr lang="en" sz="3200" dirty="0" smtClean="0">
                <a:latin typeface="Arial" charset="0"/>
                <a:ea typeface="Arial" charset="0"/>
                <a:cs typeface="Arial" charset="0"/>
                <a:sym typeface="Dosis"/>
              </a:rPr>
              <a:t>We </a:t>
            </a:r>
            <a:r>
              <a:rPr lang="en" sz="3200" dirty="0">
                <a:latin typeface="Arial" charset="0"/>
                <a:ea typeface="Arial" charset="0"/>
                <a:cs typeface="Arial" charset="0"/>
                <a:sym typeface="Dosis"/>
              </a:rPr>
              <a:t>plan to send the appropriate medications back to those countries to help provide sufferers with more substantial treatment. </a:t>
            </a:r>
          </a:p>
        </p:txBody>
      </p:sp>
      <p:sp>
        <p:nvSpPr>
          <p:cNvPr id="71" name="TextBox 70"/>
          <p:cNvSpPr txBox="1"/>
          <p:nvPr/>
        </p:nvSpPr>
        <p:spPr>
          <a:xfrm>
            <a:off x="29413200" y="31272544"/>
            <a:ext cx="13868400" cy="1471168"/>
          </a:xfrm>
          <a:prstGeom prst="rect">
            <a:avLst/>
          </a:prstGeom>
          <a:noFill/>
        </p:spPr>
        <p:txBody>
          <a:bodyPr wrap="square" lIns="91436" tIns="45718" rIns="91436" bIns="45718" rtlCol="0">
            <a:spAutoFit/>
          </a:bodyPr>
          <a:lstStyle/>
          <a:p>
            <a:r>
              <a:rPr lang="en" sz="1600" u="sng" dirty="0">
                <a:solidFill>
                  <a:schemeClr val="hlink"/>
                </a:solidFill>
                <a:hlinkClick r:id="rId4"/>
              </a:rPr>
              <a:t>https://www.hiv.gov/hiv-basics/overview/data-and-trends/global-statistics</a:t>
            </a:r>
            <a:endParaRPr lang="en" sz="1600" dirty="0"/>
          </a:p>
          <a:p>
            <a:pPr>
              <a:lnSpc>
                <a:spcPct val="115000"/>
              </a:lnSpc>
            </a:pPr>
            <a:r>
              <a:rPr lang="en" sz="1600" u="sng" dirty="0" smtClean="0">
                <a:solidFill>
                  <a:srgbClr val="1155CC"/>
                </a:solidFill>
                <a:highlight>
                  <a:srgbClr val="FFFFFF"/>
                </a:highlight>
                <a:latin typeface="Arial"/>
                <a:ea typeface="Arial"/>
                <a:cs typeface="Arial"/>
                <a:sym typeface="Arial"/>
                <a:hlinkClick r:id="rId5"/>
              </a:rPr>
              <a:t>http</a:t>
            </a:r>
            <a:r>
              <a:rPr lang="en" sz="1600" u="sng" dirty="0">
                <a:solidFill>
                  <a:srgbClr val="1155CC"/>
                </a:solidFill>
                <a:highlight>
                  <a:srgbClr val="FFFFFF"/>
                </a:highlight>
                <a:latin typeface="Arial"/>
                <a:ea typeface="Arial"/>
                <a:cs typeface="Arial"/>
                <a:sym typeface="Arial"/>
                <a:hlinkClick r:id="rId5"/>
              </a:rPr>
              <a:t>://</a:t>
            </a:r>
            <a:r>
              <a:rPr lang="en" sz="1600" u="sng" dirty="0" smtClean="0">
                <a:solidFill>
                  <a:srgbClr val="1155CC"/>
                </a:solidFill>
                <a:highlight>
                  <a:srgbClr val="FFFFFF"/>
                </a:highlight>
                <a:latin typeface="Arial"/>
                <a:ea typeface="Arial"/>
                <a:cs typeface="Arial"/>
                <a:sym typeface="Arial"/>
                <a:hlinkClick r:id="rId5"/>
              </a:rPr>
              <a:t>blog.swaliafrica.com/6-colourful-african-fabric-used-around-the-world/https</a:t>
            </a:r>
            <a:r>
              <a:rPr lang="en" sz="1600" u="sng" dirty="0">
                <a:solidFill>
                  <a:srgbClr val="1155CC"/>
                </a:solidFill>
                <a:highlight>
                  <a:srgbClr val="FFFFFF"/>
                </a:highlight>
                <a:latin typeface="Arial"/>
                <a:ea typeface="Arial"/>
                <a:cs typeface="Arial"/>
                <a:sym typeface="Arial"/>
                <a:hlinkClick r:id="rId5"/>
              </a:rPr>
              <a:t>://</a:t>
            </a:r>
            <a:r>
              <a:rPr lang="en" sz="1600" u="sng" dirty="0" smtClean="0">
                <a:solidFill>
                  <a:srgbClr val="1155CC"/>
                </a:solidFill>
                <a:highlight>
                  <a:srgbClr val="FFFFFF"/>
                </a:highlight>
                <a:latin typeface="Arial"/>
                <a:ea typeface="Arial"/>
                <a:cs typeface="Arial"/>
                <a:sym typeface="Arial"/>
                <a:hlinkClick r:id="rId5"/>
              </a:rPr>
              <a:t>moguldom.com/66437/10-popular-african-textiles-and-fabrics/6</a:t>
            </a:r>
            <a:endParaRPr lang="en-US" sz="1600" u="sng" dirty="0" smtClean="0">
              <a:solidFill>
                <a:srgbClr val="1155CC"/>
              </a:solidFill>
              <a:highlight>
                <a:srgbClr val="FFFFFF"/>
              </a:highlight>
              <a:latin typeface="Arial"/>
              <a:ea typeface="Arial"/>
              <a:cs typeface="Arial"/>
              <a:sym typeface="Arial"/>
              <a:hlinkClick r:id="rId6"/>
            </a:endParaRPr>
          </a:p>
          <a:p>
            <a:pPr>
              <a:lnSpc>
                <a:spcPct val="115000"/>
              </a:lnSpc>
            </a:pPr>
            <a:r>
              <a:rPr lang="en" sz="1600" u="sng" dirty="0" smtClean="0">
                <a:solidFill>
                  <a:srgbClr val="1155CC"/>
                </a:solidFill>
                <a:highlight>
                  <a:srgbClr val="FFFFFF"/>
                </a:highlight>
                <a:latin typeface="Arial"/>
                <a:ea typeface="Arial"/>
                <a:cs typeface="Arial"/>
                <a:sym typeface="Arial"/>
                <a:hlinkClick r:id="rId6"/>
              </a:rPr>
              <a:t>/</a:t>
            </a:r>
            <a:r>
              <a:rPr lang="en" sz="1600" u="sng" dirty="0" smtClean="0">
                <a:solidFill>
                  <a:srgbClr val="1155CC"/>
                </a:solidFill>
                <a:highlight>
                  <a:srgbClr val="FFFFFF"/>
                </a:highlight>
                <a:latin typeface="Arial"/>
                <a:ea typeface="Arial"/>
                <a:cs typeface="Arial"/>
                <a:sym typeface="Arial"/>
                <a:hlinkClick r:id="rId7"/>
              </a:rPr>
              <a:t>https</a:t>
            </a:r>
            <a:r>
              <a:rPr lang="en" sz="1600" u="sng" dirty="0">
                <a:solidFill>
                  <a:srgbClr val="1155CC"/>
                </a:solidFill>
                <a:highlight>
                  <a:srgbClr val="FFFFFF"/>
                </a:highlight>
                <a:latin typeface="Arial"/>
                <a:ea typeface="Arial"/>
                <a:cs typeface="Arial"/>
                <a:sym typeface="Arial"/>
                <a:hlinkClick r:id="rId7"/>
              </a:rPr>
              <a:t>://</a:t>
            </a:r>
            <a:r>
              <a:rPr lang="en" sz="1600" u="sng" dirty="0" smtClean="0">
                <a:solidFill>
                  <a:srgbClr val="1155CC"/>
                </a:solidFill>
                <a:highlight>
                  <a:srgbClr val="FFFFFF"/>
                </a:highlight>
                <a:latin typeface="Arial"/>
                <a:ea typeface="Arial"/>
                <a:cs typeface="Arial"/>
                <a:sym typeface="Arial"/>
                <a:hlinkClick r:id="rId7"/>
              </a:rPr>
              <a:t>www.ietravel.com/blog/traditional-textiles-peru-what-look-</a:t>
            </a:r>
            <a:r>
              <a:rPr lang="en" sz="1600" u="sng" dirty="0" err="1" smtClean="0">
                <a:solidFill>
                  <a:srgbClr val="1155CC"/>
                </a:solidFill>
                <a:highlight>
                  <a:srgbClr val="FFFFFF"/>
                </a:highlight>
                <a:latin typeface="Arial"/>
                <a:ea typeface="Arial"/>
                <a:cs typeface="Arial"/>
                <a:sym typeface="Arial"/>
                <a:hlinkClick r:id="rId7"/>
              </a:rPr>
              <a:t>cusco</a:t>
            </a:r>
            <a:r>
              <a:rPr lang="en" sz="1600" u="sng" dirty="0" err="1" smtClean="0">
                <a:solidFill>
                  <a:srgbClr val="1155CC"/>
                </a:solidFill>
                <a:highlight>
                  <a:srgbClr val="FFFFFF"/>
                </a:highlight>
                <a:latin typeface="Arial"/>
                <a:ea typeface="Arial"/>
                <a:cs typeface="Arial"/>
                <a:sym typeface="Arial"/>
                <a:hlinkClick r:id="rId8"/>
              </a:rPr>
              <a:t>https</a:t>
            </a:r>
            <a:r>
              <a:rPr lang="en" sz="1600" u="sng" dirty="0">
                <a:solidFill>
                  <a:srgbClr val="1155CC"/>
                </a:solidFill>
                <a:highlight>
                  <a:srgbClr val="FFFFFF"/>
                </a:highlight>
                <a:latin typeface="Arial"/>
                <a:ea typeface="Arial"/>
                <a:cs typeface="Arial"/>
                <a:sym typeface="Arial"/>
                <a:hlinkClick r:id="rId8"/>
              </a:rPr>
              <a:t>://</a:t>
            </a:r>
            <a:r>
              <a:rPr lang="en" sz="1600" u="sng" dirty="0" smtClean="0">
                <a:solidFill>
                  <a:srgbClr val="1155CC"/>
                </a:solidFill>
                <a:highlight>
                  <a:srgbClr val="FFFFFF"/>
                </a:highlight>
                <a:latin typeface="Arial"/>
                <a:ea typeface="Arial"/>
                <a:cs typeface="Arial"/>
                <a:sym typeface="Arial"/>
                <a:hlinkClick r:id="rId8"/>
              </a:rPr>
              <a:t>www.medindia.net/news/healthinfocus/how-accessible-is-healthcare-to-the-rich-and-poor-in-india-151803-1.ht</a:t>
            </a:r>
            <a:endParaRPr lang="en-US" sz="1600" u="sng" dirty="0" smtClean="0">
              <a:solidFill>
                <a:srgbClr val="1155CC"/>
              </a:solidFill>
              <a:highlight>
                <a:srgbClr val="FFFFFF"/>
              </a:highlight>
              <a:latin typeface="Arial"/>
              <a:ea typeface="Arial"/>
              <a:cs typeface="Arial"/>
              <a:sym typeface="Arial"/>
            </a:endParaRPr>
          </a:p>
          <a:p>
            <a:pPr>
              <a:lnSpc>
                <a:spcPct val="115000"/>
              </a:lnSpc>
            </a:pPr>
            <a:r>
              <a:rPr lang="en" sz="1600" u="sng" dirty="0" smtClean="0">
                <a:solidFill>
                  <a:schemeClr val="hlink"/>
                </a:solidFill>
                <a:highlight>
                  <a:srgbClr val="FFFFFF"/>
                </a:highlight>
                <a:latin typeface="Arial"/>
                <a:ea typeface="Arial"/>
                <a:cs typeface="Arial"/>
                <a:sym typeface="Arial"/>
                <a:hlinkClick r:id="rId9"/>
              </a:rPr>
              <a:t>https</a:t>
            </a:r>
            <a:r>
              <a:rPr lang="en" sz="1600" u="sng" dirty="0">
                <a:solidFill>
                  <a:schemeClr val="hlink"/>
                </a:solidFill>
                <a:highlight>
                  <a:srgbClr val="FFFFFF"/>
                </a:highlight>
                <a:latin typeface="Arial"/>
                <a:ea typeface="Arial"/>
                <a:cs typeface="Arial"/>
                <a:sym typeface="Arial"/>
                <a:hlinkClick r:id="rId9"/>
              </a:rPr>
              <a:t>://idpc.net/policy-advocacy/regional-work/sub-saharan-africa</a:t>
            </a:r>
            <a:endParaRPr lang="en" sz="1600" dirty="0">
              <a:solidFill>
                <a:srgbClr val="404040"/>
              </a:solidFill>
              <a:highlight>
                <a:srgbClr val="FFFFFF"/>
              </a:highlight>
              <a:latin typeface="Arial"/>
              <a:ea typeface="Arial"/>
              <a:cs typeface="Arial"/>
              <a:sym typeface="Arial"/>
            </a:endParaRPr>
          </a:p>
        </p:txBody>
      </p:sp>
      <p:sp>
        <p:nvSpPr>
          <p:cNvPr id="15" name="TextBox 14">
            <a:extLst>
              <a:ext uri="{FF2B5EF4-FFF2-40B4-BE49-F238E27FC236}">
                <a16:creationId xmlns="" xmlns:a16="http://schemas.microsoft.com/office/drawing/2014/main" id="{230C012B-1603-4737-B362-FB43756DA52C}"/>
              </a:ext>
            </a:extLst>
          </p:cNvPr>
          <p:cNvSpPr txBox="1"/>
          <p:nvPr/>
        </p:nvSpPr>
        <p:spPr>
          <a:xfrm>
            <a:off x="530973" y="25912552"/>
            <a:ext cx="13117234" cy="4008337"/>
          </a:xfrm>
          <a:prstGeom prst="rect">
            <a:avLst/>
          </a:prstGeom>
          <a:noFill/>
        </p:spPr>
        <p:txBody>
          <a:bodyPr wrap="square" lIns="91436" tIns="45718" rIns="91436" bIns="45718" rtlCol="0">
            <a:spAutoFit/>
          </a:bodyPr>
          <a:lstStyle/>
          <a:p>
            <a:pPr marL="457200" indent="-457200">
              <a:lnSpc>
                <a:spcPct val="115000"/>
              </a:lnSpc>
              <a:spcBef>
                <a:spcPts val="0"/>
              </a:spcBef>
              <a:buSzPts val="1900"/>
              <a:buFont typeface="Arial" charset="0"/>
              <a:buChar char="•"/>
            </a:pPr>
            <a:r>
              <a:rPr lang="en" sz="3200" dirty="0">
                <a:latin typeface="Arial" charset="0"/>
                <a:ea typeface="Arial" charset="0"/>
                <a:cs typeface="Arial" charset="0"/>
                <a:sym typeface="Dosis"/>
              </a:rPr>
              <a:t>Collect scrub tops made from fabrics indigenous to foreign countries to sell in the United States and the Netherlands</a:t>
            </a:r>
          </a:p>
          <a:p>
            <a:pPr marL="457200" indent="-457200">
              <a:lnSpc>
                <a:spcPct val="115000"/>
              </a:lnSpc>
              <a:spcBef>
                <a:spcPts val="0"/>
              </a:spcBef>
              <a:buSzPts val="1900"/>
              <a:buFont typeface="Arial" charset="0"/>
              <a:buChar char="•"/>
            </a:pPr>
            <a:r>
              <a:rPr lang="en" sz="3200" dirty="0">
                <a:latin typeface="Arial" charset="0"/>
                <a:ea typeface="Arial" charset="0"/>
                <a:cs typeface="Arial" charset="0"/>
                <a:sym typeface="Dosis"/>
              </a:rPr>
              <a:t>With our profit, we want to send the appropriate medications developed in our countries, to the countries that provided scrub tops to help treat HIV (Human Immunodeficiency Virus) and AIDS (Acquired Immunodeficiency Syndrome).</a:t>
            </a:r>
          </a:p>
          <a:p>
            <a:pPr marL="457200" indent="-457200">
              <a:lnSpc>
                <a:spcPct val="115000"/>
              </a:lnSpc>
              <a:spcBef>
                <a:spcPts val="0"/>
              </a:spcBef>
              <a:buSzPts val="1900"/>
              <a:buFont typeface="Arial" charset="0"/>
              <a:buChar char="•"/>
            </a:pPr>
            <a:r>
              <a:rPr lang="en" sz="3200" dirty="0">
                <a:latin typeface="Arial" charset="0"/>
                <a:ea typeface="Arial" charset="0"/>
                <a:cs typeface="Arial" charset="0"/>
                <a:sym typeface="Dosis"/>
              </a:rPr>
              <a:t>Our profit will also cover shipping and distribution fees.</a:t>
            </a:r>
          </a:p>
        </p:txBody>
      </p:sp>
      <p:sp>
        <p:nvSpPr>
          <p:cNvPr id="17" name="TextBox 16">
            <a:extLst>
              <a:ext uri="{FF2B5EF4-FFF2-40B4-BE49-F238E27FC236}">
                <a16:creationId xmlns="" xmlns:a16="http://schemas.microsoft.com/office/drawing/2014/main" id="{3C0BCD4E-50D7-41BB-A290-82DD61530668}"/>
              </a:ext>
            </a:extLst>
          </p:cNvPr>
          <p:cNvSpPr txBox="1"/>
          <p:nvPr/>
        </p:nvSpPr>
        <p:spPr>
          <a:xfrm>
            <a:off x="29449654" y="20130847"/>
            <a:ext cx="13655039" cy="4031869"/>
          </a:xfrm>
          <a:prstGeom prst="rect">
            <a:avLst/>
          </a:prstGeom>
          <a:noFill/>
        </p:spPr>
        <p:txBody>
          <a:bodyPr wrap="square" lIns="91436" tIns="45718" rIns="91436" bIns="45718" rtlCol="0">
            <a:spAutoFit/>
          </a:bodyPr>
          <a:lstStyle/>
          <a:p>
            <a:pPr marL="457200" indent="-457200">
              <a:buFont typeface="Arial" charset="0"/>
              <a:buChar char="•"/>
            </a:pPr>
            <a:r>
              <a:rPr lang="en" sz="3200" dirty="0">
                <a:latin typeface="Arial" charset="0"/>
                <a:ea typeface="Arial" charset="0"/>
                <a:cs typeface="Arial" charset="0"/>
                <a:sym typeface="Dosis"/>
              </a:rPr>
              <a:t>WE ARE ASKING FOR $50,000 FOR 8% OF THE COMPANY. </a:t>
            </a:r>
          </a:p>
          <a:p>
            <a:endParaRPr lang="en" sz="3200" dirty="0">
              <a:latin typeface="Arial" charset="0"/>
              <a:ea typeface="Arial" charset="0"/>
              <a:cs typeface="Arial" charset="0"/>
              <a:sym typeface="Dosis"/>
            </a:endParaRPr>
          </a:p>
          <a:p>
            <a:pPr marL="457200" indent="-457200">
              <a:buFont typeface="Arial" charset="0"/>
              <a:buChar char="•"/>
            </a:pPr>
            <a:r>
              <a:rPr lang="en" sz="3200" dirty="0">
                <a:latin typeface="Arial" charset="0"/>
                <a:ea typeface="Arial" charset="0"/>
                <a:cs typeface="Arial" charset="0"/>
                <a:sym typeface="Dosis"/>
              </a:rPr>
              <a:t>Our next steps are… </a:t>
            </a:r>
          </a:p>
          <a:p>
            <a:pPr marL="1828836" indent="-1371628">
              <a:buClr>
                <a:srgbClr val="415665"/>
              </a:buClr>
              <a:buSzPts val="1800"/>
              <a:buFont typeface="Dosis"/>
              <a:buAutoNum type="arabicParenR"/>
            </a:pPr>
            <a:r>
              <a:rPr lang="en" sz="3200" dirty="0">
                <a:latin typeface="Arial" charset="0"/>
                <a:ea typeface="Arial" charset="0"/>
                <a:cs typeface="Arial" charset="0"/>
                <a:sym typeface="Dosis"/>
              </a:rPr>
              <a:t>Build relationships with those in need. </a:t>
            </a:r>
          </a:p>
          <a:p>
            <a:pPr marL="1828836" indent="-1371628">
              <a:buClr>
                <a:srgbClr val="415665"/>
              </a:buClr>
              <a:buSzPts val="1800"/>
              <a:buFont typeface="Dosis"/>
              <a:buAutoNum type="arabicParenR"/>
            </a:pPr>
            <a:r>
              <a:rPr lang="en" sz="3200" dirty="0">
                <a:latin typeface="Arial" charset="0"/>
                <a:ea typeface="Arial" charset="0"/>
                <a:cs typeface="Arial" charset="0"/>
                <a:sym typeface="Dosis"/>
              </a:rPr>
              <a:t>Connect and partner with hospitals to sell scrub tops in bulk. </a:t>
            </a:r>
          </a:p>
          <a:p>
            <a:endParaRPr lang="en" sz="3200" dirty="0">
              <a:latin typeface="Arial" charset="0"/>
              <a:ea typeface="Arial" charset="0"/>
              <a:cs typeface="Arial" charset="0"/>
              <a:sym typeface="Dosis"/>
            </a:endParaRPr>
          </a:p>
          <a:p>
            <a:pPr marL="457200" indent="-457200">
              <a:buFont typeface="Arial" charset="0"/>
              <a:buChar char="•"/>
            </a:pPr>
            <a:r>
              <a:rPr lang="en" sz="3200" dirty="0">
                <a:latin typeface="Arial" charset="0"/>
                <a:ea typeface="Arial" charset="0"/>
                <a:cs typeface="Arial" charset="0"/>
                <a:sym typeface="Dosis"/>
              </a:rPr>
              <a:t>If we are successful, we want to expand our target population to groups in need </a:t>
            </a:r>
            <a:r>
              <a:rPr lang="en" sz="3200" dirty="0" smtClean="0">
                <a:latin typeface="Arial" charset="0"/>
                <a:ea typeface="Arial" charset="0"/>
                <a:cs typeface="Arial" charset="0"/>
                <a:sym typeface="Dosis"/>
              </a:rPr>
              <a:t>on</a:t>
            </a:r>
            <a:r>
              <a:rPr lang="en-US" sz="3200" dirty="0">
                <a:latin typeface="Arial" charset="0"/>
                <a:ea typeface="Arial" charset="0"/>
                <a:cs typeface="Arial" charset="0"/>
                <a:sym typeface="Dosis"/>
              </a:rPr>
              <a:t> </a:t>
            </a:r>
            <a:r>
              <a:rPr lang="en-US" sz="3200" dirty="0" smtClean="0">
                <a:latin typeface="Arial" charset="0"/>
                <a:ea typeface="Arial" charset="0"/>
                <a:cs typeface="Arial" charset="0"/>
                <a:sym typeface="Dosis"/>
              </a:rPr>
              <a:t>six continents (excluding Antarctica).</a:t>
            </a:r>
            <a:endParaRPr lang="en" sz="3200" dirty="0">
              <a:latin typeface="Arial" charset="0"/>
              <a:ea typeface="Arial" charset="0"/>
              <a:cs typeface="Arial" charset="0"/>
            </a:endParaRPr>
          </a:p>
        </p:txBody>
      </p:sp>
      <p:sp>
        <p:nvSpPr>
          <p:cNvPr id="2" name="TextBox 1">
            <a:extLst>
              <a:ext uri="{FF2B5EF4-FFF2-40B4-BE49-F238E27FC236}">
                <a16:creationId xmlns="" xmlns:a16="http://schemas.microsoft.com/office/drawing/2014/main" id="{2D42E72C-6425-453C-9767-52F7B05B3EAC}"/>
              </a:ext>
            </a:extLst>
          </p:cNvPr>
          <p:cNvSpPr txBox="1"/>
          <p:nvPr/>
        </p:nvSpPr>
        <p:spPr>
          <a:xfrm>
            <a:off x="15648455" y="7649506"/>
            <a:ext cx="6159896" cy="646327"/>
          </a:xfrm>
          <a:prstGeom prst="rect">
            <a:avLst/>
          </a:prstGeom>
          <a:noFill/>
        </p:spPr>
        <p:txBody>
          <a:bodyPr wrap="square" lIns="91436" tIns="45718" rIns="91436" bIns="45718" rtlCol="0">
            <a:spAutoFit/>
          </a:bodyPr>
          <a:lstStyle/>
          <a:p>
            <a:r>
              <a:rPr lang="en-US" sz="3600" b="1" i="1" dirty="0" smtClean="0">
                <a:solidFill>
                  <a:srgbClr val="0070C0"/>
                </a:solidFill>
                <a:latin typeface="Arial" panose="020B0604020202020204" pitchFamily="34" charset="0"/>
                <a:cs typeface="Arial" panose="020B0604020202020204" pitchFamily="34" charset="0"/>
              </a:rPr>
              <a:t>Feasibility</a:t>
            </a:r>
            <a:endParaRPr lang="en-US" sz="3600" b="1" i="1" dirty="0">
              <a:solidFill>
                <a:srgbClr val="0070C0"/>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 xmlns:a16="http://schemas.microsoft.com/office/drawing/2014/main" id="{FFF3E6FB-71FB-4965-894E-B7D357697F37}"/>
              </a:ext>
            </a:extLst>
          </p:cNvPr>
          <p:cNvSpPr txBox="1"/>
          <p:nvPr/>
        </p:nvSpPr>
        <p:spPr>
          <a:xfrm>
            <a:off x="15465664" y="8320943"/>
            <a:ext cx="13718936" cy="2000544"/>
          </a:xfrm>
          <a:prstGeom prst="rect">
            <a:avLst/>
          </a:prstGeom>
          <a:noFill/>
        </p:spPr>
        <p:txBody>
          <a:bodyPr wrap="square" lIns="91436" tIns="45718" rIns="91436" bIns="45718" rtlCol="0">
            <a:spAutoFit/>
          </a:bodyPr>
          <a:lstStyle/>
          <a:p>
            <a:pPr marL="457200" indent="-457200">
              <a:buSzPts val="2200"/>
              <a:buFont typeface="Arial" charset="0"/>
              <a:buChar char="•"/>
            </a:pPr>
            <a:r>
              <a:rPr lang="en" sz="3200" dirty="0" smtClean="0">
                <a:latin typeface="Arial" charset="0"/>
                <a:ea typeface="Arial" charset="0"/>
                <a:cs typeface="Arial" charset="0"/>
                <a:sym typeface="Dosis"/>
              </a:rPr>
              <a:t>We </a:t>
            </a:r>
            <a:r>
              <a:rPr lang="en" sz="3200" dirty="0">
                <a:latin typeface="Arial" charset="0"/>
                <a:ea typeface="Arial" charset="0"/>
                <a:cs typeface="Arial" charset="0"/>
                <a:sym typeface="Dosis"/>
              </a:rPr>
              <a:t>don’t need a large amount of money to start off, so we can easily make a profit from selling the </a:t>
            </a:r>
            <a:r>
              <a:rPr lang="en" sz="3200" dirty="0" smtClean="0">
                <a:latin typeface="Arial" charset="0"/>
                <a:ea typeface="Arial" charset="0"/>
                <a:cs typeface="Arial" charset="0"/>
                <a:sym typeface="Dosis"/>
              </a:rPr>
              <a:t>tops</a:t>
            </a:r>
            <a:r>
              <a:rPr lang="en-US" sz="3200" dirty="0" smtClean="0">
                <a:latin typeface="Arial" charset="0"/>
                <a:ea typeface="Arial" charset="0"/>
                <a:cs typeface="Arial" charset="0"/>
                <a:sym typeface="Dosis"/>
              </a:rPr>
              <a:t> to hospitals, doctors offices, and other medical setting in the United States and the Netherlands. </a:t>
            </a:r>
            <a:endParaRPr lang="en" sz="3200" dirty="0">
              <a:latin typeface="Arial" charset="0"/>
              <a:ea typeface="Arial" charset="0"/>
              <a:cs typeface="Arial" charset="0"/>
              <a:sym typeface="Dosis"/>
            </a:endParaRPr>
          </a:p>
          <a:p>
            <a:pPr marL="457200" indent="-457200">
              <a:buSzPts val="2200"/>
              <a:buFont typeface="Arial" charset="0"/>
              <a:buChar char="•"/>
            </a:pPr>
            <a:endParaRPr lang="en-US" sz="2800" dirty="0" smtClean="0">
              <a:latin typeface="Arial" charset="0"/>
              <a:ea typeface="Arial" charset="0"/>
              <a:cs typeface="Arial" charset="0"/>
              <a:sym typeface="Dosis"/>
            </a:endParaRPr>
          </a:p>
        </p:txBody>
      </p:sp>
      <p:sp>
        <p:nvSpPr>
          <p:cNvPr id="56" name="TextBox 55">
            <a:extLst>
              <a:ext uri="{FF2B5EF4-FFF2-40B4-BE49-F238E27FC236}">
                <a16:creationId xmlns="" xmlns:a16="http://schemas.microsoft.com/office/drawing/2014/main" id="{2D42E72C-6425-453C-9767-52F7B05B3EAC}"/>
              </a:ext>
            </a:extLst>
          </p:cNvPr>
          <p:cNvSpPr txBox="1"/>
          <p:nvPr/>
        </p:nvSpPr>
        <p:spPr>
          <a:xfrm>
            <a:off x="15465664" y="9931907"/>
            <a:ext cx="5410200" cy="646327"/>
          </a:xfrm>
          <a:prstGeom prst="rect">
            <a:avLst/>
          </a:prstGeom>
          <a:noFill/>
        </p:spPr>
        <p:txBody>
          <a:bodyPr wrap="square" lIns="91436" tIns="45718" rIns="91436" bIns="45718" rtlCol="0">
            <a:spAutoFit/>
          </a:bodyPr>
          <a:lstStyle/>
          <a:p>
            <a:r>
              <a:rPr lang="en-US" sz="3600" b="1" i="1" dirty="0" smtClean="0">
                <a:solidFill>
                  <a:srgbClr val="0070C0"/>
                </a:solidFill>
                <a:latin typeface="Arial" panose="020B0604020202020204" pitchFamily="34" charset="0"/>
                <a:cs typeface="Arial" panose="020B0604020202020204" pitchFamily="34" charset="0"/>
              </a:rPr>
              <a:t>Sustainability</a:t>
            </a:r>
            <a:endParaRPr lang="en-US" sz="3600" b="1" i="1" dirty="0">
              <a:solidFill>
                <a:srgbClr val="0070C0"/>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 xmlns:a16="http://schemas.microsoft.com/office/drawing/2014/main" id="{2D42E72C-6425-453C-9767-52F7B05B3EAC}"/>
              </a:ext>
            </a:extLst>
          </p:cNvPr>
          <p:cNvSpPr txBox="1"/>
          <p:nvPr/>
        </p:nvSpPr>
        <p:spPr>
          <a:xfrm>
            <a:off x="15485007" y="10638433"/>
            <a:ext cx="11049000" cy="3046984"/>
          </a:xfrm>
          <a:prstGeom prst="rect">
            <a:avLst/>
          </a:prstGeom>
          <a:noFill/>
        </p:spPr>
        <p:txBody>
          <a:bodyPr wrap="square" lIns="91436" tIns="45718" rIns="91436" bIns="45718" rtlCol="0">
            <a:spAutoFit/>
          </a:bodyPr>
          <a:lstStyle/>
          <a:p>
            <a:pPr marL="457200" indent="-457200">
              <a:buSzPts val="2200"/>
              <a:buFont typeface="Arial" charset="0"/>
              <a:buChar char="•"/>
            </a:pPr>
            <a:r>
              <a:rPr lang="en-US" sz="3200" dirty="0" smtClean="0">
                <a:latin typeface="Arial" charset="0"/>
                <a:ea typeface="Arial" charset="0"/>
                <a:cs typeface="Arial" charset="0"/>
                <a:sym typeface="Dosis"/>
              </a:rPr>
              <a:t>This </a:t>
            </a:r>
            <a:r>
              <a:rPr lang="en-US" sz="3200" dirty="0">
                <a:latin typeface="Arial" charset="0"/>
                <a:ea typeface="Arial" charset="0"/>
                <a:cs typeface="Arial" charset="0"/>
                <a:sym typeface="Dosis"/>
              </a:rPr>
              <a:t>product is self-supporting because everyone </a:t>
            </a:r>
            <a:r>
              <a:rPr lang="en-US" sz="3200" dirty="0" smtClean="0">
                <a:latin typeface="Arial" charset="0"/>
                <a:ea typeface="Arial" charset="0"/>
                <a:cs typeface="Arial" charset="0"/>
                <a:sym typeface="Dosis"/>
              </a:rPr>
              <a:t>in the process (those with HIV/AIDS and those who distribute scrub tops and medicines) will benefit. </a:t>
            </a:r>
          </a:p>
          <a:p>
            <a:pPr marL="457200" indent="-457200">
              <a:buSzPts val="2200"/>
              <a:buFont typeface="Arial" charset="0"/>
              <a:buChar char="•"/>
            </a:pPr>
            <a:r>
              <a:rPr lang="en-US" sz="3200" dirty="0" smtClean="0">
                <a:latin typeface="Arial" charset="0"/>
                <a:ea typeface="Arial" charset="0"/>
                <a:cs typeface="Arial" charset="0"/>
                <a:sym typeface="Dosis"/>
              </a:rPr>
              <a:t>Since this epidemic will not go away over night, we believe people will continue to fight HIV/AIDS until it can be more easily prevented. </a:t>
            </a:r>
            <a:endParaRPr lang="en-US" sz="3200" dirty="0">
              <a:latin typeface="Arial" charset="0"/>
              <a:ea typeface="Arial" charset="0"/>
              <a:cs typeface="Arial" charset="0"/>
              <a:sym typeface="Dosis"/>
            </a:endParaRPr>
          </a:p>
        </p:txBody>
      </p:sp>
      <p:sp>
        <p:nvSpPr>
          <p:cNvPr id="80" name="TextBox 79">
            <a:extLst>
              <a:ext uri="{FF2B5EF4-FFF2-40B4-BE49-F238E27FC236}">
                <a16:creationId xmlns="" xmlns:a16="http://schemas.microsoft.com/office/drawing/2014/main" id="{2D42E72C-6425-453C-9767-52F7B05B3EAC}"/>
              </a:ext>
            </a:extLst>
          </p:cNvPr>
          <p:cNvSpPr txBox="1"/>
          <p:nvPr/>
        </p:nvSpPr>
        <p:spPr>
          <a:xfrm>
            <a:off x="15465664" y="13636602"/>
            <a:ext cx="11049000" cy="646327"/>
          </a:xfrm>
          <a:prstGeom prst="rect">
            <a:avLst/>
          </a:prstGeom>
          <a:noFill/>
        </p:spPr>
        <p:txBody>
          <a:bodyPr wrap="square" lIns="91436" tIns="45718" rIns="91436" bIns="45718" rtlCol="0">
            <a:spAutoFit/>
          </a:bodyPr>
          <a:lstStyle/>
          <a:p>
            <a:r>
              <a:rPr lang="en-US" sz="3600" b="1" i="1" dirty="0" smtClean="0">
                <a:solidFill>
                  <a:srgbClr val="0070C0"/>
                </a:solidFill>
                <a:latin typeface="Arial" panose="020B0604020202020204" pitchFamily="34" charset="0"/>
                <a:cs typeface="Arial" panose="020B0604020202020204" pitchFamily="34" charset="0"/>
              </a:rPr>
              <a:t>Originality</a:t>
            </a:r>
            <a:endParaRPr lang="en-US" sz="3600" b="1" i="1" dirty="0">
              <a:solidFill>
                <a:srgbClr val="0070C0"/>
              </a:solidFill>
              <a:latin typeface="Arial" panose="020B0604020202020204" pitchFamily="34" charset="0"/>
              <a:cs typeface="Arial" panose="020B0604020202020204" pitchFamily="34" charset="0"/>
            </a:endParaRPr>
          </a:p>
        </p:txBody>
      </p:sp>
      <p:pic>
        <p:nvPicPr>
          <p:cNvPr id="98" name="Google Shape;125;p20"/>
          <p:cNvPicPr preferRelativeResize="0"/>
          <p:nvPr/>
        </p:nvPicPr>
        <p:blipFill>
          <a:blip r:embed="rId10">
            <a:alphaModFix/>
          </a:blip>
          <a:stretch>
            <a:fillRect/>
          </a:stretch>
        </p:blipFill>
        <p:spPr>
          <a:xfrm rot="10">
            <a:off x="19065511" y="18271138"/>
            <a:ext cx="3024262" cy="2037074"/>
          </a:xfrm>
          <a:prstGeom prst="rect">
            <a:avLst/>
          </a:prstGeom>
          <a:noFill/>
          <a:ln>
            <a:noFill/>
          </a:ln>
        </p:spPr>
      </p:pic>
      <p:sp>
        <p:nvSpPr>
          <p:cNvPr id="99" name="Google Shape;132;p20"/>
          <p:cNvSpPr txBox="1"/>
          <p:nvPr/>
        </p:nvSpPr>
        <p:spPr>
          <a:xfrm rot="-589">
            <a:off x="22620230" y="20149013"/>
            <a:ext cx="3375178" cy="939560"/>
          </a:xfrm>
          <a:prstGeom prst="rect">
            <a:avLst/>
          </a:prstGeom>
          <a:noFill/>
          <a:ln>
            <a:noFill/>
          </a:ln>
        </p:spPr>
        <p:txBody>
          <a:bodyPr spcFirstLastPara="1" wrap="square" lIns="365700" tIns="365700" rIns="365700" bIns="365700" anchor="t" anchorCtr="0">
            <a:noAutofit/>
          </a:bodyPr>
          <a:lstStyle/>
          <a:p>
            <a:r>
              <a:rPr lang="en" sz="2400" dirty="0">
                <a:solidFill>
                  <a:srgbClr val="0DB7C4"/>
                </a:solidFill>
                <a:latin typeface="Arial" charset="0"/>
                <a:ea typeface="Arial" charset="0"/>
                <a:cs typeface="Arial" charset="0"/>
                <a:sym typeface="Dosis"/>
              </a:rPr>
              <a:t>Bologan from Mali</a:t>
            </a:r>
            <a:endParaRPr sz="2400" dirty="0">
              <a:solidFill>
                <a:srgbClr val="0DB7C4"/>
              </a:solidFill>
              <a:latin typeface="Arial" charset="0"/>
              <a:ea typeface="Arial" charset="0"/>
              <a:cs typeface="Arial" charset="0"/>
              <a:sym typeface="Dosis"/>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465664" y="18271139"/>
            <a:ext cx="3055616" cy="2037077"/>
          </a:xfrm>
          <a:prstGeom prst="rect">
            <a:avLst/>
          </a:prstGeom>
        </p:spPr>
      </p:pic>
      <p:sp>
        <p:nvSpPr>
          <p:cNvPr id="101" name="Google Shape;128;p20"/>
          <p:cNvSpPr txBox="1"/>
          <p:nvPr/>
        </p:nvSpPr>
        <p:spPr>
          <a:xfrm>
            <a:off x="15154818" y="20104086"/>
            <a:ext cx="4965666" cy="505048"/>
          </a:xfrm>
          <a:prstGeom prst="rect">
            <a:avLst/>
          </a:prstGeom>
          <a:noFill/>
          <a:ln>
            <a:noFill/>
          </a:ln>
        </p:spPr>
        <p:txBody>
          <a:bodyPr spcFirstLastPara="1" wrap="square" lIns="365700" tIns="365700" rIns="365700" bIns="365700" anchor="t" anchorCtr="0">
            <a:noAutofit/>
          </a:bodyPr>
          <a:lstStyle/>
          <a:p>
            <a:pPr>
              <a:lnSpc>
                <a:spcPct val="115000"/>
              </a:lnSpc>
              <a:spcAft>
                <a:spcPts val="6400"/>
              </a:spcAft>
            </a:pPr>
            <a:r>
              <a:rPr lang="en" sz="2400" dirty="0">
                <a:solidFill>
                  <a:srgbClr val="0DB7C4"/>
                </a:solidFill>
                <a:latin typeface="Arial" charset="0"/>
                <a:ea typeface="Arial" charset="0"/>
                <a:cs typeface="Arial" charset="0"/>
                <a:sym typeface="Dosis"/>
              </a:rPr>
              <a:t>Barkcloth from Uganda</a:t>
            </a:r>
            <a:endParaRPr sz="2400" dirty="0">
              <a:solidFill>
                <a:srgbClr val="0DB7C4"/>
              </a:solidFill>
              <a:latin typeface="Arial" charset="0"/>
              <a:ea typeface="Arial" charset="0"/>
              <a:cs typeface="Arial" charset="0"/>
              <a:sym typeface="Dosis"/>
            </a:endParaRPr>
          </a:p>
        </p:txBody>
      </p:sp>
      <p:pic>
        <p:nvPicPr>
          <p:cNvPr id="102" name="Google Shape;131;p20"/>
          <p:cNvPicPr preferRelativeResize="0"/>
          <p:nvPr/>
        </p:nvPicPr>
        <p:blipFill>
          <a:blip r:embed="rId12">
            <a:alphaModFix/>
          </a:blip>
          <a:stretch>
            <a:fillRect/>
          </a:stretch>
        </p:blipFill>
        <p:spPr>
          <a:xfrm>
            <a:off x="22653813" y="18221500"/>
            <a:ext cx="3064916" cy="2086716"/>
          </a:xfrm>
          <a:prstGeom prst="rect">
            <a:avLst/>
          </a:prstGeom>
          <a:noFill/>
          <a:ln>
            <a:noFill/>
          </a:ln>
        </p:spPr>
      </p:pic>
      <p:sp>
        <p:nvSpPr>
          <p:cNvPr id="103" name="Google Shape;126;p20"/>
          <p:cNvSpPr txBox="1"/>
          <p:nvPr/>
        </p:nvSpPr>
        <p:spPr>
          <a:xfrm rot="-4641">
            <a:off x="18962526" y="20233734"/>
            <a:ext cx="3357160" cy="342540"/>
          </a:xfrm>
          <a:prstGeom prst="rect">
            <a:avLst/>
          </a:prstGeom>
          <a:noFill/>
          <a:ln>
            <a:noFill/>
          </a:ln>
        </p:spPr>
        <p:txBody>
          <a:bodyPr spcFirstLastPara="1" wrap="square" lIns="365700" tIns="365700" rIns="365700" bIns="365700" anchor="t" anchorCtr="0">
            <a:noAutofit/>
          </a:bodyPr>
          <a:lstStyle/>
          <a:p>
            <a:r>
              <a:rPr lang="en" sz="2400" dirty="0">
                <a:solidFill>
                  <a:srgbClr val="0DB7C4"/>
                </a:solidFill>
                <a:latin typeface="Arial" charset="0"/>
                <a:ea typeface="Arial" charset="0"/>
                <a:cs typeface="Arial" charset="0"/>
                <a:sym typeface="Dosis"/>
              </a:rPr>
              <a:t>Kente from Ghana</a:t>
            </a:r>
            <a:endParaRPr sz="2400" dirty="0">
              <a:solidFill>
                <a:srgbClr val="0DB7C4"/>
              </a:solidFill>
              <a:latin typeface="Arial" charset="0"/>
              <a:ea typeface="Arial" charset="0"/>
              <a:cs typeface="Arial" charset="0"/>
              <a:sym typeface="Dosis"/>
            </a:endParaRPr>
          </a:p>
        </p:txBody>
      </p:sp>
      <p:pic>
        <p:nvPicPr>
          <p:cNvPr id="104" name="Google Shape;129;p20"/>
          <p:cNvPicPr preferRelativeResize="0"/>
          <p:nvPr/>
        </p:nvPicPr>
        <p:blipFill>
          <a:blip r:embed="rId13">
            <a:alphaModFix/>
          </a:blip>
          <a:stretch>
            <a:fillRect/>
          </a:stretch>
        </p:blipFill>
        <p:spPr>
          <a:xfrm rot="14">
            <a:off x="21209856" y="21313999"/>
            <a:ext cx="2976411" cy="1973142"/>
          </a:xfrm>
          <a:prstGeom prst="rect">
            <a:avLst/>
          </a:prstGeom>
          <a:noFill/>
          <a:ln>
            <a:noFill/>
          </a:ln>
        </p:spPr>
      </p:pic>
      <p:pic>
        <p:nvPicPr>
          <p:cNvPr id="105" name="Google Shape;133;p20"/>
          <p:cNvPicPr preferRelativeResize="0"/>
          <p:nvPr/>
        </p:nvPicPr>
        <p:blipFill rotWithShape="1">
          <a:blip r:embed="rId14">
            <a:alphaModFix/>
          </a:blip>
          <a:srcRect b="8550"/>
          <a:stretch/>
        </p:blipFill>
        <p:spPr>
          <a:xfrm>
            <a:off x="17196038" y="21347765"/>
            <a:ext cx="3064730" cy="1939382"/>
          </a:xfrm>
          <a:prstGeom prst="rect">
            <a:avLst/>
          </a:prstGeom>
          <a:noFill/>
          <a:ln>
            <a:noFill/>
          </a:ln>
        </p:spPr>
      </p:pic>
      <p:sp>
        <p:nvSpPr>
          <p:cNvPr id="106" name="Google Shape;134;p20"/>
          <p:cNvSpPr txBox="1"/>
          <p:nvPr/>
        </p:nvSpPr>
        <p:spPr>
          <a:xfrm>
            <a:off x="6003200" y="16086000"/>
            <a:ext cx="8000400" cy="770400"/>
          </a:xfrm>
          <a:prstGeom prst="rect">
            <a:avLst/>
          </a:prstGeom>
          <a:noFill/>
          <a:ln>
            <a:noFill/>
          </a:ln>
        </p:spPr>
        <p:txBody>
          <a:bodyPr spcFirstLastPara="1" wrap="square" lIns="365700" tIns="365700" rIns="365700" bIns="365700" anchor="t" anchorCtr="0">
            <a:noAutofit/>
          </a:bodyPr>
          <a:lstStyle/>
          <a:p>
            <a:pPr>
              <a:lnSpc>
                <a:spcPct val="115000"/>
              </a:lnSpc>
              <a:spcAft>
                <a:spcPts val="6400"/>
              </a:spcAft>
            </a:pPr>
            <a:endParaRPr sz="2800" dirty="0">
              <a:solidFill>
                <a:srgbClr val="0DB7C4"/>
              </a:solidFill>
              <a:latin typeface="Arial" charset="0"/>
              <a:ea typeface="Arial" charset="0"/>
              <a:cs typeface="Arial" charset="0"/>
              <a:sym typeface="Dosis"/>
            </a:endParaRPr>
          </a:p>
        </p:txBody>
      </p:sp>
      <p:sp>
        <p:nvSpPr>
          <p:cNvPr id="14" name="Rectangle 13"/>
          <p:cNvSpPr/>
          <p:nvPr/>
        </p:nvSpPr>
        <p:spPr>
          <a:xfrm>
            <a:off x="17371836" y="23383935"/>
            <a:ext cx="2888932" cy="480901"/>
          </a:xfrm>
          <a:prstGeom prst="rect">
            <a:avLst/>
          </a:prstGeom>
        </p:spPr>
        <p:txBody>
          <a:bodyPr wrap="none">
            <a:spAutoFit/>
          </a:bodyPr>
          <a:lstStyle/>
          <a:p>
            <a:pPr>
              <a:lnSpc>
                <a:spcPct val="115000"/>
              </a:lnSpc>
              <a:spcAft>
                <a:spcPts val="6400"/>
              </a:spcAft>
            </a:pPr>
            <a:r>
              <a:rPr lang="en" sz="2400" dirty="0" err="1">
                <a:solidFill>
                  <a:srgbClr val="0DB7C4"/>
                </a:solidFill>
                <a:latin typeface="Arial" charset="0"/>
                <a:ea typeface="Arial" charset="0"/>
                <a:cs typeface="Arial" charset="0"/>
                <a:sym typeface="Dosis"/>
              </a:rPr>
              <a:t>Kitenge</a:t>
            </a:r>
            <a:r>
              <a:rPr lang="en" sz="2400" dirty="0">
                <a:solidFill>
                  <a:srgbClr val="0DB7C4"/>
                </a:solidFill>
                <a:latin typeface="Arial" charset="0"/>
                <a:ea typeface="Arial" charset="0"/>
                <a:cs typeface="Arial" charset="0"/>
                <a:sym typeface="Dosis"/>
              </a:rPr>
              <a:t> from Kenya</a:t>
            </a:r>
          </a:p>
        </p:txBody>
      </p:sp>
      <p:sp>
        <p:nvSpPr>
          <p:cNvPr id="108" name="Google Shape;130;p20"/>
          <p:cNvSpPr txBox="1"/>
          <p:nvPr/>
        </p:nvSpPr>
        <p:spPr>
          <a:xfrm rot="-548">
            <a:off x="20990260" y="23071513"/>
            <a:ext cx="3612491" cy="1197600"/>
          </a:xfrm>
          <a:prstGeom prst="rect">
            <a:avLst/>
          </a:prstGeom>
          <a:noFill/>
          <a:ln>
            <a:noFill/>
          </a:ln>
        </p:spPr>
        <p:txBody>
          <a:bodyPr spcFirstLastPara="1" wrap="square" lIns="365700" tIns="365700" rIns="365700" bIns="365700" anchor="t" anchorCtr="0">
            <a:noAutofit/>
          </a:bodyPr>
          <a:lstStyle/>
          <a:p>
            <a:r>
              <a:rPr lang="en" sz="2400" dirty="0" err="1">
                <a:solidFill>
                  <a:srgbClr val="0DB7C4"/>
                </a:solidFill>
                <a:latin typeface="Arial" charset="0"/>
                <a:ea typeface="Arial" charset="0"/>
                <a:cs typeface="Arial" charset="0"/>
                <a:sym typeface="Dosis"/>
              </a:rPr>
              <a:t>Adire</a:t>
            </a:r>
            <a:r>
              <a:rPr lang="en" sz="2400" dirty="0">
                <a:solidFill>
                  <a:srgbClr val="0DB7C4"/>
                </a:solidFill>
                <a:latin typeface="Arial" charset="0"/>
                <a:ea typeface="Arial" charset="0"/>
                <a:cs typeface="Arial" charset="0"/>
                <a:sym typeface="Dosis"/>
              </a:rPr>
              <a:t> from Nigeria</a:t>
            </a:r>
            <a:endParaRPr sz="2400" dirty="0">
              <a:solidFill>
                <a:srgbClr val="0DB7C4"/>
              </a:solidFill>
              <a:latin typeface="Arial" charset="0"/>
              <a:ea typeface="Arial" charset="0"/>
              <a:cs typeface="Arial" charset="0"/>
              <a:sym typeface="Dosis"/>
            </a:endParaRPr>
          </a:p>
        </p:txBody>
      </p:sp>
      <p:pic>
        <p:nvPicPr>
          <p:cNvPr id="111" name="Google Shape;100;p16"/>
          <p:cNvPicPr preferRelativeResize="0"/>
          <p:nvPr/>
        </p:nvPicPr>
        <p:blipFill>
          <a:blip r:embed="rId15">
            <a:alphaModFix/>
          </a:blip>
          <a:stretch>
            <a:fillRect/>
          </a:stretch>
        </p:blipFill>
        <p:spPr>
          <a:xfrm>
            <a:off x="36554888" y="7821407"/>
            <a:ext cx="5642963" cy="4301225"/>
          </a:xfrm>
          <a:prstGeom prst="rect">
            <a:avLst/>
          </a:prstGeom>
          <a:noFill/>
          <a:ln>
            <a:noFill/>
          </a:ln>
        </p:spPr>
      </p:pic>
      <p:pic>
        <p:nvPicPr>
          <p:cNvPr id="112" name="Google Shape;99;p16"/>
          <p:cNvPicPr preferRelativeResize="0"/>
          <p:nvPr/>
        </p:nvPicPr>
        <p:blipFill>
          <a:blip r:embed="rId16">
            <a:alphaModFix/>
          </a:blip>
          <a:stretch>
            <a:fillRect/>
          </a:stretch>
        </p:blipFill>
        <p:spPr>
          <a:xfrm>
            <a:off x="29967193" y="7821407"/>
            <a:ext cx="5805102" cy="4301225"/>
          </a:xfrm>
          <a:prstGeom prst="rect">
            <a:avLst/>
          </a:prstGeom>
          <a:noFill/>
          <a:ln>
            <a:noFill/>
          </a:ln>
        </p:spPr>
      </p:pic>
      <p:pic>
        <p:nvPicPr>
          <p:cNvPr id="113" name="Google Shape;141;p21"/>
          <p:cNvPicPr preferRelativeResize="0"/>
          <p:nvPr/>
        </p:nvPicPr>
        <p:blipFill>
          <a:blip r:embed="rId17">
            <a:alphaModFix/>
          </a:blip>
          <a:stretch>
            <a:fillRect/>
          </a:stretch>
        </p:blipFill>
        <p:spPr>
          <a:xfrm>
            <a:off x="14964385" y="26026911"/>
            <a:ext cx="4101123" cy="4742946"/>
          </a:xfrm>
          <a:prstGeom prst="rect">
            <a:avLst/>
          </a:prstGeom>
          <a:noFill/>
          <a:ln>
            <a:noFill/>
          </a:ln>
        </p:spPr>
      </p:pic>
      <p:cxnSp>
        <p:nvCxnSpPr>
          <p:cNvPr id="31" name="Straight Arrow Connector 30"/>
          <p:cNvCxnSpPr/>
          <p:nvPr/>
        </p:nvCxnSpPr>
        <p:spPr>
          <a:xfrm>
            <a:off x="18598098" y="28678621"/>
            <a:ext cx="2101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4" name="Google Shape;106;p17"/>
          <p:cNvPicPr preferRelativeResize="0"/>
          <p:nvPr/>
        </p:nvPicPr>
        <p:blipFill rotWithShape="1">
          <a:blip r:embed="rId18">
            <a:alphaModFix/>
          </a:blip>
          <a:srcRect l="12258" t="28595" r="11271" b="4577"/>
          <a:stretch/>
        </p:blipFill>
        <p:spPr>
          <a:xfrm>
            <a:off x="21214734" y="26251763"/>
            <a:ext cx="4596273" cy="4518094"/>
          </a:xfrm>
          <a:prstGeom prst="rect">
            <a:avLst/>
          </a:prstGeom>
          <a:noFill/>
          <a:ln>
            <a:noFill/>
          </a:ln>
        </p:spPr>
      </p:pic>
      <p:sp>
        <p:nvSpPr>
          <p:cNvPr id="32" name="TextBox 31"/>
          <p:cNvSpPr txBox="1"/>
          <p:nvPr/>
        </p:nvSpPr>
        <p:spPr>
          <a:xfrm>
            <a:off x="33604200" y="13427612"/>
            <a:ext cx="5772169" cy="830993"/>
          </a:xfrm>
          <a:prstGeom prst="rect">
            <a:avLst/>
          </a:prstGeom>
          <a:noFill/>
        </p:spPr>
        <p:txBody>
          <a:bodyPr wrap="square" lIns="91436" tIns="45718" rIns="91436" bIns="45718" rtlCol="0">
            <a:spAutoFit/>
          </a:bodyPr>
          <a:lstStyle/>
          <a:p>
            <a:pPr algn="ct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9" name="TextBox 38"/>
          <p:cNvSpPr txBox="1"/>
          <p:nvPr/>
        </p:nvSpPr>
        <p:spPr>
          <a:xfrm>
            <a:off x="34366200" y="13427612"/>
            <a:ext cx="5010169" cy="3425117"/>
          </a:xfrm>
          <a:prstGeom prst="rect">
            <a:avLst/>
          </a:prstGeom>
          <a:noFill/>
        </p:spPr>
        <p:txBody>
          <a:bodyPr wrap="square" lIns="91436" tIns="45718" rIns="91436" bIns="45718" rtlCol="0">
            <a:spAutoFit/>
          </a:bodyPr>
          <a:lstStyle/>
          <a:p>
            <a:pPr algn="ctr"/>
            <a:endPar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1" name="TextBox 50"/>
          <p:cNvSpPr txBox="1"/>
          <p:nvPr/>
        </p:nvSpPr>
        <p:spPr>
          <a:xfrm>
            <a:off x="30327600" y="12343658"/>
            <a:ext cx="7467600" cy="584775"/>
          </a:xfrm>
          <a:prstGeom prst="rect">
            <a:avLst/>
          </a:prstGeom>
          <a:noFill/>
        </p:spPr>
        <p:txBody>
          <a:bodyPr wrap="square" rtlCol="0">
            <a:spAutoFit/>
          </a:bodyPr>
          <a:lstStyle/>
          <a:p>
            <a:r>
              <a:rPr lang="en-US" sz="3200" b="1" i="1" dirty="0" smtClean="0">
                <a:solidFill>
                  <a:srgbClr val="0070C0"/>
                </a:solidFill>
                <a:latin typeface="Arial" charset="0"/>
                <a:ea typeface="Arial" charset="0"/>
                <a:cs typeface="Arial" charset="0"/>
              </a:rPr>
              <a:t>Challenges</a:t>
            </a:r>
            <a:endParaRPr lang="en-US" sz="3200" b="1" i="1" dirty="0">
              <a:solidFill>
                <a:srgbClr val="0070C0"/>
              </a:solidFill>
              <a:latin typeface="Arial" charset="0"/>
              <a:ea typeface="Arial" charset="0"/>
              <a:cs typeface="Arial" charset="0"/>
            </a:endParaRPr>
          </a:p>
        </p:txBody>
      </p:sp>
      <p:sp>
        <p:nvSpPr>
          <p:cNvPr id="53" name="TextBox 52"/>
          <p:cNvSpPr txBox="1"/>
          <p:nvPr/>
        </p:nvSpPr>
        <p:spPr>
          <a:xfrm>
            <a:off x="30151502" y="12938451"/>
            <a:ext cx="11870252" cy="2554545"/>
          </a:xfrm>
          <a:prstGeom prst="rect">
            <a:avLst/>
          </a:prstGeom>
          <a:noFill/>
        </p:spPr>
        <p:txBody>
          <a:bodyPr wrap="square" rtlCol="0">
            <a:spAutoFit/>
          </a:bodyPr>
          <a:lstStyle/>
          <a:p>
            <a:pPr marL="457200" indent="-457200">
              <a:buSzPts val="3000"/>
              <a:buFont typeface="Arial" charset="0"/>
              <a:buChar char="•"/>
            </a:pPr>
            <a:r>
              <a:rPr lang="en" sz="3200" dirty="0">
                <a:latin typeface="Arial" charset="0"/>
                <a:ea typeface="Arial" charset="0"/>
                <a:cs typeface="Arial" charset="0"/>
                <a:sym typeface="Dosis"/>
              </a:rPr>
              <a:t>We won’t be able to directly communicate with our target population.</a:t>
            </a:r>
          </a:p>
          <a:p>
            <a:pPr marL="457200" indent="-457200">
              <a:spcBef>
                <a:spcPts val="0"/>
              </a:spcBef>
              <a:buSzPts val="3000"/>
              <a:buFont typeface="Arial" charset="0"/>
              <a:buChar char="•"/>
            </a:pPr>
            <a:r>
              <a:rPr lang="en" sz="3200" dirty="0">
                <a:latin typeface="Arial" charset="0"/>
                <a:ea typeface="Arial" charset="0"/>
                <a:cs typeface="Arial" charset="0"/>
                <a:sym typeface="Dosis"/>
              </a:rPr>
              <a:t>Sourcing fabrics from impoverished </a:t>
            </a:r>
            <a:r>
              <a:rPr lang="en" sz="3200" dirty="0" smtClean="0">
                <a:latin typeface="Arial" charset="0"/>
                <a:ea typeface="Arial" charset="0"/>
                <a:cs typeface="Arial" charset="0"/>
                <a:sym typeface="Dosis"/>
              </a:rPr>
              <a:t>tribes </a:t>
            </a:r>
            <a:r>
              <a:rPr lang="en" sz="3200" dirty="0">
                <a:latin typeface="Arial" charset="0"/>
                <a:ea typeface="Arial" charset="0"/>
                <a:cs typeface="Arial" charset="0"/>
                <a:sym typeface="Dosis"/>
              </a:rPr>
              <a:t>may be difficult</a:t>
            </a:r>
          </a:p>
          <a:p>
            <a:pPr marL="457200" indent="-457200">
              <a:spcBef>
                <a:spcPts val="0"/>
              </a:spcBef>
              <a:buSzPts val="3000"/>
              <a:buFont typeface="Arial" charset="0"/>
              <a:buChar char="•"/>
            </a:pPr>
            <a:r>
              <a:rPr lang="en" sz="3200" dirty="0">
                <a:latin typeface="Arial" charset="0"/>
                <a:ea typeface="Arial" charset="0"/>
                <a:cs typeface="Arial" charset="0"/>
                <a:sym typeface="Dosis"/>
              </a:rPr>
              <a:t>Possible potential for medication to not be used appropriately (</a:t>
            </a:r>
            <a:r>
              <a:rPr lang="en" sz="3200" dirty="0" err="1" smtClean="0">
                <a:latin typeface="Arial" charset="0"/>
                <a:ea typeface="Arial" charset="0"/>
                <a:cs typeface="Arial" charset="0"/>
                <a:sym typeface="Dosis"/>
              </a:rPr>
              <a:t>i</a:t>
            </a:r>
            <a:r>
              <a:rPr lang="en-US" sz="3200" dirty="0" smtClean="0">
                <a:latin typeface="Arial" charset="0"/>
                <a:ea typeface="Arial" charset="0"/>
                <a:cs typeface="Arial" charset="0"/>
                <a:sym typeface="Dosis"/>
              </a:rPr>
              <a:t>.</a:t>
            </a:r>
            <a:r>
              <a:rPr lang="en" sz="3200" dirty="0" smtClean="0">
                <a:latin typeface="Arial" charset="0"/>
                <a:ea typeface="Arial" charset="0"/>
                <a:cs typeface="Arial" charset="0"/>
                <a:sym typeface="Dosis"/>
              </a:rPr>
              <a:t>e</a:t>
            </a:r>
            <a:r>
              <a:rPr lang="en" sz="3200" dirty="0">
                <a:latin typeface="Arial" charset="0"/>
                <a:ea typeface="Arial" charset="0"/>
                <a:cs typeface="Arial" charset="0"/>
                <a:sym typeface="Dosis"/>
              </a:rPr>
              <a:t>. misuse, overdose etc.) </a:t>
            </a:r>
          </a:p>
        </p:txBody>
      </p:sp>
      <p:sp>
        <p:nvSpPr>
          <p:cNvPr id="63" name="TextBox 62"/>
          <p:cNvSpPr txBox="1"/>
          <p:nvPr/>
        </p:nvSpPr>
        <p:spPr>
          <a:xfrm>
            <a:off x="30333173" y="15620399"/>
            <a:ext cx="4114800" cy="584775"/>
          </a:xfrm>
          <a:prstGeom prst="rect">
            <a:avLst/>
          </a:prstGeom>
          <a:noFill/>
        </p:spPr>
        <p:txBody>
          <a:bodyPr wrap="square" rtlCol="0">
            <a:spAutoFit/>
          </a:bodyPr>
          <a:lstStyle/>
          <a:p>
            <a:r>
              <a:rPr lang="en-US" sz="3200" b="1" i="1" dirty="0" smtClean="0">
                <a:solidFill>
                  <a:srgbClr val="0070C0"/>
                </a:solidFill>
                <a:latin typeface="Arial" charset="0"/>
                <a:ea typeface="Arial" charset="0"/>
                <a:cs typeface="Arial" charset="0"/>
              </a:rPr>
              <a:t>Impact</a:t>
            </a:r>
            <a:endParaRPr lang="en-US" sz="3200" b="1" i="1" dirty="0">
              <a:solidFill>
                <a:srgbClr val="0070C0"/>
              </a:solidFill>
              <a:latin typeface="Arial" charset="0"/>
              <a:ea typeface="Arial" charset="0"/>
              <a:cs typeface="Arial" charset="0"/>
            </a:endParaRPr>
          </a:p>
        </p:txBody>
      </p:sp>
      <p:sp>
        <p:nvSpPr>
          <p:cNvPr id="115" name="TextBox 114"/>
          <p:cNvSpPr txBox="1"/>
          <p:nvPr/>
        </p:nvSpPr>
        <p:spPr>
          <a:xfrm>
            <a:off x="30327599" y="16259767"/>
            <a:ext cx="11870251" cy="2554545"/>
          </a:xfrm>
          <a:prstGeom prst="rect">
            <a:avLst/>
          </a:prstGeom>
          <a:noFill/>
        </p:spPr>
        <p:txBody>
          <a:bodyPr wrap="square" rtlCol="0">
            <a:spAutoFit/>
          </a:bodyPr>
          <a:lstStyle/>
          <a:p>
            <a:pPr marL="457200" indent="-457200">
              <a:buFont typeface="Arial" charset="0"/>
              <a:buChar char="•"/>
            </a:pPr>
            <a:r>
              <a:rPr lang="en" sz="3200" dirty="0">
                <a:latin typeface="Arial" charset="0"/>
                <a:ea typeface="Arial" charset="0"/>
                <a:cs typeface="Arial" charset="0"/>
                <a:sym typeface="Dosis"/>
              </a:rPr>
              <a:t>By introducing a line of scrub tops that will allow healthcare professions from all over the world to help developing countries in need, we will be able to fund the medication and treatments needed in these developing countries so we can fight HIV/AIDS. </a:t>
            </a:r>
          </a:p>
        </p:txBody>
      </p:sp>
      <p:pic>
        <p:nvPicPr>
          <p:cNvPr id="118" name="Google Shape;155;p23"/>
          <p:cNvPicPr preferRelativeResize="0"/>
          <p:nvPr/>
        </p:nvPicPr>
        <p:blipFill>
          <a:blip r:embed="rId19">
            <a:alphaModFix/>
          </a:blip>
          <a:stretch>
            <a:fillRect/>
          </a:stretch>
        </p:blipFill>
        <p:spPr>
          <a:xfrm>
            <a:off x="33277481" y="24464743"/>
            <a:ext cx="6425606" cy="3787094"/>
          </a:xfrm>
          <a:prstGeom prst="rect">
            <a:avLst/>
          </a:prstGeom>
          <a:noFill/>
          <a:ln>
            <a:noFill/>
          </a:ln>
        </p:spPr>
      </p:pic>
      <p:sp>
        <p:nvSpPr>
          <p:cNvPr id="116" name="TextBox 115"/>
          <p:cNvSpPr txBox="1"/>
          <p:nvPr/>
        </p:nvSpPr>
        <p:spPr>
          <a:xfrm>
            <a:off x="29602287" y="29212462"/>
            <a:ext cx="13502406" cy="1200329"/>
          </a:xfrm>
          <a:prstGeom prst="rect">
            <a:avLst/>
          </a:prstGeom>
          <a:noFill/>
        </p:spPr>
        <p:txBody>
          <a:bodyPr wrap="square" rtlCol="0">
            <a:spAutoFit/>
          </a:bodyPr>
          <a:lstStyle/>
          <a:p>
            <a:r>
              <a:rPr lang="en-US" sz="2400" dirty="0" smtClean="0">
                <a:latin typeface="Arial" charset="0"/>
                <a:ea typeface="Arial" charset="0"/>
                <a:cs typeface="Arial" charset="0"/>
              </a:rPr>
              <a:t>We want to acknowledge Mrs. Jessi </a:t>
            </a:r>
            <a:r>
              <a:rPr lang="en-US" sz="2400" dirty="0" err="1" smtClean="0">
                <a:latin typeface="Arial" charset="0"/>
                <a:ea typeface="Arial" charset="0"/>
                <a:cs typeface="Arial" charset="0"/>
              </a:rPr>
              <a:t>Znosko</a:t>
            </a:r>
            <a:r>
              <a:rPr lang="en-US" sz="2400" dirty="0" smtClean="0">
                <a:latin typeface="Arial" charset="0"/>
                <a:ea typeface="Arial" charset="0"/>
                <a:cs typeface="Arial" charset="0"/>
              </a:rPr>
              <a:t> as being our wonderful professor and leading us to solve a worldwide problem through out social innovation. We also want to acknowledge two other members of our team from the Netherlands, </a:t>
            </a:r>
            <a:r>
              <a:rPr lang="en-US" sz="2400" dirty="0" err="1" smtClean="0">
                <a:latin typeface="Arial" charset="0"/>
                <a:ea typeface="Arial" charset="0"/>
                <a:cs typeface="Arial" charset="0"/>
                <a:sym typeface="Dosis"/>
              </a:rPr>
              <a:t>Tijs</a:t>
            </a:r>
            <a:r>
              <a:rPr lang="en-US" sz="2400" dirty="0" smtClean="0">
                <a:latin typeface="Arial" charset="0"/>
                <a:ea typeface="Arial" charset="0"/>
                <a:cs typeface="Arial" charset="0"/>
                <a:sym typeface="Dosis"/>
              </a:rPr>
              <a:t> </a:t>
            </a:r>
            <a:r>
              <a:rPr lang="en-US" sz="2400" dirty="0" err="1" smtClean="0">
                <a:latin typeface="Arial" charset="0"/>
                <a:ea typeface="Arial" charset="0"/>
                <a:cs typeface="Arial" charset="0"/>
                <a:sym typeface="Dosis"/>
              </a:rPr>
              <a:t>Berkenbosch</a:t>
            </a:r>
            <a:r>
              <a:rPr lang="en-US" sz="2400" dirty="0" smtClean="0">
                <a:latin typeface="Arial" charset="0"/>
                <a:ea typeface="Arial" charset="0"/>
                <a:cs typeface="Arial" charset="0"/>
                <a:sym typeface="Dosis"/>
              </a:rPr>
              <a:t> and Nikki </a:t>
            </a:r>
            <a:r>
              <a:rPr lang="en-US" sz="2400" dirty="0" err="1" smtClean="0">
                <a:latin typeface="Arial" charset="0"/>
                <a:ea typeface="Arial" charset="0"/>
                <a:cs typeface="Arial" charset="0"/>
                <a:sym typeface="Dosis"/>
              </a:rPr>
              <a:t>Froentjes</a:t>
            </a:r>
            <a:r>
              <a:rPr lang="en-US" sz="2400" dirty="0">
                <a:solidFill>
                  <a:srgbClr val="FFFFFF"/>
                </a:solidFill>
                <a:latin typeface="Dosis"/>
                <a:ea typeface="Dosis"/>
                <a:cs typeface="Dosis"/>
                <a:sym typeface="Dosis"/>
              </a:rPr>
              <a:t>.</a:t>
            </a:r>
            <a:r>
              <a:rPr lang="en" sz="2400" dirty="0" err="1" smtClean="0">
                <a:solidFill>
                  <a:srgbClr val="FFFFFF"/>
                </a:solidFill>
                <a:latin typeface="Dosis"/>
                <a:ea typeface="Dosis"/>
                <a:cs typeface="Dosis"/>
                <a:sym typeface="Dosis"/>
              </a:rPr>
              <a:t>js</a:t>
            </a:r>
            <a:endParaRPr lang="en-US" sz="3200" dirty="0">
              <a:latin typeface="Arial" charset="0"/>
              <a:ea typeface="Arial" charset="0"/>
              <a:cs typeface="Arial" charset="0"/>
            </a:endParaRPr>
          </a:p>
        </p:txBody>
      </p:sp>
      <p:pic>
        <p:nvPicPr>
          <p:cNvPr id="117" name="Picture 116"/>
          <p:cNvPicPr>
            <a:picLocks noChangeAspect="1"/>
          </p:cNvPicPr>
          <p:nvPr/>
        </p:nvPicPr>
        <p:blipFill>
          <a:blip r:embed="rId20"/>
          <a:stretch>
            <a:fillRect/>
          </a:stretch>
        </p:blipFill>
        <p:spPr>
          <a:xfrm>
            <a:off x="3276600" y="19403724"/>
            <a:ext cx="6372668" cy="41240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27685</TotalTime>
  <Words>707</Words>
  <Application>Microsoft Macintosh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Calibri Light</vt:lpstr>
      <vt:lpstr>Dosis</vt:lpstr>
      <vt:lpstr>Arial</vt:lpstr>
      <vt:lpstr>Office Theme</vt:lpstr>
      <vt:lpstr>PowerPoint Presentation</vt:lpstr>
    </vt:vector>
  </TitlesOfParts>
  <Company>Longwood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Longwood University</dc:creator>
  <cp:lastModifiedBy>Abby Johnson</cp:lastModifiedBy>
  <cp:revision>457</cp:revision>
  <cp:lastPrinted>2017-04-27T18:18:22Z</cp:lastPrinted>
  <dcterms:created xsi:type="dcterms:W3CDTF">2013-10-11T15:32:43Z</dcterms:created>
  <dcterms:modified xsi:type="dcterms:W3CDTF">2018-11-26T03:04:23Z</dcterms:modified>
</cp:coreProperties>
</file>