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65760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C8E"/>
    <a:srgbClr val="EDEF91"/>
    <a:srgbClr val="D39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6" d="100"/>
          <a:sy n="16" d="100"/>
        </p:scale>
        <p:origin x="12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3500" b="1" dirty="0">
                <a:solidFill>
                  <a:schemeClr val="tx1"/>
                </a:solidFill>
                <a:latin typeface="Times New Roman" panose="02020603050405020304" pitchFamily="18" charset="0"/>
                <a:cs typeface="Times New Roman" panose="02020603050405020304" pitchFamily="18" charset="0"/>
              </a:rPr>
              <a:t>Faculty</a:t>
            </a:r>
          </a:p>
        </c:rich>
      </c:tx>
      <c:layout>
        <c:manualLayout>
          <c:xMode val="edge"/>
          <c:yMode val="edge"/>
          <c:x val="0.13964606416753272"/>
          <c:y val="0.13077002762314802"/>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Faculty</c:v>
                </c:pt>
              </c:strCache>
            </c:strRef>
          </c:tx>
          <c:spPr>
            <a:effectLst>
              <a:outerShdw blurRad="736600" dist="38100" dir="2700000" sx="115000" sy="115000" algn="tl" rotWithShape="0">
                <a:prstClr val="black">
                  <a:alpha val="40000"/>
                </a:prstClr>
              </a:outerShdw>
            </a:effectLst>
          </c:spPr>
          <c:dPt>
            <c:idx val="0"/>
            <c:bubble3D val="0"/>
            <c:spPr>
              <a:solidFill>
                <a:schemeClr val="accent4">
                  <a:tint val="65000"/>
                </a:schemeClr>
              </a:solidFill>
              <a:ln w="19050">
                <a:solidFill>
                  <a:schemeClr val="lt1"/>
                </a:solidFill>
              </a:ln>
              <a:effectLst>
                <a:outerShdw blurRad="736600" dist="38100" dir="2700000" sx="115000" sy="115000" algn="tl" rotWithShape="0">
                  <a:prstClr val="black">
                    <a:alpha val="40000"/>
                  </a:prstClr>
                </a:outerShdw>
              </a:effectLst>
            </c:spPr>
            <c:extLst>
              <c:ext xmlns:c16="http://schemas.microsoft.com/office/drawing/2014/chart" uri="{C3380CC4-5D6E-409C-BE32-E72D297353CC}">
                <c16:uniqueId val="{00000001-5AA0-411A-95A2-A418BFE8EF56}"/>
              </c:ext>
            </c:extLst>
          </c:dPt>
          <c:dPt>
            <c:idx val="1"/>
            <c:bubble3D val="0"/>
            <c:spPr>
              <a:solidFill>
                <a:schemeClr val="accent4"/>
              </a:solidFill>
              <a:ln w="19050">
                <a:solidFill>
                  <a:schemeClr val="lt1"/>
                </a:solidFill>
              </a:ln>
              <a:effectLst>
                <a:outerShdw blurRad="736600" dist="38100" dir="2700000" sx="115000" sy="115000" algn="tl" rotWithShape="0">
                  <a:prstClr val="black">
                    <a:alpha val="40000"/>
                  </a:prstClr>
                </a:outerShdw>
              </a:effectLst>
            </c:spPr>
            <c:extLst>
              <c:ext xmlns:c16="http://schemas.microsoft.com/office/drawing/2014/chart" uri="{C3380CC4-5D6E-409C-BE32-E72D297353CC}">
                <c16:uniqueId val="{00000003-5AA0-411A-95A2-A418BFE8EF56}"/>
              </c:ext>
            </c:extLst>
          </c:dPt>
          <c:dPt>
            <c:idx val="2"/>
            <c:bubble3D val="0"/>
            <c:spPr>
              <a:solidFill>
                <a:schemeClr val="accent4">
                  <a:shade val="65000"/>
                </a:schemeClr>
              </a:solidFill>
              <a:ln w="19050">
                <a:solidFill>
                  <a:schemeClr val="lt1"/>
                </a:solidFill>
              </a:ln>
              <a:effectLst>
                <a:outerShdw blurRad="736600" dist="38100" dir="2700000" sx="115000" sy="115000" algn="tl" rotWithShape="0">
                  <a:prstClr val="black">
                    <a:alpha val="40000"/>
                  </a:prstClr>
                </a:outerShdw>
              </a:effectLst>
            </c:spPr>
            <c:extLst>
              <c:ext xmlns:c16="http://schemas.microsoft.com/office/drawing/2014/chart" uri="{C3380CC4-5D6E-409C-BE32-E72D297353CC}">
                <c16:uniqueId val="{00000005-5AA0-411A-95A2-A418BFE8EF56}"/>
              </c:ext>
            </c:extLst>
          </c:dPt>
          <c:dLbls>
            <c:dLbl>
              <c:idx val="0"/>
              <c:layout>
                <c:manualLayout>
                  <c:x val="-0.23223442589665941"/>
                  <c:y val="6.4662567422443723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Time Constraints</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1"/>
              <c:showBubbleSize val="0"/>
              <c:extLst>
                <c:ext xmlns:c15="http://schemas.microsoft.com/office/drawing/2012/chart" uri="{CE6537A1-D6FC-4f65-9D91-7224C49458BB}">
                  <c15:layout>
                    <c:manualLayout>
                      <c:w val="0.25006727509833049"/>
                      <c:h val="0.24215911915354033"/>
                    </c:manualLayout>
                  </c15:layout>
                </c:ext>
                <c:ext xmlns:c16="http://schemas.microsoft.com/office/drawing/2014/chart" uri="{C3380CC4-5D6E-409C-BE32-E72D297353CC}">
                  <c16:uniqueId val="{00000001-5AA0-411A-95A2-A418BFE8EF56}"/>
                </c:ext>
              </c:extLst>
            </c:dLbl>
            <c:dLbl>
              <c:idx val="1"/>
              <c:layout>
                <c:manualLayout>
                  <c:x val="0.19455355484503264"/>
                  <c:y val="-0.15136756948921898"/>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Scheduling Conflicts</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1"/>
              <c:showBubbleSize val="0"/>
              <c:extLst>
                <c:ext xmlns:c15="http://schemas.microsoft.com/office/drawing/2012/chart" uri="{CE6537A1-D6FC-4f65-9D91-7224C49458BB}">
                  <c15:layout>
                    <c:manualLayout>
                      <c:w val="0.28686495158093533"/>
                      <c:h val="0.21268613168637079"/>
                    </c:manualLayout>
                  </c15:layout>
                </c:ext>
                <c:ext xmlns:c16="http://schemas.microsoft.com/office/drawing/2014/chart" uri="{C3380CC4-5D6E-409C-BE32-E72D297353CC}">
                  <c16:uniqueId val="{00000003-5AA0-411A-95A2-A418BFE8EF56}"/>
                </c:ext>
              </c:extLst>
            </c:dLbl>
            <c:dLbl>
              <c:idx val="2"/>
              <c:layout>
                <c:manualLayout>
                  <c:x val="0.24306666703368129"/>
                  <c:y val="0.1770194613200252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Lack of Knowledge</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1"/>
              <c:showBubbleSize val="0"/>
              <c:extLst>
                <c:ext xmlns:c15="http://schemas.microsoft.com/office/drawing/2012/chart" uri="{CE6537A1-D6FC-4f65-9D91-7224C49458BB}">
                  <c15:layout>
                    <c:manualLayout>
                      <c:w val="0.2452896617343828"/>
                      <c:h val="0.21268613168637079"/>
                    </c:manualLayout>
                  </c15:layout>
                </c:ext>
                <c:ext xmlns:c16="http://schemas.microsoft.com/office/drawing/2014/chart" uri="{C3380CC4-5D6E-409C-BE32-E72D297353CC}">
                  <c16:uniqueId val="{00000005-5AA0-411A-95A2-A418BFE8EF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Time Constraints </c:v>
                </c:pt>
                <c:pt idx="1">
                  <c:v>Scheduling Conflicts</c:v>
                </c:pt>
                <c:pt idx="2">
                  <c:v>Lack of Knowledge About the Program</c:v>
                </c:pt>
              </c:strCache>
            </c:strRef>
          </c:cat>
          <c:val>
            <c:numRef>
              <c:f>Sheet1!$B$2:$B$4</c:f>
              <c:numCache>
                <c:formatCode>General</c:formatCode>
                <c:ptCount val="3"/>
                <c:pt idx="0">
                  <c:v>13</c:v>
                </c:pt>
                <c:pt idx="1">
                  <c:v>7</c:v>
                </c:pt>
                <c:pt idx="2">
                  <c:v>9</c:v>
                </c:pt>
              </c:numCache>
            </c:numRef>
          </c:val>
          <c:extLst>
            <c:ext xmlns:c16="http://schemas.microsoft.com/office/drawing/2014/chart" uri="{C3380CC4-5D6E-409C-BE32-E72D297353CC}">
              <c16:uniqueId val="{00000006-5AA0-411A-95A2-A418BFE8EF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3500" b="1" dirty="0">
                <a:solidFill>
                  <a:schemeClr val="tx1"/>
                </a:solidFill>
                <a:latin typeface="Times New Roman" panose="02020603050405020304" pitchFamily="18" charset="0"/>
                <a:cs typeface="Times New Roman" panose="02020603050405020304" pitchFamily="18" charset="0"/>
              </a:rPr>
              <a:t>Staff</a:t>
            </a:r>
          </a:p>
        </c:rich>
      </c:tx>
      <c:layout>
        <c:manualLayout>
          <c:xMode val="edge"/>
          <c:yMode val="edge"/>
          <c:x val="0.71092376677434066"/>
          <c:y val="0.13117301460586586"/>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Staff</c:v>
                </c:pt>
              </c:strCache>
            </c:strRef>
          </c:tx>
          <c:spPr>
            <a:effectLst>
              <a:outerShdw blurRad="736600" dist="38100" dir="2700000" sx="112000" sy="112000" algn="tl" rotWithShape="0">
                <a:prstClr val="black">
                  <a:alpha val="40000"/>
                </a:prstClr>
              </a:outerShdw>
            </a:effectLst>
          </c:spPr>
          <c:dPt>
            <c:idx val="0"/>
            <c:bubble3D val="0"/>
            <c:spPr>
              <a:solidFill>
                <a:schemeClr val="accent5">
                  <a:tint val="65000"/>
                </a:schemeClr>
              </a:solidFill>
              <a:ln w="19050">
                <a:solidFill>
                  <a:schemeClr val="lt1"/>
                </a:solidFill>
              </a:ln>
              <a:effectLst>
                <a:outerShdw blurRad="736600" dist="38100" dir="2700000" sx="112000" sy="112000" algn="tl" rotWithShape="0">
                  <a:prstClr val="black">
                    <a:alpha val="40000"/>
                  </a:prstClr>
                </a:outerShdw>
              </a:effectLst>
            </c:spPr>
            <c:extLst>
              <c:ext xmlns:c16="http://schemas.microsoft.com/office/drawing/2014/chart" uri="{C3380CC4-5D6E-409C-BE32-E72D297353CC}">
                <c16:uniqueId val="{00000001-3DC1-463D-82FC-72F94DCC74DD}"/>
              </c:ext>
            </c:extLst>
          </c:dPt>
          <c:dPt>
            <c:idx val="1"/>
            <c:bubble3D val="0"/>
            <c:spPr>
              <a:solidFill>
                <a:schemeClr val="accent5"/>
              </a:solidFill>
              <a:ln w="19050">
                <a:solidFill>
                  <a:schemeClr val="lt1"/>
                </a:solidFill>
              </a:ln>
              <a:effectLst>
                <a:outerShdw blurRad="736600" dist="38100" dir="2700000" sx="112000" sy="112000" algn="tl" rotWithShape="0">
                  <a:prstClr val="black">
                    <a:alpha val="40000"/>
                  </a:prstClr>
                </a:outerShdw>
              </a:effectLst>
            </c:spPr>
            <c:extLst>
              <c:ext xmlns:c16="http://schemas.microsoft.com/office/drawing/2014/chart" uri="{C3380CC4-5D6E-409C-BE32-E72D297353CC}">
                <c16:uniqueId val="{00000003-3DC1-463D-82FC-72F94DCC74DD}"/>
              </c:ext>
            </c:extLst>
          </c:dPt>
          <c:dPt>
            <c:idx val="2"/>
            <c:bubble3D val="0"/>
            <c:spPr>
              <a:solidFill>
                <a:schemeClr val="accent5">
                  <a:shade val="65000"/>
                </a:schemeClr>
              </a:solidFill>
              <a:ln w="19050">
                <a:solidFill>
                  <a:schemeClr val="lt1"/>
                </a:solidFill>
              </a:ln>
              <a:effectLst>
                <a:outerShdw blurRad="736600" dist="38100" dir="2700000" sx="112000" sy="112000" algn="tl" rotWithShape="0">
                  <a:prstClr val="black">
                    <a:alpha val="40000"/>
                  </a:prstClr>
                </a:outerShdw>
              </a:effectLst>
            </c:spPr>
            <c:extLst>
              <c:ext xmlns:c16="http://schemas.microsoft.com/office/drawing/2014/chart" uri="{C3380CC4-5D6E-409C-BE32-E72D297353CC}">
                <c16:uniqueId val="{00000005-3DC1-463D-82FC-72F94DCC74DD}"/>
              </c:ext>
            </c:extLst>
          </c:dPt>
          <c:dLbls>
            <c:dLbl>
              <c:idx val="0"/>
              <c:layout>
                <c:manualLayout>
                  <c:x val="-0.22606691130993256"/>
                  <c:y val="0.12026893136607328"/>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Time Constraints</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5982934832494881"/>
                      <c:h val="0.22783861111430356"/>
                    </c:manualLayout>
                  </c15:layout>
                </c:ext>
                <c:ext xmlns:c16="http://schemas.microsoft.com/office/drawing/2014/chart" uri="{C3380CC4-5D6E-409C-BE32-E72D297353CC}">
                  <c16:uniqueId val="{00000001-3DC1-463D-82FC-72F94DCC74DD}"/>
                </c:ext>
              </c:extLst>
            </c:dLbl>
            <c:dLbl>
              <c:idx val="1"/>
              <c:layout>
                <c:manualLayout>
                  <c:x val="0.1435031106499576"/>
                  <c:y val="-0.13208529026000954"/>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Lack of Knowledge</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3898756589237957"/>
                      <c:h val="0.22783861111430356"/>
                    </c:manualLayout>
                  </c15:layout>
                </c:ext>
                <c:ext xmlns:c16="http://schemas.microsoft.com/office/drawing/2014/chart" uri="{C3380CC4-5D6E-409C-BE32-E72D297353CC}">
                  <c16:uniqueId val="{00000003-3DC1-463D-82FC-72F94DCC74DD}"/>
                </c:ext>
              </c:extLst>
            </c:dLbl>
            <c:dLbl>
              <c:idx val="2"/>
              <c:layout>
                <c:manualLayout>
                  <c:x val="0.18935248944569696"/>
                  <c:y val="0.17377458230843731"/>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Lack of Interest</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3DC1-463D-82FC-72F94DCC74D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Time Constraints </c:v>
                </c:pt>
                <c:pt idx="1">
                  <c:v>Lack of Knowledge About the Program</c:v>
                </c:pt>
                <c:pt idx="2">
                  <c:v>Lack of Interest in the Program Offered</c:v>
                </c:pt>
              </c:strCache>
            </c:strRef>
          </c:cat>
          <c:val>
            <c:numRef>
              <c:f>Sheet1!$B$2:$B$4</c:f>
              <c:numCache>
                <c:formatCode>General</c:formatCode>
                <c:ptCount val="3"/>
                <c:pt idx="0">
                  <c:v>9</c:v>
                </c:pt>
                <c:pt idx="1">
                  <c:v>7</c:v>
                </c:pt>
                <c:pt idx="2">
                  <c:v>7</c:v>
                </c:pt>
              </c:numCache>
            </c:numRef>
          </c:val>
          <c:extLst>
            <c:ext xmlns:c16="http://schemas.microsoft.com/office/drawing/2014/chart" uri="{C3380CC4-5D6E-409C-BE32-E72D297353CC}">
              <c16:uniqueId val="{00000006-3DC1-463D-82FC-72F94DCC74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5368695"/>
            <a:ext cx="27432000" cy="7064585"/>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08679-AF30-4F4E-8D66-BF231B53C4E8}"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75062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08679-AF30-4F4E-8D66-BF231B53C4E8}"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223775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08679-AF30-4F4E-8D66-BF231B53C4E8}"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126757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08679-AF30-4F4E-8D66-BF231B53C4E8}"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289045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8"/>
            <a:ext cx="31546800" cy="1217167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9581715"/>
            <a:ext cx="31546800" cy="640079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B08679-AF30-4F4E-8D66-BF231B53C4E8}"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195237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08679-AF30-4F4E-8D66-BF231B53C4E8}"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215915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2"/>
            <a:ext cx="15473360"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2"/>
            <a:ext cx="15549564"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08679-AF30-4F4E-8D66-BF231B53C4E8}"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40756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08679-AF30-4F4E-8D66-BF231B53C4E8}"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254917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08679-AF30-4F4E-8D66-BF231B53C4E8}"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163822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37B08679-AF30-4F4E-8D66-BF231B53C4E8}"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399561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37B08679-AF30-4F4E-8D66-BF231B53C4E8}"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D3F5-EB0D-4759-BE67-2BAEAFF74125}" type="slidenum">
              <a:rPr lang="en-US" smtClean="0"/>
              <a:t>‹#›</a:t>
            </a:fld>
            <a:endParaRPr lang="en-US"/>
          </a:p>
        </p:txBody>
      </p:sp>
    </p:spTree>
    <p:extLst>
      <p:ext uri="{BB962C8B-B14F-4D97-AF65-F5344CB8AC3E}">
        <p14:creationId xmlns:p14="http://schemas.microsoft.com/office/powerpoint/2010/main" val="422424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4800">
                <a:solidFill>
                  <a:schemeClr val="tx1">
                    <a:tint val="75000"/>
                  </a:schemeClr>
                </a:solidFill>
              </a:defRPr>
            </a:lvl1pPr>
          </a:lstStyle>
          <a:p>
            <a:fld id="{37B08679-AF30-4F4E-8D66-BF231B53C4E8}" type="datetimeFigureOut">
              <a:rPr lang="en-US" smtClean="0"/>
              <a:t>4/17/2018</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4800">
                <a:solidFill>
                  <a:schemeClr val="tx1">
                    <a:tint val="75000"/>
                  </a:schemeClr>
                </a:solidFill>
              </a:defRPr>
            </a:lvl1pPr>
          </a:lstStyle>
          <a:p>
            <a:fld id="{D898D3F5-EB0D-4759-BE67-2BAEAFF74125}" type="slidenum">
              <a:rPr lang="en-US" smtClean="0"/>
              <a:t>‹#›</a:t>
            </a:fld>
            <a:endParaRPr lang="en-US"/>
          </a:p>
        </p:txBody>
      </p:sp>
    </p:spTree>
    <p:extLst>
      <p:ext uri="{BB962C8B-B14F-4D97-AF65-F5344CB8AC3E}">
        <p14:creationId xmlns:p14="http://schemas.microsoft.com/office/powerpoint/2010/main" val="3083276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yellow fade background">
            <a:extLst>
              <a:ext uri="{FF2B5EF4-FFF2-40B4-BE49-F238E27FC236}">
                <a16:creationId xmlns:a16="http://schemas.microsoft.com/office/drawing/2014/main" id="{6DE949D1-754D-4052-9384-8C9781595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77"/>
          <a:stretch/>
        </p:blipFill>
        <p:spPr bwMode="auto">
          <a:xfrm rot="10800000">
            <a:off x="0" y="5412966"/>
            <a:ext cx="36536243" cy="23830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E8690B5-CE8C-4425-BD6C-16452D2B4761}"/>
              </a:ext>
            </a:extLst>
          </p:cNvPr>
          <p:cNvSpPr/>
          <p:nvPr/>
        </p:nvSpPr>
        <p:spPr>
          <a:xfrm>
            <a:off x="3635362" y="1"/>
            <a:ext cx="29305276" cy="282674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7BE3E55-EE63-4D0B-A11F-7D294FD9ABBC}"/>
              </a:ext>
            </a:extLst>
          </p:cNvPr>
          <p:cNvSpPr txBox="1"/>
          <p:nvPr/>
        </p:nvSpPr>
        <p:spPr>
          <a:xfrm>
            <a:off x="4452728" y="-147264"/>
            <a:ext cx="28487910" cy="2308324"/>
          </a:xfrm>
          <a:prstGeom prst="rect">
            <a:avLst/>
          </a:prstGeom>
          <a:noFill/>
        </p:spPr>
        <p:txBody>
          <a:bodyPr wrap="square" rtlCol="0">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Identifying Barriers to Participation in Wellness Programs at Longwood University  </a:t>
            </a:r>
          </a:p>
        </p:txBody>
      </p:sp>
      <p:sp>
        <p:nvSpPr>
          <p:cNvPr id="19" name="Rectangle 18">
            <a:extLst>
              <a:ext uri="{FF2B5EF4-FFF2-40B4-BE49-F238E27FC236}">
                <a16:creationId xmlns:a16="http://schemas.microsoft.com/office/drawing/2014/main" id="{EC8B7EDC-29B4-4770-889A-79EB6815BF35}"/>
              </a:ext>
            </a:extLst>
          </p:cNvPr>
          <p:cNvSpPr/>
          <p:nvPr/>
        </p:nvSpPr>
        <p:spPr>
          <a:xfrm>
            <a:off x="420828" y="3092505"/>
            <a:ext cx="10221192" cy="857987"/>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Overview</a:t>
            </a:r>
          </a:p>
        </p:txBody>
      </p:sp>
      <p:sp>
        <p:nvSpPr>
          <p:cNvPr id="20" name="TextBox 19">
            <a:extLst>
              <a:ext uri="{FF2B5EF4-FFF2-40B4-BE49-F238E27FC236}">
                <a16:creationId xmlns:a16="http://schemas.microsoft.com/office/drawing/2014/main" id="{EC57836A-F3CD-42A4-9A71-6963DE40929C}"/>
              </a:ext>
            </a:extLst>
          </p:cNvPr>
          <p:cNvSpPr txBox="1"/>
          <p:nvPr/>
        </p:nvSpPr>
        <p:spPr>
          <a:xfrm>
            <a:off x="420828" y="3960181"/>
            <a:ext cx="10208998" cy="8987076"/>
          </a:xfrm>
          <a:prstGeom prst="rect">
            <a:avLst/>
          </a:prstGeom>
          <a:noFill/>
        </p:spPr>
        <p:txBody>
          <a:bodyPr wrap="square" rtlCol="0">
            <a:spAutoFit/>
          </a:bodyPr>
          <a:lstStyle/>
          <a:p>
            <a:pPr algn="just"/>
            <a:r>
              <a:rPr lang="en-US" sz="4000" dirty="0">
                <a:latin typeface="Times New Roman" panose="02020603050405020304" pitchFamily="18" charset="0"/>
                <a:ea typeface="Calibri" panose="020F0502020204030204" pitchFamily="34" charset="0"/>
              </a:rPr>
              <a:t>The goal of this project was to identify barriers for participation in the CommonHealth wellness program at Longwood University. Common barriers were identified from peer reviewed research of wellness programs at other universities and in corporate environments. A brief survey was developed and randomly distributed to faculty and staff at Longwood University. By learning what faculty and staff find as their biggest obstacles to participation, as well as evaluating how other institutions handle similar challenges, changes can be made to make health and wellness programs more accessible and successful. </a:t>
            </a:r>
            <a:endParaRPr lang="en-US" sz="4000" dirty="0"/>
          </a:p>
          <a:p>
            <a:endParaRPr lang="en-US" dirty="0"/>
          </a:p>
        </p:txBody>
      </p:sp>
      <p:sp>
        <p:nvSpPr>
          <p:cNvPr id="26" name="Rectangle 25">
            <a:extLst>
              <a:ext uri="{FF2B5EF4-FFF2-40B4-BE49-F238E27FC236}">
                <a16:creationId xmlns:a16="http://schemas.microsoft.com/office/drawing/2014/main" id="{FCFD669B-811F-4F6F-8110-6251C9A8C1D7}"/>
              </a:ext>
            </a:extLst>
          </p:cNvPr>
          <p:cNvSpPr/>
          <p:nvPr/>
        </p:nvSpPr>
        <p:spPr>
          <a:xfrm>
            <a:off x="11050634" y="3087447"/>
            <a:ext cx="12726817" cy="754904"/>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Methods</a:t>
            </a:r>
          </a:p>
        </p:txBody>
      </p:sp>
      <p:sp>
        <p:nvSpPr>
          <p:cNvPr id="28" name="Rectangle 27">
            <a:extLst>
              <a:ext uri="{FF2B5EF4-FFF2-40B4-BE49-F238E27FC236}">
                <a16:creationId xmlns:a16="http://schemas.microsoft.com/office/drawing/2014/main" id="{172D49D3-5002-48FC-AAD1-C61592510089}"/>
              </a:ext>
            </a:extLst>
          </p:cNvPr>
          <p:cNvSpPr/>
          <p:nvPr/>
        </p:nvSpPr>
        <p:spPr>
          <a:xfrm>
            <a:off x="24210245" y="17248006"/>
            <a:ext cx="11956913" cy="953846"/>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Conclusion </a:t>
            </a:r>
          </a:p>
        </p:txBody>
      </p:sp>
      <p:sp>
        <p:nvSpPr>
          <p:cNvPr id="27" name="Rectangle 26">
            <a:extLst>
              <a:ext uri="{FF2B5EF4-FFF2-40B4-BE49-F238E27FC236}">
                <a16:creationId xmlns:a16="http://schemas.microsoft.com/office/drawing/2014/main" id="{D6AD4849-E749-4810-8DD7-4075FF9E2394}"/>
              </a:ext>
            </a:extLst>
          </p:cNvPr>
          <p:cNvSpPr/>
          <p:nvPr/>
        </p:nvSpPr>
        <p:spPr>
          <a:xfrm>
            <a:off x="24186065" y="3087448"/>
            <a:ext cx="11969107" cy="754904"/>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Results </a:t>
            </a:r>
          </a:p>
        </p:txBody>
      </p:sp>
      <p:sp>
        <p:nvSpPr>
          <p:cNvPr id="29" name="Rectangle 28">
            <a:extLst>
              <a:ext uri="{FF2B5EF4-FFF2-40B4-BE49-F238E27FC236}">
                <a16:creationId xmlns:a16="http://schemas.microsoft.com/office/drawing/2014/main" id="{4691A101-F1F6-45FC-89EE-13EF995AD816}"/>
              </a:ext>
            </a:extLst>
          </p:cNvPr>
          <p:cNvSpPr/>
          <p:nvPr/>
        </p:nvSpPr>
        <p:spPr>
          <a:xfrm>
            <a:off x="24042635" y="21810232"/>
            <a:ext cx="12168300" cy="923675"/>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References </a:t>
            </a:r>
          </a:p>
        </p:txBody>
      </p:sp>
      <p:sp>
        <p:nvSpPr>
          <p:cNvPr id="30" name="TextBox 29">
            <a:extLst>
              <a:ext uri="{FF2B5EF4-FFF2-40B4-BE49-F238E27FC236}">
                <a16:creationId xmlns:a16="http://schemas.microsoft.com/office/drawing/2014/main" id="{FD476257-9627-4E53-8951-0FBDE08C2761}"/>
              </a:ext>
            </a:extLst>
          </p:cNvPr>
          <p:cNvSpPr txBox="1"/>
          <p:nvPr/>
        </p:nvSpPr>
        <p:spPr>
          <a:xfrm>
            <a:off x="7622095" y="1936710"/>
            <a:ext cx="23399675" cy="923330"/>
          </a:xfrm>
          <a:prstGeom prst="rect">
            <a:avLst/>
          </a:prstGeom>
          <a:noFill/>
        </p:spPr>
        <p:txBody>
          <a:bodyPr wrap="none" rtlCol="0">
            <a:spAutoFit/>
          </a:bodyPr>
          <a:lstStyle/>
          <a:p>
            <a:r>
              <a:rPr lang="en-US" sz="5400" dirty="0">
                <a:solidFill>
                  <a:schemeClr val="bg1"/>
                </a:solidFill>
                <a:latin typeface="Times New Roman" panose="02020603050405020304" pitchFamily="18" charset="0"/>
                <a:cs typeface="Times New Roman" panose="02020603050405020304" pitchFamily="18" charset="0"/>
              </a:rPr>
              <a:t>Madison Cutten &amp; Dr. Jo Morrison, KINS 486 – Exercise Testing and Prescription  </a:t>
            </a:r>
          </a:p>
        </p:txBody>
      </p:sp>
      <p:sp>
        <p:nvSpPr>
          <p:cNvPr id="25" name="Rectangle 24">
            <a:extLst>
              <a:ext uri="{FF2B5EF4-FFF2-40B4-BE49-F238E27FC236}">
                <a16:creationId xmlns:a16="http://schemas.microsoft.com/office/drawing/2014/main" id="{D9F29868-7CF6-4C45-A9CC-846367307E85}"/>
              </a:ext>
            </a:extLst>
          </p:cNvPr>
          <p:cNvSpPr/>
          <p:nvPr/>
        </p:nvSpPr>
        <p:spPr>
          <a:xfrm>
            <a:off x="420828" y="12980979"/>
            <a:ext cx="10221192" cy="882976"/>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Background</a:t>
            </a:r>
          </a:p>
        </p:txBody>
      </p:sp>
      <p:sp>
        <p:nvSpPr>
          <p:cNvPr id="4" name="TextBox 3">
            <a:extLst>
              <a:ext uri="{FF2B5EF4-FFF2-40B4-BE49-F238E27FC236}">
                <a16:creationId xmlns:a16="http://schemas.microsoft.com/office/drawing/2014/main" id="{9C007F31-A3B7-444D-AB39-FC9915FF50E3}"/>
              </a:ext>
            </a:extLst>
          </p:cNvPr>
          <p:cNvSpPr txBox="1"/>
          <p:nvPr/>
        </p:nvSpPr>
        <p:spPr>
          <a:xfrm>
            <a:off x="11050634" y="4088769"/>
            <a:ext cx="12539270" cy="8094524"/>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 literature search was conducted using the search terms “barriers”, “wellness programs”, and “universities”.</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Barriers to participation were identified from the literature.</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An interview was conducted with a representative from Human Resources to compare their view of participation and challenges, with both the journals and the opinion of faculty and staff at Longwood University. </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 brief survey was developed and conducted by randomly asking Longwood faculty and staff to complete the survey. </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The top three barriers to participation for faculty and staff were identified.  </a:t>
            </a:r>
          </a:p>
        </p:txBody>
      </p:sp>
      <p:sp>
        <p:nvSpPr>
          <p:cNvPr id="9" name="TextBox 8">
            <a:extLst>
              <a:ext uri="{FF2B5EF4-FFF2-40B4-BE49-F238E27FC236}">
                <a16:creationId xmlns:a16="http://schemas.microsoft.com/office/drawing/2014/main" id="{4F76F389-6FD7-4EB9-969F-D4CDA4C9884E}"/>
              </a:ext>
            </a:extLst>
          </p:cNvPr>
          <p:cNvSpPr txBox="1"/>
          <p:nvPr/>
        </p:nvSpPr>
        <p:spPr>
          <a:xfrm>
            <a:off x="24104551" y="22967348"/>
            <a:ext cx="12168300" cy="6540252"/>
          </a:xfrm>
          <a:prstGeom prst="rect">
            <a:avLst/>
          </a:prstGeom>
          <a:noFill/>
        </p:spPr>
        <p:txBody>
          <a:bodyPr wrap="square" rtlCol="0">
            <a:spAutoFit/>
          </a:bodyPr>
          <a:lstStyle/>
          <a:p>
            <a:pPr marL="742950" indent="-742950">
              <a:buAutoNum type="arabicPeriod"/>
            </a:pPr>
            <a:r>
              <a:rPr lang="en-US" sz="2500" dirty="0">
                <a:latin typeface="Times New Roman" panose="02020603050405020304" pitchFamily="18" charset="0"/>
                <a:cs typeface="Times New Roman" panose="02020603050405020304" pitchFamily="18" charset="0"/>
              </a:rPr>
              <a:t>Abraham, J., Feldman, R., Nyman, J., &amp; </a:t>
            </a:r>
            <a:r>
              <a:rPr lang="en-US" sz="2500" dirty="0" err="1">
                <a:latin typeface="Times New Roman" panose="02020603050405020304" pitchFamily="18" charset="0"/>
                <a:cs typeface="Times New Roman" panose="02020603050405020304" pitchFamily="18" charset="0"/>
              </a:rPr>
              <a:t>Barleen</a:t>
            </a:r>
            <a:r>
              <a:rPr lang="en-US" sz="2500" dirty="0">
                <a:latin typeface="Times New Roman" panose="02020603050405020304" pitchFamily="18" charset="0"/>
                <a:cs typeface="Times New Roman" panose="02020603050405020304" pitchFamily="18" charset="0"/>
              </a:rPr>
              <a:t>, N. (2011). What Factors Influence Participation in an Exercise-Focused, Employer-Based Wellness Program?</a:t>
            </a:r>
          </a:p>
          <a:p>
            <a:pPr marL="742950" indent="-742950">
              <a:buFontTx/>
              <a:buAutoNum type="arabicPeriod"/>
            </a:pPr>
            <a:r>
              <a:rPr lang="en-US" sz="2500" dirty="0">
                <a:latin typeface="Times New Roman" panose="02020603050405020304" pitchFamily="18" charset="0"/>
                <a:cs typeface="Times New Roman" panose="02020603050405020304" pitchFamily="18" charset="0"/>
              </a:rPr>
              <a:t>Beck, A., </a:t>
            </a:r>
            <a:r>
              <a:rPr lang="en-US" sz="2500" dirty="0" err="1">
                <a:latin typeface="Times New Roman" panose="02020603050405020304" pitchFamily="18" charset="0"/>
                <a:cs typeface="Times New Roman" panose="02020603050405020304" pitchFamily="18" charset="0"/>
              </a:rPr>
              <a:t>Hirth</a:t>
            </a:r>
            <a:r>
              <a:rPr lang="en-US" sz="2500" dirty="0">
                <a:latin typeface="Times New Roman" panose="02020603050405020304" pitchFamily="18" charset="0"/>
                <a:cs typeface="Times New Roman" panose="02020603050405020304" pitchFamily="18" charset="0"/>
              </a:rPr>
              <a:t>, R., Jenkins, K., </a:t>
            </a:r>
            <a:r>
              <a:rPr lang="en-US" sz="2500" dirty="0" err="1">
                <a:latin typeface="Times New Roman" panose="02020603050405020304" pitchFamily="18" charset="0"/>
                <a:cs typeface="Times New Roman" panose="02020603050405020304" pitchFamily="18" charset="0"/>
              </a:rPr>
              <a:t>Sleeman</a:t>
            </a:r>
            <a:r>
              <a:rPr lang="en-US" sz="2500" dirty="0">
                <a:latin typeface="Times New Roman" panose="02020603050405020304" pitchFamily="18" charset="0"/>
                <a:cs typeface="Times New Roman" panose="02020603050405020304" pitchFamily="18" charset="0"/>
              </a:rPr>
              <a:t>, K., &amp; Zhang, W. (2016). Factors Associated with Participation in a University Worksite Wellness Program. </a:t>
            </a:r>
            <a:r>
              <a:rPr lang="en-US" sz="2500" i="1" dirty="0">
                <a:latin typeface="Times New Roman" panose="02020603050405020304" pitchFamily="18" charset="0"/>
                <a:cs typeface="Times New Roman" panose="02020603050405020304" pitchFamily="18" charset="0"/>
              </a:rPr>
              <a:t>American Journal of Preventive Medicine. </a:t>
            </a:r>
            <a:endParaRPr lang="en-US" sz="2500" dirty="0">
              <a:latin typeface="Times New Roman" panose="02020603050405020304" pitchFamily="18" charset="0"/>
              <a:cs typeface="Times New Roman" panose="02020603050405020304" pitchFamily="18" charset="0"/>
            </a:endParaRPr>
          </a:p>
          <a:p>
            <a:pPr marL="742950" indent="-742950">
              <a:buFontTx/>
              <a:buAutoNum type="arabicPeriod"/>
            </a:pPr>
            <a:r>
              <a:rPr lang="en-US" sz="2500" dirty="0">
                <a:latin typeface="Times New Roman" panose="02020603050405020304" pitchFamily="18" charset="0"/>
                <a:cs typeface="Times New Roman" panose="02020603050405020304" pitchFamily="18" charset="0"/>
              </a:rPr>
              <a:t>Butler, C., Clark, R., </a:t>
            </a:r>
            <a:r>
              <a:rPr lang="en-US" sz="2500" dirty="0" err="1">
                <a:latin typeface="Times New Roman" panose="02020603050405020304" pitchFamily="18" charset="0"/>
                <a:cs typeface="Times New Roman" panose="02020603050405020304" pitchFamily="18" charset="0"/>
              </a:rPr>
              <a:t>Burlis</a:t>
            </a:r>
            <a:r>
              <a:rPr lang="en-US" sz="2500" dirty="0">
                <a:latin typeface="Times New Roman" panose="02020603050405020304" pitchFamily="18" charset="0"/>
                <a:cs typeface="Times New Roman" panose="02020603050405020304" pitchFamily="18" charset="0"/>
              </a:rPr>
              <a:t>, T., Castillo, J., &amp; </a:t>
            </a:r>
            <a:r>
              <a:rPr lang="en-US" sz="2500" dirty="0" err="1">
                <a:latin typeface="Times New Roman" panose="02020603050405020304" pitchFamily="18" charset="0"/>
                <a:cs typeface="Times New Roman" panose="02020603050405020304" pitchFamily="18" charset="0"/>
              </a:rPr>
              <a:t>Racette</a:t>
            </a:r>
            <a:r>
              <a:rPr lang="en-US" sz="2500" dirty="0">
                <a:latin typeface="Times New Roman" panose="02020603050405020304" pitchFamily="18" charset="0"/>
                <a:cs typeface="Times New Roman" panose="02020603050405020304" pitchFamily="18" charset="0"/>
              </a:rPr>
              <a:t>, S. (2015). Physical Activity for Campus Employees: A University Worksite Wellness Program. </a:t>
            </a:r>
            <a:r>
              <a:rPr lang="en-US" sz="2500" i="1" dirty="0">
                <a:latin typeface="Times New Roman" panose="02020603050405020304" pitchFamily="18" charset="0"/>
                <a:cs typeface="Times New Roman" panose="02020603050405020304" pitchFamily="18" charset="0"/>
              </a:rPr>
              <a:t>Journal of Physical Activity and Health.</a:t>
            </a:r>
            <a:endParaRPr lang="en-US" sz="2500" dirty="0">
              <a:latin typeface="Times New Roman" panose="02020603050405020304" pitchFamily="18" charset="0"/>
              <a:cs typeface="Times New Roman" panose="02020603050405020304" pitchFamily="18" charset="0"/>
            </a:endParaRPr>
          </a:p>
          <a:p>
            <a:pPr marL="742950" indent="-742950">
              <a:buFontTx/>
              <a:buAutoNum type="arabicPeriod"/>
            </a:pPr>
            <a:r>
              <a:rPr lang="en-US" sz="2500" dirty="0" err="1">
                <a:latin typeface="Times New Roman" panose="02020603050405020304" pitchFamily="18" charset="0"/>
                <a:cs typeface="Times New Roman" panose="02020603050405020304" pitchFamily="18" charset="0"/>
              </a:rPr>
              <a:t>Lowensteyn</a:t>
            </a:r>
            <a:r>
              <a:rPr lang="en-US" sz="2500" dirty="0">
                <a:latin typeface="Times New Roman" panose="02020603050405020304" pitchFamily="18" charset="0"/>
                <a:cs typeface="Times New Roman" panose="02020603050405020304" pitchFamily="18" charset="0"/>
              </a:rPr>
              <a:t>, I., Berberian, V., Belisle, P., DaCosta, D., Joseph, L., &amp; Grover, S. (2017). The Measurable Benefits of a Workplace Wellness Program in Canada: Results after One year. </a:t>
            </a:r>
            <a:r>
              <a:rPr lang="en-US" sz="2500" i="1" dirty="0">
                <a:latin typeface="Times New Roman" panose="02020603050405020304" pitchFamily="18" charset="0"/>
                <a:cs typeface="Times New Roman" panose="02020603050405020304" pitchFamily="18" charset="0"/>
              </a:rPr>
              <a:t>Journal of Occupational and Environmental Medicine. </a:t>
            </a:r>
            <a:r>
              <a:rPr lang="en-US" sz="2500" dirty="0">
                <a:latin typeface="Times New Roman" panose="02020603050405020304" pitchFamily="18" charset="0"/>
                <a:cs typeface="Times New Roman" panose="02020603050405020304" pitchFamily="18" charset="0"/>
              </a:rPr>
              <a:t> </a:t>
            </a:r>
          </a:p>
          <a:p>
            <a:pPr marL="742950" indent="-742950">
              <a:buFontTx/>
              <a:buAutoNum type="arabicPeriod"/>
            </a:pPr>
            <a:r>
              <a:rPr lang="en-US" sz="2500" dirty="0">
                <a:latin typeface="Times New Roman" panose="02020603050405020304" pitchFamily="18" charset="0"/>
                <a:cs typeface="Times New Roman" panose="02020603050405020304" pitchFamily="18" charset="0"/>
              </a:rPr>
              <a:t>Macaluso S., Marcus, A., </a:t>
            </a:r>
            <a:r>
              <a:rPr lang="en-US" sz="2500" dirty="0" err="1">
                <a:latin typeface="Times New Roman" panose="02020603050405020304" pitchFamily="18" charset="0"/>
                <a:cs typeface="Times New Roman" panose="02020603050405020304" pitchFamily="18" charset="0"/>
              </a:rPr>
              <a:t>Rigassio-Radler</a:t>
            </a:r>
            <a:r>
              <a:rPr lang="en-US" sz="2500" dirty="0">
                <a:latin typeface="Times New Roman" panose="02020603050405020304" pitchFamily="18" charset="0"/>
                <a:cs typeface="Times New Roman" panose="02020603050405020304" pitchFamily="18" charset="0"/>
              </a:rPr>
              <a:t>, D., </a:t>
            </a:r>
            <a:r>
              <a:rPr lang="en-US" sz="2500" dirty="0" err="1">
                <a:latin typeface="Times New Roman" panose="02020603050405020304" pitchFamily="18" charset="0"/>
                <a:cs typeface="Times New Roman" panose="02020603050405020304" pitchFamily="18" charset="0"/>
              </a:rPr>
              <a:t>Byham</a:t>
            </a:r>
            <a:r>
              <a:rPr lang="en-US" sz="2500" dirty="0">
                <a:latin typeface="Times New Roman" panose="02020603050405020304" pitchFamily="18" charset="0"/>
                <a:cs typeface="Times New Roman" panose="02020603050405020304" pitchFamily="18" charset="0"/>
              </a:rPr>
              <a:t>-Gray, L., &amp; </a:t>
            </a:r>
            <a:r>
              <a:rPr lang="en-US" sz="2500" dirty="0" err="1">
                <a:latin typeface="Times New Roman" panose="02020603050405020304" pitchFamily="18" charset="0"/>
                <a:cs typeface="Times New Roman" panose="02020603050405020304" pitchFamily="18" charset="0"/>
              </a:rPr>
              <a:t>Touger</a:t>
            </a:r>
            <a:r>
              <a:rPr lang="en-US" sz="2500" dirty="0">
                <a:latin typeface="Times New Roman" panose="02020603050405020304" pitchFamily="18" charset="0"/>
                <a:cs typeface="Times New Roman" panose="02020603050405020304" pitchFamily="18" charset="0"/>
              </a:rPr>
              <a:t>-Decker, R. (2015). Increased Physical Activity Leads to Improved Health-Related Quality of Life Among Employees Enrolled in a 12-Week Worksite Wellness Program. </a:t>
            </a:r>
            <a:r>
              <a:rPr lang="en-US" sz="2500" i="1" dirty="0">
                <a:latin typeface="Times New Roman" panose="02020603050405020304" pitchFamily="18" charset="0"/>
                <a:cs typeface="Times New Roman" panose="02020603050405020304" pitchFamily="18" charset="0"/>
              </a:rPr>
              <a:t>American College of Occupational and Environmental Medicine. </a:t>
            </a:r>
            <a:endParaRPr lang="en-US" sz="25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A66411-FFDB-406F-B235-BB5C5FE5019F}"/>
              </a:ext>
            </a:extLst>
          </p:cNvPr>
          <p:cNvSpPr txBox="1"/>
          <p:nvPr/>
        </p:nvSpPr>
        <p:spPr>
          <a:xfrm>
            <a:off x="544666" y="14083995"/>
            <a:ext cx="10208999" cy="14865608"/>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50% of all full-time workers are categorized as either overweight or obese [1].</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Healthcare reform legislation supports the creation and running of worksite wellness programs to try to reduce the cost of annual healthcare funds [2].</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Participation in worksite wellness programs has been shown to improve cardiorespiratory fitness, CVD risk factors, sleep quality, emotional stress, and fatigue [3, 4].</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Physical activity can reduce the risk of developing conditions like heart disease, diabetes, cancer, or becoming obese [1].</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Physical activity has a positive impact on mental health, can improve anxiety, overall quality of life, and reduce the number of sick days taken [5].</a:t>
            </a:r>
          </a:p>
          <a:p>
            <a:pPr marL="571500" indent="-5715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Both the American Heart Association (AHA) and the American College of Sports Medicine (ACSM) recommend that adults participate in at least 150 minutes of moderate-intensity physical activity a week, a guideline that only 29.8% of women and 41.7% of men in the United States meet [5].</a:t>
            </a:r>
          </a:p>
        </p:txBody>
      </p:sp>
      <p:sp>
        <p:nvSpPr>
          <p:cNvPr id="11" name="TextBox 10">
            <a:extLst>
              <a:ext uri="{FF2B5EF4-FFF2-40B4-BE49-F238E27FC236}">
                <a16:creationId xmlns:a16="http://schemas.microsoft.com/office/drawing/2014/main" id="{62AD0C80-AD75-4919-B8E8-80F056D0AABA}"/>
              </a:ext>
            </a:extLst>
          </p:cNvPr>
          <p:cNvSpPr txBox="1"/>
          <p:nvPr/>
        </p:nvSpPr>
        <p:spPr>
          <a:xfrm>
            <a:off x="24210245" y="18334775"/>
            <a:ext cx="11944927" cy="3170099"/>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A better understanding of barriers to participating in wellness programming helps with the development of targeted programs.  Time constraints and lack of knowledge are the top reasons for lack of participation in CommonHealth by Longwood University employees.</a:t>
            </a:r>
          </a:p>
        </p:txBody>
      </p:sp>
      <p:pic>
        <p:nvPicPr>
          <p:cNvPr id="15" name="Picture 14">
            <a:extLst>
              <a:ext uri="{FF2B5EF4-FFF2-40B4-BE49-F238E27FC236}">
                <a16:creationId xmlns:a16="http://schemas.microsoft.com/office/drawing/2014/main" id="{096E92E3-4240-48B1-909E-C6F95EA8DC8D}"/>
              </a:ext>
            </a:extLst>
          </p:cNvPr>
          <p:cNvPicPr>
            <a:picLocks noChangeAspect="1"/>
          </p:cNvPicPr>
          <p:nvPr/>
        </p:nvPicPr>
        <p:blipFill rotWithShape="1">
          <a:blip r:embed="rId3"/>
          <a:srcRect l="10492" t="30705" r="57689" b="8942"/>
          <a:stretch/>
        </p:blipFill>
        <p:spPr>
          <a:xfrm>
            <a:off x="11638030" y="13071793"/>
            <a:ext cx="11836254" cy="15357119"/>
          </a:xfrm>
          <a:prstGeom prst="rect">
            <a:avLst/>
          </a:prstGeom>
          <a:ln w="9525" cap="sq" cmpd="thickThin">
            <a:solidFill>
              <a:srgbClr val="000000"/>
            </a:solidFill>
            <a:prstDash val="solid"/>
            <a:miter lim="800000"/>
          </a:ln>
          <a:effectLst>
            <a:outerShdw blurRad="546100" dist="38100" dir="2700000" sx="102000" sy="102000" algn="tl" rotWithShape="0">
              <a:prstClr val="black">
                <a:alpha val="40000"/>
              </a:prstClr>
            </a:outerShdw>
          </a:effectLst>
        </p:spPr>
      </p:pic>
      <p:pic>
        <p:nvPicPr>
          <p:cNvPr id="23" name="Picture 4" descr="Image result for longwood">
            <a:extLst>
              <a:ext uri="{FF2B5EF4-FFF2-40B4-BE49-F238E27FC236}">
                <a16:creationId xmlns:a16="http://schemas.microsoft.com/office/drawing/2014/main" id="{FDD6C64C-170E-490A-9BD2-51536C9F8CA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03149" y="42122"/>
            <a:ext cx="3214535" cy="30040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longwood">
            <a:extLst>
              <a:ext uri="{FF2B5EF4-FFF2-40B4-BE49-F238E27FC236}">
                <a16:creationId xmlns:a16="http://schemas.microsoft.com/office/drawing/2014/main" id="{7BF60629-C271-4AD4-9A5D-68C2A871E56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3058316" y="71117"/>
            <a:ext cx="3214535" cy="300402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1D8BF3A-2164-4529-84E6-F8A40F253CB3}"/>
              </a:ext>
            </a:extLst>
          </p:cNvPr>
          <p:cNvGrpSpPr/>
          <p:nvPr/>
        </p:nvGrpSpPr>
        <p:grpSpPr>
          <a:xfrm>
            <a:off x="28052480" y="8936079"/>
            <a:ext cx="4148610" cy="4022155"/>
            <a:chOff x="28052480" y="8936079"/>
            <a:chExt cx="4148610" cy="4022155"/>
          </a:xfrm>
        </p:grpSpPr>
        <p:sp>
          <p:nvSpPr>
            <p:cNvPr id="7" name="Oval 6"/>
            <p:cNvSpPr/>
            <p:nvPr/>
          </p:nvSpPr>
          <p:spPr>
            <a:xfrm>
              <a:off x="28052480" y="8936079"/>
              <a:ext cx="4148610" cy="4022155"/>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419070" y="9912621"/>
              <a:ext cx="3415430" cy="1757735"/>
            </a:xfrm>
            <a:prstGeom prst="rect">
              <a:avLst/>
            </a:prstGeom>
            <a:noFill/>
            <a:ln>
              <a:noFill/>
            </a:ln>
          </p:spPr>
          <p:txBody>
            <a:bodyPr wrap="square" rtlCol="0">
              <a:spAutoFit/>
            </a:bodyPr>
            <a:lstStyle/>
            <a:p>
              <a:pPr algn="ctr"/>
              <a:r>
                <a:rPr lang="en-US" sz="4200" b="1" dirty="0">
                  <a:solidFill>
                    <a:schemeClr val="bg1"/>
                  </a:solidFill>
                  <a:latin typeface="Times New Roman" panose="02020603050405020304" pitchFamily="18" charset="0"/>
                  <a:cs typeface="Times New Roman" panose="02020603050405020304" pitchFamily="18" charset="0"/>
                </a:rPr>
                <a:t>Barriers to participation Identified by:</a:t>
              </a:r>
            </a:p>
          </p:txBody>
        </p:sp>
      </p:grpSp>
      <p:sp>
        <p:nvSpPr>
          <p:cNvPr id="6" name="Oval 5"/>
          <p:cNvSpPr/>
          <p:nvPr/>
        </p:nvSpPr>
        <p:spPr>
          <a:xfrm>
            <a:off x="25483344" y="6097842"/>
            <a:ext cx="9534885" cy="8493177"/>
          </a:xfrm>
          <a:prstGeom prst="ellipse">
            <a:avLst/>
          </a:prstGeom>
          <a:noFill/>
          <a:ln w="561975">
            <a:solidFill>
              <a:schemeClr val="bg1">
                <a:lumMod val="50000"/>
              </a:schemeClr>
            </a:solidFill>
          </a:ln>
          <a:effectLst>
            <a:outerShdw blurRad="7112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391398" y="3953723"/>
            <a:ext cx="3718779" cy="630942"/>
          </a:xfrm>
          <a:prstGeom prst="rect">
            <a:avLst/>
          </a:prstGeom>
          <a:noFill/>
        </p:spPr>
        <p:txBody>
          <a:bodyPr wrap="square" rtlCol="0">
            <a:spAutoFit/>
          </a:bodyPr>
          <a:lstStyle/>
          <a:p>
            <a:r>
              <a:rPr lang="en-US" sz="3500" b="1" dirty="0">
                <a:latin typeface="Times New Roman" panose="02020603050405020304" pitchFamily="18" charset="0"/>
                <a:cs typeface="Times New Roman" panose="02020603050405020304" pitchFamily="18" charset="0"/>
              </a:rPr>
              <a:t>Human Resources</a:t>
            </a:r>
          </a:p>
        </p:txBody>
      </p:sp>
      <p:sp>
        <p:nvSpPr>
          <p:cNvPr id="16" name="Oval 15"/>
          <p:cNvSpPr/>
          <p:nvPr/>
        </p:nvSpPr>
        <p:spPr>
          <a:xfrm>
            <a:off x="28108771" y="4584665"/>
            <a:ext cx="4123693" cy="4022155"/>
          </a:xfrm>
          <a:prstGeom prst="ellipse">
            <a:avLst/>
          </a:prstGeom>
          <a:solidFill>
            <a:srgbClr val="97BC8E"/>
          </a:solidFill>
          <a:ln>
            <a:solidFill>
              <a:schemeClr val="bg1"/>
            </a:solidFill>
          </a:ln>
          <a:effectLst>
            <a:outerShdw blurRad="736600" dist="38100" dir="2700000" sx="109000" sy="10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483971" y="5740679"/>
            <a:ext cx="3409459" cy="1708160"/>
          </a:xfrm>
          <a:prstGeom prst="rect">
            <a:avLst/>
          </a:prstGeom>
          <a:noFill/>
        </p:spPr>
        <p:txBody>
          <a:bodyPr wrap="square" rtlCol="0">
            <a:spAutoFit/>
          </a:bodyPr>
          <a:lstStyle/>
          <a:p>
            <a:pPr marL="285750" indent="-285750">
              <a:buFont typeface="Arial" panose="020B0604020202020204" pitchFamily="34" charset="0"/>
              <a:buChar char="•"/>
            </a:pPr>
            <a:r>
              <a:rPr lang="en-US" sz="3500" b="1" dirty="0">
                <a:latin typeface="Times New Roman" panose="02020603050405020304" pitchFamily="18" charset="0"/>
                <a:cs typeface="Times New Roman" panose="02020603050405020304" pitchFamily="18" charset="0"/>
              </a:rPr>
              <a:t>Self-confidence</a:t>
            </a:r>
          </a:p>
          <a:p>
            <a:pPr marL="285750" indent="-285750">
              <a:buFont typeface="Arial" panose="020B0604020202020204" pitchFamily="34" charset="0"/>
              <a:buChar char="•"/>
            </a:pPr>
            <a:r>
              <a:rPr lang="en-US" sz="3500" b="1" dirty="0">
                <a:latin typeface="Times New Roman" panose="02020603050405020304" pitchFamily="18" charset="0"/>
                <a:cs typeface="Times New Roman" panose="02020603050405020304" pitchFamily="18" charset="0"/>
              </a:rPr>
              <a:t>Motivation</a:t>
            </a:r>
          </a:p>
          <a:p>
            <a:pPr marL="285750" indent="-285750">
              <a:buFont typeface="Arial" panose="020B0604020202020204" pitchFamily="34" charset="0"/>
              <a:buChar char="•"/>
            </a:pPr>
            <a:r>
              <a:rPr lang="en-US" sz="3500" b="1" dirty="0">
                <a:latin typeface="Times New Roman" panose="02020603050405020304" pitchFamily="18" charset="0"/>
                <a:cs typeface="Times New Roman" panose="02020603050405020304" pitchFamily="18" charset="0"/>
              </a:rPr>
              <a:t>Time Conflicts</a:t>
            </a:r>
          </a:p>
        </p:txBody>
      </p:sp>
      <p:graphicFrame>
        <p:nvGraphicFramePr>
          <p:cNvPr id="32" name="Chart 31">
            <a:extLst>
              <a:ext uri="{FF2B5EF4-FFF2-40B4-BE49-F238E27FC236}">
                <a16:creationId xmlns:a16="http://schemas.microsoft.com/office/drawing/2014/main" id="{E64319C1-C346-4D3B-963B-E35EFE6B8430}"/>
              </a:ext>
            </a:extLst>
          </p:cNvPr>
          <p:cNvGraphicFramePr/>
          <p:nvPr>
            <p:extLst>
              <p:ext uri="{D42A27DB-BD31-4B8C-83A1-F6EECF244321}">
                <p14:modId xmlns:p14="http://schemas.microsoft.com/office/powerpoint/2010/main" val="3515776264"/>
              </p:ext>
            </p:extLst>
          </p:nvPr>
        </p:nvGraphicFramePr>
        <p:xfrm>
          <a:off x="22851097" y="11118804"/>
          <a:ext cx="7629123" cy="59464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15434674-48CF-40C0-91B5-243DBB8131BB}"/>
              </a:ext>
            </a:extLst>
          </p:cNvPr>
          <p:cNvGraphicFramePr/>
          <p:nvPr>
            <p:extLst>
              <p:ext uri="{D42A27DB-BD31-4B8C-83A1-F6EECF244321}">
                <p14:modId xmlns:p14="http://schemas.microsoft.com/office/powerpoint/2010/main" val="38885639"/>
              </p:ext>
            </p:extLst>
          </p:nvPr>
        </p:nvGraphicFramePr>
        <p:xfrm>
          <a:off x="29696981" y="11125432"/>
          <a:ext cx="7723627" cy="59225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1650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1673</TotalTime>
  <Words>686</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Cutten</dc:creator>
  <cp:lastModifiedBy>Madison Cutten</cp:lastModifiedBy>
  <cp:revision>14</cp:revision>
  <dcterms:created xsi:type="dcterms:W3CDTF">2018-04-06T13:04:30Z</dcterms:created>
  <dcterms:modified xsi:type="dcterms:W3CDTF">2018-04-18T02:37:24Z</dcterms:modified>
</cp:coreProperties>
</file>