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6576000" cy="2926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5B024D-5A30-4427-93E5-F30B9A94E37D}" v="48" dt="2018-11-21T04:22:48.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0" d="100"/>
          <a:sy n="20" d="100"/>
        </p:scale>
        <p:origin x="964"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ison Cutten" userId="b2b6d45987ace853" providerId="LiveId" clId="{F05B024D-5A30-4427-93E5-F30B9A94E37D}"/>
    <pc:docChg chg="undo redo custSel modSld">
      <pc:chgData name="Madison Cutten" userId="b2b6d45987ace853" providerId="LiveId" clId="{F05B024D-5A30-4427-93E5-F30B9A94E37D}" dt="2018-11-21T04:33:42.921" v="2860" actId="1076"/>
      <pc:docMkLst>
        <pc:docMk/>
      </pc:docMkLst>
      <pc:sldChg chg="addSp delSp modSp">
        <pc:chgData name="Madison Cutten" userId="b2b6d45987ace853" providerId="LiveId" clId="{F05B024D-5A30-4427-93E5-F30B9A94E37D}" dt="2018-11-21T04:33:42.921" v="2860" actId="1076"/>
        <pc:sldMkLst>
          <pc:docMk/>
          <pc:sldMk cId="4046727029" sldId="256"/>
        </pc:sldMkLst>
        <pc:spChg chg="add del mod">
          <ac:chgData name="Madison Cutten" userId="b2b6d45987ace853" providerId="LiveId" clId="{F05B024D-5A30-4427-93E5-F30B9A94E37D}" dt="2018-11-13T19:53:01.760" v="1422" actId="478"/>
          <ac:spMkLst>
            <pc:docMk/>
            <pc:sldMk cId="4046727029" sldId="256"/>
            <ac:spMk id="2" creationId="{A69D95B3-C09B-4734-9BED-74745D44E836}"/>
          </ac:spMkLst>
        </pc:spChg>
        <pc:spChg chg="add del mod">
          <ac:chgData name="Madison Cutten" userId="b2b6d45987ace853" providerId="LiveId" clId="{F05B024D-5A30-4427-93E5-F30B9A94E37D}" dt="2018-10-30T03:41:38.854" v="110" actId="478"/>
          <ac:spMkLst>
            <pc:docMk/>
            <pc:sldMk cId="4046727029" sldId="256"/>
            <ac:spMk id="2" creationId="{E80F9BE3-36B0-43D2-ADB0-C52729CFA6B7}"/>
          </ac:spMkLst>
        </pc:spChg>
        <pc:spChg chg="add mod">
          <ac:chgData name="Madison Cutten" userId="b2b6d45987ace853" providerId="LiveId" clId="{F05B024D-5A30-4427-93E5-F30B9A94E37D}" dt="2018-11-14T03:32:48.158" v="1660" actId="14100"/>
          <ac:spMkLst>
            <pc:docMk/>
            <pc:sldMk cId="4046727029" sldId="256"/>
            <ac:spMk id="13" creationId="{F8FEF9D0-EB93-4E52-B113-87E7471A3617}"/>
          </ac:spMkLst>
        </pc:spChg>
        <pc:spChg chg="add mod">
          <ac:chgData name="Madison Cutten" userId="b2b6d45987ace853" providerId="LiveId" clId="{F05B024D-5A30-4427-93E5-F30B9A94E37D}" dt="2018-11-14T03:48:06.954" v="1735" actId="1076"/>
          <ac:spMkLst>
            <pc:docMk/>
            <pc:sldMk cId="4046727029" sldId="256"/>
            <ac:spMk id="14" creationId="{B1777E1E-3F5C-43A6-B6A9-DAD4DE72668F}"/>
          </ac:spMkLst>
        </pc:spChg>
        <pc:spChg chg="add mod">
          <ac:chgData name="Madison Cutten" userId="b2b6d45987ace853" providerId="LiveId" clId="{F05B024D-5A30-4427-93E5-F30B9A94E37D}" dt="2018-11-14T04:04:09.788" v="1843" actId="1076"/>
          <ac:spMkLst>
            <pc:docMk/>
            <pc:sldMk cId="4046727029" sldId="256"/>
            <ac:spMk id="15" creationId="{51418DF8-750D-4FF2-AE50-8E6408BA2A0C}"/>
          </ac:spMkLst>
        </pc:spChg>
        <pc:spChg chg="add mod">
          <ac:chgData name="Madison Cutten" userId="b2b6d45987ace853" providerId="LiveId" clId="{F05B024D-5A30-4427-93E5-F30B9A94E37D}" dt="2018-11-12T18:57:17.577" v="1316" actId="14100"/>
          <ac:spMkLst>
            <pc:docMk/>
            <pc:sldMk cId="4046727029" sldId="256"/>
            <ac:spMk id="16" creationId="{BB3C89CA-0FBE-423E-91FC-02D3CF0E17E4}"/>
          </ac:spMkLst>
        </pc:spChg>
        <pc:spChg chg="add mod">
          <ac:chgData name="Madison Cutten" userId="b2b6d45987ace853" providerId="LiveId" clId="{F05B024D-5A30-4427-93E5-F30B9A94E37D}" dt="2018-11-14T04:07:30.806" v="1854" actId="1076"/>
          <ac:spMkLst>
            <pc:docMk/>
            <pc:sldMk cId="4046727029" sldId="256"/>
            <ac:spMk id="17" creationId="{65ECE10A-F129-42B9-BD89-6D068BA9D88A}"/>
          </ac:spMkLst>
        </pc:spChg>
        <pc:spChg chg="add mod">
          <ac:chgData name="Madison Cutten" userId="b2b6d45987ace853" providerId="LiveId" clId="{F05B024D-5A30-4427-93E5-F30B9A94E37D}" dt="2018-11-14T04:07:39.600" v="1856" actId="1076"/>
          <ac:spMkLst>
            <pc:docMk/>
            <pc:sldMk cId="4046727029" sldId="256"/>
            <ac:spMk id="18" creationId="{EAE7E498-1F8E-4952-91DD-8D48D74ABFC1}"/>
          </ac:spMkLst>
        </pc:spChg>
        <pc:spChg chg="add mod">
          <ac:chgData name="Madison Cutten" userId="b2b6d45987ace853" providerId="LiveId" clId="{F05B024D-5A30-4427-93E5-F30B9A94E37D}" dt="2018-11-20T01:33:38.513" v="2526" actId="947"/>
          <ac:spMkLst>
            <pc:docMk/>
            <pc:sldMk cId="4046727029" sldId="256"/>
            <ac:spMk id="19" creationId="{C5BFEBB8-79DC-4F75-8D81-50A4EFB41B5C}"/>
          </ac:spMkLst>
        </pc:spChg>
        <pc:spChg chg="add mod">
          <ac:chgData name="Madison Cutten" userId="b2b6d45987ace853" providerId="LiveId" clId="{F05B024D-5A30-4427-93E5-F30B9A94E37D}" dt="2018-10-24T03:31:51.140" v="49" actId="1076"/>
          <ac:spMkLst>
            <pc:docMk/>
            <pc:sldMk cId="4046727029" sldId="256"/>
            <ac:spMk id="20" creationId="{6F47F1DE-AB70-46EF-BBAB-518B493D7975}"/>
          </ac:spMkLst>
        </pc:spChg>
        <pc:spChg chg="add mod">
          <ac:chgData name="Madison Cutten" userId="b2b6d45987ace853" providerId="LiveId" clId="{F05B024D-5A30-4427-93E5-F30B9A94E37D}" dt="2018-11-21T04:26:45.095" v="2792" actId="947"/>
          <ac:spMkLst>
            <pc:docMk/>
            <pc:sldMk cId="4046727029" sldId="256"/>
            <ac:spMk id="21" creationId="{2594CBC5-D134-46B5-844F-E860FD640580}"/>
          </ac:spMkLst>
        </pc:spChg>
        <pc:spChg chg="mod">
          <ac:chgData name="Madison Cutten" userId="b2b6d45987ace853" providerId="LiveId" clId="{F05B024D-5A30-4427-93E5-F30B9A94E37D}" dt="2018-11-20T01:33:56.649" v="2528"/>
          <ac:spMkLst>
            <pc:docMk/>
            <pc:sldMk cId="4046727029" sldId="256"/>
            <ac:spMk id="22" creationId="{C15EE5FA-0169-4A65-A640-0768680536B0}"/>
          </ac:spMkLst>
        </pc:spChg>
        <pc:spChg chg="mod">
          <ac:chgData name="Madison Cutten" userId="b2b6d45987ace853" providerId="LiveId" clId="{F05B024D-5A30-4427-93E5-F30B9A94E37D}" dt="2018-11-20T01:49:03.791" v="2736" actId="1076"/>
          <ac:spMkLst>
            <pc:docMk/>
            <pc:sldMk cId="4046727029" sldId="256"/>
            <ac:spMk id="23" creationId="{70431E21-91A8-47B6-9361-2BB5155DE472}"/>
          </ac:spMkLst>
        </pc:spChg>
        <pc:spChg chg="mod">
          <ac:chgData name="Madison Cutten" userId="b2b6d45987ace853" providerId="LiveId" clId="{F05B024D-5A30-4427-93E5-F30B9A94E37D}" dt="2018-11-14T04:08:11.289" v="1859" actId="20577"/>
          <ac:spMkLst>
            <pc:docMk/>
            <pc:sldMk cId="4046727029" sldId="256"/>
            <ac:spMk id="24" creationId="{AF0BCD3E-877B-4AF2-A5E5-624C15600418}"/>
          </ac:spMkLst>
        </pc:spChg>
        <pc:spChg chg="mod">
          <ac:chgData name="Madison Cutten" userId="b2b6d45987ace853" providerId="LiveId" clId="{F05B024D-5A30-4427-93E5-F30B9A94E37D}" dt="2018-11-20T01:43:18.365" v="2599" actId="20577"/>
          <ac:spMkLst>
            <pc:docMk/>
            <pc:sldMk cId="4046727029" sldId="256"/>
            <ac:spMk id="26" creationId="{EB0E477C-45DC-4359-A470-4B8249305E33}"/>
          </ac:spMkLst>
        </pc:spChg>
        <pc:spChg chg="add mod">
          <ac:chgData name="Madison Cutten" userId="b2b6d45987ace853" providerId="LiveId" clId="{F05B024D-5A30-4427-93E5-F30B9A94E37D}" dt="2018-11-21T04:28:10.562" v="2802" actId="20577"/>
          <ac:spMkLst>
            <pc:docMk/>
            <pc:sldMk cId="4046727029" sldId="256"/>
            <ac:spMk id="30" creationId="{1BA16A0D-72A1-4B35-87D2-93CA3448CD5B}"/>
          </ac:spMkLst>
        </pc:spChg>
        <pc:spChg chg="add mod">
          <ac:chgData name="Madison Cutten" userId="b2b6d45987ace853" providerId="LiveId" clId="{F05B024D-5A30-4427-93E5-F30B9A94E37D}" dt="2018-11-21T04:28:42.589" v="2824" actId="20577"/>
          <ac:spMkLst>
            <pc:docMk/>
            <pc:sldMk cId="4046727029" sldId="256"/>
            <ac:spMk id="32" creationId="{2531AFDF-B5EB-4C7F-AE5A-A8A48B33A32E}"/>
          </ac:spMkLst>
        </pc:spChg>
        <pc:spChg chg="add mod">
          <ac:chgData name="Madison Cutten" userId="b2b6d45987ace853" providerId="LiveId" clId="{F05B024D-5A30-4427-93E5-F30B9A94E37D}" dt="2018-11-21T04:29:08.832" v="2841" actId="20577"/>
          <ac:spMkLst>
            <pc:docMk/>
            <pc:sldMk cId="4046727029" sldId="256"/>
            <ac:spMk id="33" creationId="{571D18D0-7C0D-45A7-9F78-A9B39771A522}"/>
          </ac:spMkLst>
        </pc:spChg>
        <pc:picChg chg="add mod">
          <ac:chgData name="Madison Cutten" userId="b2b6d45987ace853" providerId="LiveId" clId="{F05B024D-5A30-4427-93E5-F30B9A94E37D}" dt="2018-11-21T04:33:39.573" v="2859" actId="1076"/>
          <ac:picMkLst>
            <pc:docMk/>
            <pc:sldMk cId="4046727029" sldId="256"/>
            <ac:picMk id="3" creationId="{0515B06A-C2CC-479F-B4B9-54F9ECDC3FCF}"/>
          </ac:picMkLst>
        </pc:picChg>
        <pc:picChg chg="add del mod">
          <ac:chgData name="Madison Cutten" userId="b2b6d45987ace853" providerId="LiveId" clId="{F05B024D-5A30-4427-93E5-F30B9A94E37D}" dt="2018-11-14T16:47:30.946" v="1881" actId="478"/>
          <ac:picMkLst>
            <pc:docMk/>
            <pc:sldMk cId="4046727029" sldId="256"/>
            <ac:picMk id="4" creationId="{BBCD14E3-3ABD-42FF-A224-2C317F80D2A5}"/>
          </ac:picMkLst>
        </pc:picChg>
        <pc:picChg chg="add mod">
          <ac:chgData name="Madison Cutten" userId="b2b6d45987ace853" providerId="LiveId" clId="{F05B024D-5A30-4427-93E5-F30B9A94E37D}" dt="2018-11-21T04:31:54.783" v="2843" actId="1582"/>
          <ac:picMkLst>
            <pc:docMk/>
            <pc:sldMk cId="4046727029" sldId="256"/>
            <ac:picMk id="5" creationId="{E2D142A2-B869-416A-B3F7-3520B4740820}"/>
          </ac:picMkLst>
        </pc:picChg>
        <pc:picChg chg="add mod">
          <ac:chgData name="Madison Cutten" userId="b2b6d45987ace853" providerId="LiveId" clId="{F05B024D-5A30-4427-93E5-F30B9A94E37D}" dt="2018-11-21T04:33:42.921" v="2860" actId="1076"/>
          <ac:picMkLst>
            <pc:docMk/>
            <pc:sldMk cId="4046727029" sldId="256"/>
            <ac:picMk id="6" creationId="{278AC9D7-7034-4FEC-8DE3-1A7D517062D9}"/>
          </ac:picMkLst>
        </pc:picChg>
        <pc:picChg chg="add del mod">
          <ac:chgData name="Madison Cutten" userId="b2b6d45987ace853" providerId="LiveId" clId="{F05B024D-5A30-4427-93E5-F30B9A94E37D}" dt="2018-11-14T16:47:32.385" v="1882" actId="478"/>
          <ac:picMkLst>
            <pc:docMk/>
            <pc:sldMk cId="4046727029" sldId="256"/>
            <ac:picMk id="6" creationId="{75B3924D-E8CF-462E-9DAE-E06A7E0B71E0}"/>
          </ac:picMkLst>
        </pc:picChg>
        <pc:picChg chg="add del mod">
          <ac:chgData name="Madison Cutten" userId="b2b6d45987ace853" providerId="LiveId" clId="{F05B024D-5A30-4427-93E5-F30B9A94E37D}" dt="2018-11-14T03:41:44.300" v="1689" actId="478"/>
          <ac:picMkLst>
            <pc:docMk/>
            <pc:sldMk cId="4046727029" sldId="256"/>
            <ac:picMk id="8" creationId="{5BFE208C-3876-4748-889B-9214798CA82E}"/>
          </ac:picMkLst>
        </pc:picChg>
        <pc:picChg chg="add del mod">
          <ac:chgData name="Madison Cutten" userId="b2b6d45987ace853" providerId="LiveId" clId="{F05B024D-5A30-4427-93E5-F30B9A94E37D}" dt="2018-11-15T00:19:52.979" v="1921"/>
          <ac:picMkLst>
            <pc:docMk/>
            <pc:sldMk cId="4046727029" sldId="256"/>
            <ac:picMk id="9" creationId="{8D6B6783-2763-4790-B74D-AFD0A07D492D}"/>
          </ac:picMkLst>
        </pc:picChg>
        <pc:picChg chg="add mod">
          <ac:chgData name="Madison Cutten" userId="b2b6d45987ace853" providerId="LiveId" clId="{F05B024D-5A30-4427-93E5-F30B9A94E37D}" dt="2018-11-21T04:32:24.812" v="2847" actId="1582"/>
          <ac:picMkLst>
            <pc:docMk/>
            <pc:sldMk cId="4046727029" sldId="256"/>
            <ac:picMk id="12" creationId="{0C2F8C01-CBF7-4B4E-BF13-889009A66843}"/>
          </ac:picMkLst>
        </pc:picChg>
        <pc:picChg chg="add mod">
          <ac:chgData name="Madison Cutten" userId="b2b6d45987ace853" providerId="LiveId" clId="{F05B024D-5A30-4427-93E5-F30B9A94E37D}" dt="2018-11-21T04:32:39.587" v="2849" actId="1582"/>
          <ac:picMkLst>
            <pc:docMk/>
            <pc:sldMk cId="4046727029" sldId="256"/>
            <ac:picMk id="27" creationId="{1BC91013-DC26-4A0D-AFB3-824B7EB2938F}"/>
          </ac:picMkLst>
        </pc:picChg>
        <pc:picChg chg="add mod">
          <ac:chgData name="Madison Cutten" userId="b2b6d45987ace853" providerId="LiveId" clId="{F05B024D-5A30-4427-93E5-F30B9A94E37D}" dt="2018-11-21T04:32:10.434" v="2845" actId="1582"/>
          <ac:picMkLst>
            <pc:docMk/>
            <pc:sldMk cId="4046727029" sldId="256"/>
            <ac:picMk id="29" creationId="{E3405060-1C6F-4229-A66B-9CF8D186953B}"/>
          </ac:picMkLst>
        </pc:picChg>
        <pc:picChg chg="mod">
          <ac:chgData name="Madison Cutten" userId="b2b6d45987ace853" providerId="LiveId" clId="{F05B024D-5A30-4427-93E5-F30B9A94E37D}" dt="2018-11-14T03:45:44.192" v="1717" actId="1076"/>
          <ac:picMkLst>
            <pc:docMk/>
            <pc:sldMk cId="4046727029" sldId="256"/>
            <ac:picMk id="1032" creationId="{75D26213-AE8B-40C7-82BF-5B9921A21C4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5368695"/>
            <a:ext cx="27432000" cy="7064585"/>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94ED68-BE42-4CB8-BE71-CC0B92A8DD56}"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75F85-B912-4D29-81EE-E2A0921BF156}" type="slidenum">
              <a:rPr lang="en-US" smtClean="0"/>
              <a:t>‹#›</a:t>
            </a:fld>
            <a:endParaRPr lang="en-US"/>
          </a:p>
        </p:txBody>
      </p:sp>
    </p:spTree>
    <p:extLst>
      <p:ext uri="{BB962C8B-B14F-4D97-AF65-F5344CB8AC3E}">
        <p14:creationId xmlns:p14="http://schemas.microsoft.com/office/powerpoint/2010/main" val="389401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4ED68-BE42-4CB8-BE71-CC0B92A8DD56}"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75F85-B912-4D29-81EE-E2A0921BF156}" type="slidenum">
              <a:rPr lang="en-US" smtClean="0"/>
              <a:t>‹#›</a:t>
            </a:fld>
            <a:endParaRPr lang="en-US"/>
          </a:p>
        </p:txBody>
      </p:sp>
    </p:spTree>
    <p:extLst>
      <p:ext uri="{BB962C8B-B14F-4D97-AF65-F5344CB8AC3E}">
        <p14:creationId xmlns:p14="http://schemas.microsoft.com/office/powerpoint/2010/main" val="422103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557867"/>
            <a:ext cx="23202900" cy="2479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4ED68-BE42-4CB8-BE71-CC0B92A8DD56}"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75F85-B912-4D29-81EE-E2A0921BF156}" type="slidenum">
              <a:rPr lang="en-US" smtClean="0"/>
              <a:t>‹#›</a:t>
            </a:fld>
            <a:endParaRPr lang="en-US"/>
          </a:p>
        </p:txBody>
      </p:sp>
    </p:spTree>
    <p:extLst>
      <p:ext uri="{BB962C8B-B14F-4D97-AF65-F5344CB8AC3E}">
        <p14:creationId xmlns:p14="http://schemas.microsoft.com/office/powerpoint/2010/main" val="401131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4ED68-BE42-4CB8-BE71-CC0B92A8DD56}"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75F85-B912-4D29-81EE-E2A0921BF156}" type="slidenum">
              <a:rPr lang="en-US" smtClean="0"/>
              <a:t>‹#›</a:t>
            </a:fld>
            <a:endParaRPr lang="en-US"/>
          </a:p>
        </p:txBody>
      </p:sp>
    </p:spTree>
    <p:extLst>
      <p:ext uri="{BB962C8B-B14F-4D97-AF65-F5344CB8AC3E}">
        <p14:creationId xmlns:p14="http://schemas.microsoft.com/office/powerpoint/2010/main" val="211000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8"/>
            <a:ext cx="31546800" cy="1217167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9581715"/>
            <a:ext cx="31546800" cy="640079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94ED68-BE42-4CB8-BE71-CC0B92A8DD56}"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75F85-B912-4D29-81EE-E2A0921BF156}" type="slidenum">
              <a:rPr lang="en-US" smtClean="0"/>
              <a:t>‹#›</a:t>
            </a:fld>
            <a:endParaRPr lang="en-US"/>
          </a:p>
        </p:txBody>
      </p:sp>
    </p:spTree>
    <p:extLst>
      <p:ext uri="{BB962C8B-B14F-4D97-AF65-F5344CB8AC3E}">
        <p14:creationId xmlns:p14="http://schemas.microsoft.com/office/powerpoint/2010/main" val="92029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789333"/>
            <a:ext cx="1554480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789333"/>
            <a:ext cx="1554480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94ED68-BE42-4CB8-BE71-CC0B92A8DD56}"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75F85-B912-4D29-81EE-E2A0921BF156}" type="slidenum">
              <a:rPr lang="en-US" smtClean="0"/>
              <a:t>‹#›</a:t>
            </a:fld>
            <a:endParaRPr lang="en-US"/>
          </a:p>
        </p:txBody>
      </p:sp>
    </p:spTree>
    <p:extLst>
      <p:ext uri="{BB962C8B-B14F-4D97-AF65-F5344CB8AC3E}">
        <p14:creationId xmlns:p14="http://schemas.microsoft.com/office/powerpoint/2010/main" val="95744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7172962"/>
            <a:ext cx="15473360" cy="351535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7172962"/>
            <a:ext cx="15549564" cy="351535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94ED68-BE42-4CB8-BE71-CC0B92A8DD56}"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75F85-B912-4D29-81EE-E2A0921BF156}" type="slidenum">
              <a:rPr lang="en-US" smtClean="0"/>
              <a:t>‹#›</a:t>
            </a:fld>
            <a:endParaRPr lang="en-US"/>
          </a:p>
        </p:txBody>
      </p:sp>
    </p:spTree>
    <p:extLst>
      <p:ext uri="{BB962C8B-B14F-4D97-AF65-F5344CB8AC3E}">
        <p14:creationId xmlns:p14="http://schemas.microsoft.com/office/powerpoint/2010/main" val="335653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94ED68-BE42-4CB8-BE71-CC0B92A8DD56}"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75F85-B912-4D29-81EE-E2A0921BF156}" type="slidenum">
              <a:rPr lang="en-US" smtClean="0"/>
              <a:t>‹#›</a:t>
            </a:fld>
            <a:endParaRPr lang="en-US"/>
          </a:p>
        </p:txBody>
      </p:sp>
    </p:spTree>
    <p:extLst>
      <p:ext uri="{BB962C8B-B14F-4D97-AF65-F5344CB8AC3E}">
        <p14:creationId xmlns:p14="http://schemas.microsoft.com/office/powerpoint/2010/main" val="71601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4ED68-BE42-4CB8-BE71-CC0B92A8DD56}"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75F85-B912-4D29-81EE-E2A0921BF156}" type="slidenum">
              <a:rPr lang="en-US" smtClean="0"/>
              <a:t>‹#›</a:t>
            </a:fld>
            <a:endParaRPr lang="en-US"/>
          </a:p>
        </p:txBody>
      </p:sp>
    </p:spTree>
    <p:extLst>
      <p:ext uri="{BB962C8B-B14F-4D97-AF65-F5344CB8AC3E}">
        <p14:creationId xmlns:p14="http://schemas.microsoft.com/office/powerpoint/2010/main" val="49932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4213020"/>
            <a:ext cx="18516600" cy="2079413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778240"/>
            <a:ext cx="11796712" cy="16262775"/>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1694ED68-BE42-4CB8-BE71-CC0B92A8DD56}"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75F85-B912-4D29-81EE-E2A0921BF156}" type="slidenum">
              <a:rPr lang="en-US" smtClean="0"/>
              <a:t>‹#›</a:t>
            </a:fld>
            <a:endParaRPr lang="en-US"/>
          </a:p>
        </p:txBody>
      </p:sp>
    </p:spTree>
    <p:extLst>
      <p:ext uri="{BB962C8B-B14F-4D97-AF65-F5344CB8AC3E}">
        <p14:creationId xmlns:p14="http://schemas.microsoft.com/office/powerpoint/2010/main" val="50672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778240"/>
            <a:ext cx="11796712" cy="16262775"/>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1694ED68-BE42-4CB8-BE71-CC0B92A8DD56}"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75F85-B912-4D29-81EE-E2A0921BF156}" type="slidenum">
              <a:rPr lang="en-US" smtClean="0"/>
              <a:t>‹#›</a:t>
            </a:fld>
            <a:endParaRPr lang="en-US"/>
          </a:p>
        </p:txBody>
      </p:sp>
    </p:spTree>
    <p:extLst>
      <p:ext uri="{BB962C8B-B14F-4D97-AF65-F5344CB8AC3E}">
        <p14:creationId xmlns:p14="http://schemas.microsoft.com/office/powerpoint/2010/main" val="127177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4800">
                <a:solidFill>
                  <a:schemeClr val="tx1">
                    <a:tint val="75000"/>
                  </a:schemeClr>
                </a:solidFill>
              </a:defRPr>
            </a:lvl1pPr>
          </a:lstStyle>
          <a:p>
            <a:fld id="{1694ED68-BE42-4CB8-BE71-CC0B92A8DD56}" type="datetimeFigureOut">
              <a:rPr lang="en-US" smtClean="0"/>
              <a:t>11/19/2018</a:t>
            </a:fld>
            <a:endParaRPr lang="en-US"/>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4800">
                <a:solidFill>
                  <a:schemeClr val="tx1">
                    <a:tint val="75000"/>
                  </a:schemeClr>
                </a:solidFill>
              </a:defRPr>
            </a:lvl1pPr>
          </a:lstStyle>
          <a:p>
            <a:fld id="{11A75F85-B912-4D29-81EE-E2A0921BF156}" type="slidenum">
              <a:rPr lang="en-US" smtClean="0"/>
              <a:t>‹#›</a:t>
            </a:fld>
            <a:endParaRPr lang="en-US"/>
          </a:p>
        </p:txBody>
      </p:sp>
    </p:spTree>
    <p:extLst>
      <p:ext uri="{BB962C8B-B14F-4D97-AF65-F5344CB8AC3E}">
        <p14:creationId xmlns:p14="http://schemas.microsoft.com/office/powerpoint/2010/main" val="1487743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microsoft.com/office/2007/relationships/hdphoto" Target="../media/hdphoto1.wdp"/><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gradient background">
            <a:extLst>
              <a:ext uri="{FF2B5EF4-FFF2-40B4-BE49-F238E27FC236}">
                <a16:creationId xmlns:a16="http://schemas.microsoft.com/office/drawing/2014/main" id="{75D26213-AE8B-40C7-82BF-5B9921A21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545" y="1012371"/>
            <a:ext cx="36619543" cy="292607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B5E56A0-99A4-423C-A78B-93059790AEDB}"/>
              </a:ext>
            </a:extLst>
          </p:cNvPr>
          <p:cNvSpPr/>
          <p:nvPr/>
        </p:nvSpPr>
        <p:spPr>
          <a:xfrm>
            <a:off x="3635362" y="1"/>
            <a:ext cx="29305276" cy="282674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4" descr="Image result for longwood">
            <a:extLst>
              <a:ext uri="{FF2B5EF4-FFF2-40B4-BE49-F238E27FC236}">
                <a16:creationId xmlns:a16="http://schemas.microsoft.com/office/drawing/2014/main" id="{18135C1D-99BE-4F65-B15E-1CAEADB4EF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3245905" y="0"/>
            <a:ext cx="3024829" cy="28267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longwood">
            <a:extLst>
              <a:ext uri="{FF2B5EF4-FFF2-40B4-BE49-F238E27FC236}">
                <a16:creationId xmlns:a16="http://schemas.microsoft.com/office/drawing/2014/main" id="{EB8BD7D9-714B-4DEB-9788-F149D3A324F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20209" y="-1"/>
            <a:ext cx="3024829" cy="28267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8FEF9D0-EB93-4E52-B113-87E7471A3617}"/>
              </a:ext>
            </a:extLst>
          </p:cNvPr>
          <p:cNvSpPr/>
          <p:nvPr/>
        </p:nvSpPr>
        <p:spPr>
          <a:xfrm>
            <a:off x="120207" y="3046210"/>
            <a:ext cx="10719819" cy="751493"/>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Overview</a:t>
            </a:r>
          </a:p>
        </p:txBody>
      </p:sp>
      <p:sp>
        <p:nvSpPr>
          <p:cNvPr id="14" name="Rectangle 13">
            <a:extLst>
              <a:ext uri="{FF2B5EF4-FFF2-40B4-BE49-F238E27FC236}">
                <a16:creationId xmlns:a16="http://schemas.microsoft.com/office/drawing/2014/main" id="{B1777E1E-3F5C-43A6-B6A9-DAD4DE72668F}"/>
              </a:ext>
            </a:extLst>
          </p:cNvPr>
          <p:cNvSpPr/>
          <p:nvPr/>
        </p:nvSpPr>
        <p:spPr>
          <a:xfrm>
            <a:off x="120208" y="13913996"/>
            <a:ext cx="10719818" cy="754903"/>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Background</a:t>
            </a:r>
          </a:p>
        </p:txBody>
      </p:sp>
      <p:sp>
        <p:nvSpPr>
          <p:cNvPr id="15" name="Rectangle 14">
            <a:extLst>
              <a:ext uri="{FF2B5EF4-FFF2-40B4-BE49-F238E27FC236}">
                <a16:creationId xmlns:a16="http://schemas.microsoft.com/office/drawing/2014/main" id="{51418DF8-750D-4FF2-AE50-8E6408BA2A0C}"/>
              </a:ext>
            </a:extLst>
          </p:cNvPr>
          <p:cNvSpPr/>
          <p:nvPr/>
        </p:nvSpPr>
        <p:spPr>
          <a:xfrm>
            <a:off x="11060278" y="21419074"/>
            <a:ext cx="12163475" cy="764479"/>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Methods</a:t>
            </a:r>
          </a:p>
        </p:txBody>
      </p:sp>
      <p:sp>
        <p:nvSpPr>
          <p:cNvPr id="16" name="Rectangle 15">
            <a:extLst>
              <a:ext uri="{FF2B5EF4-FFF2-40B4-BE49-F238E27FC236}">
                <a16:creationId xmlns:a16="http://schemas.microsoft.com/office/drawing/2014/main" id="{BB3C89CA-0FBE-423E-91FC-02D3CF0E17E4}"/>
              </a:ext>
            </a:extLst>
          </p:cNvPr>
          <p:cNvSpPr/>
          <p:nvPr/>
        </p:nvSpPr>
        <p:spPr>
          <a:xfrm>
            <a:off x="11062846" y="3042799"/>
            <a:ext cx="25392946" cy="754904"/>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Results </a:t>
            </a:r>
          </a:p>
        </p:txBody>
      </p:sp>
      <p:sp>
        <p:nvSpPr>
          <p:cNvPr id="17" name="Rectangle 16">
            <a:extLst>
              <a:ext uri="{FF2B5EF4-FFF2-40B4-BE49-F238E27FC236}">
                <a16:creationId xmlns:a16="http://schemas.microsoft.com/office/drawing/2014/main" id="{65ECE10A-F129-42B9-BD89-6D068BA9D88A}"/>
              </a:ext>
            </a:extLst>
          </p:cNvPr>
          <p:cNvSpPr/>
          <p:nvPr/>
        </p:nvSpPr>
        <p:spPr>
          <a:xfrm>
            <a:off x="23912544" y="21353508"/>
            <a:ext cx="12310678" cy="754903"/>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Conclusion </a:t>
            </a:r>
          </a:p>
        </p:txBody>
      </p:sp>
      <p:sp>
        <p:nvSpPr>
          <p:cNvPr id="18" name="Rectangle 17">
            <a:extLst>
              <a:ext uri="{FF2B5EF4-FFF2-40B4-BE49-F238E27FC236}">
                <a16:creationId xmlns:a16="http://schemas.microsoft.com/office/drawing/2014/main" id="{EAE7E498-1F8E-4952-91DD-8D48D74ABFC1}"/>
              </a:ext>
            </a:extLst>
          </p:cNvPr>
          <p:cNvSpPr/>
          <p:nvPr/>
        </p:nvSpPr>
        <p:spPr>
          <a:xfrm>
            <a:off x="23853465" y="27278848"/>
            <a:ext cx="12369757" cy="801897"/>
          </a:xfrm>
          <a:prstGeom prst="rect">
            <a:avLst/>
          </a:prstGeom>
          <a:solidFill>
            <a:schemeClr val="accent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Times New Roman" panose="02020603050405020304" pitchFamily="18" charset="0"/>
                <a:cs typeface="Times New Roman" panose="02020603050405020304" pitchFamily="18" charset="0"/>
              </a:rPr>
              <a:t>References </a:t>
            </a:r>
          </a:p>
        </p:txBody>
      </p:sp>
      <p:sp>
        <p:nvSpPr>
          <p:cNvPr id="19" name="TextBox 18">
            <a:extLst>
              <a:ext uri="{FF2B5EF4-FFF2-40B4-BE49-F238E27FC236}">
                <a16:creationId xmlns:a16="http://schemas.microsoft.com/office/drawing/2014/main" id="{C5BFEBB8-79DC-4F75-8D81-50A4EFB41B5C}"/>
              </a:ext>
            </a:extLst>
          </p:cNvPr>
          <p:cNvSpPr txBox="1"/>
          <p:nvPr/>
        </p:nvSpPr>
        <p:spPr>
          <a:xfrm>
            <a:off x="3635362" y="-118492"/>
            <a:ext cx="29305275" cy="2246769"/>
          </a:xfrm>
          <a:prstGeom prst="rect">
            <a:avLst/>
          </a:prstGeom>
          <a:noFill/>
        </p:spPr>
        <p:txBody>
          <a:bodyPr wrap="square" rtlCol="0">
            <a:spAutoFit/>
          </a:bodyPr>
          <a:lstStyle/>
          <a:p>
            <a:pPr algn="ctr"/>
            <a:r>
              <a:rPr lang="en-US" sz="7000" b="1" dirty="0">
                <a:solidFill>
                  <a:schemeClr val="bg1"/>
                </a:solidFill>
                <a:latin typeface="Times New Roman" panose="02020603050405020304" pitchFamily="18" charset="0"/>
                <a:cs typeface="Times New Roman" panose="02020603050405020304" pitchFamily="18" charset="0"/>
              </a:rPr>
              <a:t>Analyzing Heart Rate and VO</a:t>
            </a:r>
            <a:r>
              <a:rPr lang="en-US" sz="7000" b="1" baseline="-25000" dirty="0">
                <a:solidFill>
                  <a:schemeClr val="bg1"/>
                </a:solidFill>
                <a:latin typeface="Times New Roman" panose="02020603050405020304" pitchFamily="18" charset="0"/>
                <a:cs typeface="Times New Roman" panose="02020603050405020304" pitchFamily="18" charset="0"/>
              </a:rPr>
              <a:t>2</a:t>
            </a:r>
            <a:r>
              <a:rPr lang="en-US" sz="7000" b="1" dirty="0">
                <a:solidFill>
                  <a:schemeClr val="bg1"/>
                </a:solidFill>
                <a:latin typeface="Times New Roman" panose="02020603050405020304" pitchFamily="18" charset="0"/>
                <a:cs typeface="Times New Roman" panose="02020603050405020304" pitchFamily="18" charset="0"/>
              </a:rPr>
              <a:t> Data in Recreational Hard and Soft Shoe Irish Dancers </a:t>
            </a:r>
          </a:p>
        </p:txBody>
      </p:sp>
      <p:sp>
        <p:nvSpPr>
          <p:cNvPr id="20" name="TextBox 19">
            <a:extLst>
              <a:ext uri="{FF2B5EF4-FFF2-40B4-BE49-F238E27FC236}">
                <a16:creationId xmlns:a16="http://schemas.microsoft.com/office/drawing/2014/main" id="{6F47F1DE-AB70-46EF-BBAB-518B493D7975}"/>
              </a:ext>
            </a:extLst>
          </p:cNvPr>
          <p:cNvSpPr txBox="1"/>
          <p:nvPr/>
        </p:nvSpPr>
        <p:spPr>
          <a:xfrm>
            <a:off x="5530956" y="1935295"/>
            <a:ext cx="26211319" cy="923330"/>
          </a:xfrm>
          <a:prstGeom prst="rect">
            <a:avLst/>
          </a:prstGeom>
          <a:noFill/>
        </p:spPr>
        <p:txBody>
          <a:bodyPr wrap="square" rtlCol="0">
            <a:spAutoFit/>
          </a:bodyPr>
          <a:lstStyle/>
          <a:p>
            <a:r>
              <a:rPr lang="en-US" sz="5400" dirty="0">
                <a:solidFill>
                  <a:schemeClr val="bg1"/>
                </a:solidFill>
                <a:latin typeface="Times New Roman" panose="02020603050405020304" pitchFamily="18" charset="0"/>
                <a:cs typeface="Times New Roman" panose="02020603050405020304" pitchFamily="18" charset="0"/>
              </a:rPr>
              <a:t>Madison Cutten, Madison Trebour &amp; Dr. Jo Morrison, KINS 480 – Advanced Exercise Testing</a:t>
            </a:r>
          </a:p>
        </p:txBody>
      </p:sp>
      <p:sp>
        <p:nvSpPr>
          <p:cNvPr id="21" name="TextBox 20">
            <a:extLst>
              <a:ext uri="{FF2B5EF4-FFF2-40B4-BE49-F238E27FC236}">
                <a16:creationId xmlns:a16="http://schemas.microsoft.com/office/drawing/2014/main" id="{2594CBC5-D134-46B5-844F-E860FD640580}"/>
              </a:ext>
            </a:extLst>
          </p:cNvPr>
          <p:cNvSpPr txBox="1"/>
          <p:nvPr/>
        </p:nvSpPr>
        <p:spPr>
          <a:xfrm>
            <a:off x="-43546" y="15117702"/>
            <a:ext cx="10883571" cy="14311610"/>
          </a:xfrm>
          <a:prstGeom prst="rect">
            <a:avLst/>
          </a:prstGeom>
          <a:noFill/>
        </p:spPr>
        <p:txBody>
          <a:bodyPr wrap="square" rtlCol="0">
            <a:spAutoFit/>
          </a:bodyPr>
          <a:lstStyle/>
          <a:p>
            <a:pPr marL="571500" indent="-571500"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Heart rate is defined as the number of times the heart beats per minute </a:t>
            </a:r>
            <a:r>
              <a:rPr lang="en-US" sz="4200" baseline="30000" dirty="0">
                <a:latin typeface="Times New Roman" panose="02020603050405020304" pitchFamily="18" charset="0"/>
                <a:cs typeface="Times New Roman" panose="02020603050405020304" pitchFamily="18" charset="0"/>
              </a:rPr>
              <a:t>[1]</a:t>
            </a:r>
          </a:p>
          <a:p>
            <a:pPr marL="571500" indent="-571500"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Several factors can affect heart rate including temperature, body size, posture, emotions, and medications </a:t>
            </a:r>
            <a:r>
              <a:rPr lang="en-US" sz="4200" baseline="30000" dirty="0">
                <a:latin typeface="Times New Roman" panose="02020603050405020304" pitchFamily="18" charset="0"/>
                <a:cs typeface="Times New Roman" panose="02020603050405020304" pitchFamily="18" charset="0"/>
              </a:rPr>
              <a:t>[1]</a:t>
            </a:r>
          </a:p>
          <a:p>
            <a:pPr marL="571500" indent="-571500"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VO</a:t>
            </a:r>
            <a:r>
              <a:rPr lang="en-US" sz="4200" baseline="-25000" dirty="0">
                <a:latin typeface="Times New Roman" panose="02020603050405020304" pitchFamily="18" charset="0"/>
                <a:cs typeface="Times New Roman" panose="02020603050405020304" pitchFamily="18" charset="0"/>
              </a:rPr>
              <a:t>2max</a:t>
            </a:r>
            <a:r>
              <a:rPr lang="en-US" sz="4200" dirty="0">
                <a:latin typeface="Times New Roman" panose="02020603050405020304" pitchFamily="18" charset="0"/>
                <a:cs typeface="Times New Roman" panose="02020603050405020304" pitchFamily="18" charset="0"/>
              </a:rPr>
              <a:t> is defined as the highest volume of oxygen the body can consume </a:t>
            </a:r>
            <a:r>
              <a:rPr lang="en-US" sz="4200" baseline="30000" dirty="0">
                <a:latin typeface="Times New Roman" panose="02020603050405020304" pitchFamily="18" charset="0"/>
                <a:cs typeface="Times New Roman" panose="02020603050405020304" pitchFamily="18" charset="0"/>
              </a:rPr>
              <a:t>[2]</a:t>
            </a:r>
          </a:p>
          <a:p>
            <a:pPr marL="571500" indent="-571500"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VO</a:t>
            </a:r>
            <a:r>
              <a:rPr lang="en-US" sz="4200" baseline="-25000" dirty="0">
                <a:latin typeface="Times New Roman" panose="02020603050405020304" pitchFamily="18" charset="0"/>
                <a:cs typeface="Times New Roman" panose="02020603050405020304" pitchFamily="18" charset="0"/>
              </a:rPr>
              <a:t>2max</a:t>
            </a:r>
            <a:r>
              <a:rPr lang="en-US" sz="4200" dirty="0">
                <a:latin typeface="Times New Roman" panose="02020603050405020304" pitchFamily="18" charset="0"/>
                <a:cs typeface="Times New Roman" panose="02020603050405020304" pitchFamily="18" charset="0"/>
              </a:rPr>
              <a:t> is used as an indicator of aerobic fitness and endurance exercise performance. A higher VO</a:t>
            </a:r>
            <a:r>
              <a:rPr lang="en-US" sz="4200" baseline="-25000" dirty="0">
                <a:latin typeface="Times New Roman" panose="02020603050405020304" pitchFamily="18" charset="0"/>
                <a:cs typeface="Times New Roman" panose="02020603050405020304" pitchFamily="18" charset="0"/>
              </a:rPr>
              <a:t>2max</a:t>
            </a:r>
            <a:r>
              <a:rPr lang="en-US" sz="4200" dirty="0">
                <a:latin typeface="Times New Roman" panose="02020603050405020304" pitchFamily="18" charset="0"/>
                <a:cs typeface="Times New Roman" panose="02020603050405020304" pitchFamily="18" charset="0"/>
              </a:rPr>
              <a:t> indicates a greater capacity to create ATP to supply the energy required to support higher intensity exercise </a:t>
            </a:r>
            <a:r>
              <a:rPr lang="en-US" sz="4200" baseline="30000" dirty="0">
                <a:latin typeface="Times New Roman" panose="02020603050405020304" pitchFamily="18" charset="0"/>
                <a:cs typeface="Times New Roman" panose="02020603050405020304" pitchFamily="18" charset="0"/>
              </a:rPr>
              <a:t>[2]</a:t>
            </a:r>
          </a:p>
          <a:p>
            <a:pPr marL="571500" indent="-571500" algn="just">
              <a:buFont typeface="Arial" panose="020B0604020202020204" pitchFamily="34" charset="0"/>
              <a:buChar char="•"/>
            </a:pPr>
            <a:r>
              <a:rPr lang="en-US" sz="4200" dirty="0">
                <a:latin typeface="Times New Roman" panose="02020603050405020304" pitchFamily="18" charset="0"/>
                <a:ea typeface="Times New Roman" panose="02020603050405020304" pitchFamily="18" charset="0"/>
              </a:rPr>
              <a:t>Irish Step Dance is a form of dance characterized by maintaining an upright posture and moving primarily through the lower extremities with two different shoe styles. Soft shoe dance requires light and delicate movements, while hard shoe dance requires forceful and powerful movements. Irish dance competition pieces can last anywhere from 30-60 seconds, and performance pieces can last up to 10 minutes.</a:t>
            </a:r>
            <a:endParaRPr lang="en-US" sz="42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C15EE5FA-0169-4A65-A640-0768680536B0}"/>
              </a:ext>
            </a:extLst>
          </p:cNvPr>
          <p:cNvSpPr txBox="1"/>
          <p:nvPr/>
        </p:nvSpPr>
        <p:spPr>
          <a:xfrm>
            <a:off x="120207" y="3870995"/>
            <a:ext cx="10719818" cy="10402848"/>
          </a:xfrm>
          <a:prstGeom prst="rect">
            <a:avLst/>
          </a:prstGeom>
          <a:noFill/>
        </p:spPr>
        <p:txBody>
          <a:bodyPr wrap="square" rtlCol="0">
            <a:spAutoFit/>
          </a:bodyPr>
          <a:lstStyle/>
          <a:p>
            <a:pPr algn="just"/>
            <a:r>
              <a:rPr lang="en-US" sz="4200" dirty="0">
                <a:latin typeface="Times New Roman" panose="02020603050405020304" pitchFamily="18" charset="0"/>
                <a:cs typeface="Times New Roman" panose="02020603050405020304" pitchFamily="18" charset="0"/>
              </a:rPr>
              <a:t>The purpose of this study was to gain experience using heart rate and VO</a:t>
            </a:r>
            <a:r>
              <a:rPr lang="en-US" sz="4200" baseline="-25000" dirty="0">
                <a:latin typeface="Times New Roman" panose="02020603050405020304" pitchFamily="18" charset="0"/>
                <a:cs typeface="Times New Roman" panose="02020603050405020304" pitchFamily="18" charset="0"/>
              </a:rPr>
              <a:t>2</a:t>
            </a:r>
            <a:r>
              <a:rPr lang="en-US" sz="4200" dirty="0">
                <a:latin typeface="Times New Roman" panose="02020603050405020304" pitchFamily="18" charset="0"/>
                <a:cs typeface="Times New Roman" panose="02020603050405020304" pitchFamily="18" charset="0"/>
              </a:rPr>
              <a:t> testing equipment to characterize the cardiorespiratory demands of female, recreational Irish dancers. Several female dancers volunteered for HR monitoring and VO</a:t>
            </a:r>
            <a:r>
              <a:rPr lang="en-US" sz="4200" baseline="-25000" dirty="0">
                <a:latin typeface="Times New Roman" panose="02020603050405020304" pitchFamily="18" charset="0"/>
                <a:cs typeface="Times New Roman" panose="02020603050405020304" pitchFamily="18" charset="0"/>
              </a:rPr>
              <a:t>2</a:t>
            </a:r>
            <a:r>
              <a:rPr lang="en-US" sz="4200" dirty="0">
                <a:latin typeface="Times New Roman" panose="02020603050405020304" pitchFamily="18" charset="0"/>
                <a:cs typeface="Times New Roman" panose="02020603050405020304" pitchFamily="18" charset="0"/>
              </a:rPr>
              <a:t> testing while wearing both hard and soft shoes. The data gathered suggest that Irish dance classes are moderate intensity activities with vigorous intensity intervals and are physiologically demanding with both aerobic and  anaerobic contributions. Through using this data, exercise physiologists can look at the cardiorespiratory response to dance and prescribe more effective training programs to enhance performance.</a:t>
            </a:r>
            <a:endParaRPr lang="en-US" sz="42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0431E21-91A8-47B6-9361-2BB5155DE472}"/>
              </a:ext>
            </a:extLst>
          </p:cNvPr>
          <p:cNvSpPr txBox="1"/>
          <p:nvPr/>
        </p:nvSpPr>
        <p:spPr>
          <a:xfrm>
            <a:off x="11067780" y="22227340"/>
            <a:ext cx="12123964" cy="7201972"/>
          </a:xfrm>
          <a:prstGeom prst="rect">
            <a:avLst/>
          </a:prstGeom>
          <a:noFill/>
        </p:spPr>
        <p:txBody>
          <a:bodyPr wrap="square" rtlCol="0">
            <a:spAutoFit/>
          </a:bodyPr>
          <a:lstStyle/>
          <a:p>
            <a:pPr marL="571500" indent="-571500"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Seven female dancers volunteered for HR monitoring during three separate 45-minute classes.</a:t>
            </a:r>
          </a:p>
          <a:p>
            <a:pPr marL="571500" indent="-571500"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Classes consisted of a mixture of hard shoe and soft shoe dancing.</a:t>
            </a:r>
          </a:p>
          <a:p>
            <a:pPr marL="571500" indent="-571500"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Three female dancers volunteered for VO</a:t>
            </a:r>
            <a:r>
              <a:rPr lang="en-US" sz="4200" baseline="-25000" dirty="0">
                <a:latin typeface="Times New Roman" panose="02020603050405020304" pitchFamily="18" charset="0"/>
                <a:cs typeface="Times New Roman" panose="02020603050405020304" pitchFamily="18" charset="0"/>
              </a:rPr>
              <a:t>2</a:t>
            </a:r>
            <a:r>
              <a:rPr lang="en-US" sz="4200" dirty="0">
                <a:latin typeface="Times New Roman" panose="02020603050405020304" pitchFamily="18" charset="0"/>
                <a:cs typeface="Times New Roman" panose="02020603050405020304" pitchFamily="18" charset="0"/>
              </a:rPr>
              <a:t> testing.</a:t>
            </a:r>
          </a:p>
          <a:p>
            <a:pPr marL="571500" indent="-571500"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Dancers completed a three-minute reel and treble reel dances while wearing soft and hard shoes.</a:t>
            </a:r>
          </a:p>
          <a:p>
            <a:pPr marL="571500" indent="-571500"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Steady-state data were analyzed from the last 30 seconds of the three-minute dance test.</a:t>
            </a:r>
          </a:p>
          <a:p>
            <a:pPr marL="571500" indent="-571500"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The order of testing was randomized, and the same piece of music was used for all dances. </a:t>
            </a:r>
          </a:p>
        </p:txBody>
      </p:sp>
      <p:sp>
        <p:nvSpPr>
          <p:cNvPr id="24" name="TextBox 23">
            <a:extLst>
              <a:ext uri="{FF2B5EF4-FFF2-40B4-BE49-F238E27FC236}">
                <a16:creationId xmlns:a16="http://schemas.microsoft.com/office/drawing/2014/main" id="{AF0BCD3E-877B-4AF2-A5E5-624C15600418}"/>
              </a:ext>
            </a:extLst>
          </p:cNvPr>
          <p:cNvSpPr txBox="1"/>
          <p:nvPr/>
        </p:nvSpPr>
        <p:spPr>
          <a:xfrm>
            <a:off x="23912544" y="28165278"/>
            <a:ext cx="12663456" cy="2015936"/>
          </a:xfrm>
          <a:prstGeom prst="rect">
            <a:avLst/>
          </a:prstGeom>
          <a:noFill/>
        </p:spPr>
        <p:txBody>
          <a:bodyPr wrap="square" rtlCol="0">
            <a:spAutoFit/>
          </a:bodyPr>
          <a:lstStyle/>
          <a:p>
            <a:pPr marL="742950" indent="-742950">
              <a:buAutoNum type="arabicPeriod"/>
            </a:pPr>
            <a:r>
              <a:rPr lang="en-US" sz="2500" dirty="0">
                <a:latin typeface="Times New Roman" panose="02020603050405020304" pitchFamily="18" charset="0"/>
                <a:cs typeface="Times New Roman" panose="02020603050405020304" pitchFamily="18" charset="0"/>
              </a:rPr>
              <a:t>All About Heart Rate. (2018). </a:t>
            </a:r>
            <a:r>
              <a:rPr lang="en-US" sz="2500" i="1" dirty="0">
                <a:latin typeface="Times New Roman" panose="02020603050405020304" pitchFamily="18" charset="0"/>
                <a:cs typeface="Times New Roman" panose="02020603050405020304" pitchFamily="18" charset="0"/>
              </a:rPr>
              <a:t>American Heart Association. </a:t>
            </a:r>
            <a:r>
              <a:rPr lang="en-US" sz="2500" dirty="0">
                <a:latin typeface="Times New Roman" panose="02020603050405020304" pitchFamily="18" charset="0"/>
                <a:cs typeface="Times New Roman" panose="02020603050405020304" pitchFamily="18" charset="0"/>
              </a:rPr>
              <a:t>Retrieved from, http://www.heart.org/en/health-topics/high-blood-pressure/the-facts-about-high-blood-pressure/all-about-heart-rate-pulse. </a:t>
            </a:r>
          </a:p>
          <a:p>
            <a:pPr marL="742950" indent="-742950">
              <a:buAutoNum type="arabicPeriod"/>
            </a:pPr>
            <a:r>
              <a:rPr lang="en-US" sz="2500" dirty="0">
                <a:latin typeface="Times New Roman" panose="02020603050405020304" pitchFamily="18" charset="0"/>
                <a:cs typeface="Times New Roman" panose="02020603050405020304" pitchFamily="18" charset="0"/>
              </a:rPr>
              <a:t>Magyari, P., Lite, R., Kilatrick, M., &amp; Schoffstall, J. (2018). </a:t>
            </a:r>
            <a:r>
              <a:rPr lang="en-US" sz="2500" i="1" dirty="0">
                <a:latin typeface="Times New Roman" panose="02020603050405020304" pitchFamily="18" charset="0"/>
                <a:cs typeface="Times New Roman" panose="02020603050405020304" pitchFamily="18" charset="0"/>
              </a:rPr>
              <a:t>Resources for the Exercise Physiologist</a:t>
            </a:r>
            <a:r>
              <a:rPr lang="en-US" sz="2500" dirty="0">
                <a:latin typeface="Times New Roman" panose="02020603050405020304" pitchFamily="18" charset="0"/>
                <a:cs typeface="Times New Roman" panose="02020603050405020304" pitchFamily="18" charset="0"/>
              </a:rPr>
              <a:t>. Philadelphia, PA: Lippincott Willians &amp; Wilkins.</a:t>
            </a:r>
          </a:p>
        </p:txBody>
      </p:sp>
      <p:sp>
        <p:nvSpPr>
          <p:cNvPr id="26" name="TextBox 25">
            <a:extLst>
              <a:ext uri="{FF2B5EF4-FFF2-40B4-BE49-F238E27FC236}">
                <a16:creationId xmlns:a16="http://schemas.microsoft.com/office/drawing/2014/main" id="{EB0E477C-45DC-4359-A470-4B8249305E33}"/>
              </a:ext>
            </a:extLst>
          </p:cNvPr>
          <p:cNvSpPr txBox="1"/>
          <p:nvPr/>
        </p:nvSpPr>
        <p:spPr>
          <a:xfrm>
            <a:off x="23853465" y="22015869"/>
            <a:ext cx="12340916" cy="5262979"/>
          </a:xfrm>
          <a:prstGeom prst="rect">
            <a:avLst/>
          </a:prstGeom>
          <a:noFill/>
        </p:spPr>
        <p:txBody>
          <a:bodyPr wrap="square" rtlCol="0">
            <a:spAutoFit/>
          </a:bodyPr>
          <a:lstStyle/>
          <a:p>
            <a:pPr algn="just"/>
            <a:r>
              <a:rPr lang="en-US" sz="4200" dirty="0">
                <a:latin typeface="Times New Roman" panose="02020603050405020304" pitchFamily="18" charset="0"/>
                <a:cs typeface="Times New Roman" panose="02020603050405020304" pitchFamily="18" charset="0"/>
              </a:rPr>
              <a:t>The class data suggest that Irish dance classes are  moderate intensity activities with vigorous intensity intervals. Hard shoe and soft shoe Irish dances are physiologically demanding aerobic activities with anaerobic contribution. Despite differences in dance style these data suggest that there is no difference between the metabolic demands of hard and soft shoe Irish dancing.</a:t>
            </a:r>
          </a:p>
        </p:txBody>
      </p:sp>
      <p:pic>
        <p:nvPicPr>
          <p:cNvPr id="5" name="Picture 4">
            <a:extLst>
              <a:ext uri="{FF2B5EF4-FFF2-40B4-BE49-F238E27FC236}">
                <a16:creationId xmlns:a16="http://schemas.microsoft.com/office/drawing/2014/main" id="{E2D142A2-B869-416A-B3F7-3520B47408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278" y="4013761"/>
            <a:ext cx="25395514" cy="3646304"/>
          </a:xfrm>
          <a:prstGeom prst="rect">
            <a:avLst/>
          </a:prstGeom>
          <a:ln w="38100">
            <a:solidFill>
              <a:schemeClr val="accent1">
                <a:lumMod val="50000"/>
              </a:schemeClr>
            </a:solidFill>
          </a:ln>
        </p:spPr>
      </p:pic>
      <p:pic>
        <p:nvPicPr>
          <p:cNvPr id="12" name="Picture 11" descr="A close up of a screen&#10;&#10;Description automatically generated">
            <a:extLst>
              <a:ext uri="{FF2B5EF4-FFF2-40B4-BE49-F238E27FC236}">
                <a16:creationId xmlns:a16="http://schemas.microsoft.com/office/drawing/2014/main" id="{0C2F8C01-CBF7-4B4E-BF13-889009A66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4227" y="12860685"/>
            <a:ext cx="6927733" cy="3539430"/>
          </a:xfrm>
          <a:prstGeom prst="rect">
            <a:avLst/>
          </a:prstGeom>
          <a:ln w="38100">
            <a:solidFill>
              <a:schemeClr val="accent1">
                <a:lumMod val="50000"/>
              </a:schemeClr>
            </a:solidFill>
          </a:ln>
        </p:spPr>
      </p:pic>
      <p:pic>
        <p:nvPicPr>
          <p:cNvPr id="27" name="Picture 26" descr="A close up of a map&#10;&#10;Description automatically generated">
            <a:extLst>
              <a:ext uri="{FF2B5EF4-FFF2-40B4-BE49-F238E27FC236}">
                <a16:creationId xmlns:a16="http://schemas.microsoft.com/office/drawing/2014/main" id="{1BC91013-DC26-4A0D-AFB3-824B7EB293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67780" y="17324467"/>
            <a:ext cx="6927733" cy="3529175"/>
          </a:xfrm>
          <a:prstGeom prst="rect">
            <a:avLst/>
          </a:prstGeom>
          <a:ln w="38100">
            <a:solidFill>
              <a:schemeClr val="accent1">
                <a:lumMod val="50000"/>
              </a:schemeClr>
            </a:solidFill>
          </a:ln>
        </p:spPr>
      </p:pic>
      <p:pic>
        <p:nvPicPr>
          <p:cNvPr id="29" name="Picture 28" descr="A picture containing text, shoji&#10;&#10;Description automatically generated">
            <a:extLst>
              <a:ext uri="{FF2B5EF4-FFF2-40B4-BE49-F238E27FC236}">
                <a16:creationId xmlns:a16="http://schemas.microsoft.com/office/drawing/2014/main" id="{E3405060-1C6F-4229-A66B-9CF8D18695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1330" y="8556171"/>
            <a:ext cx="6828704" cy="3497628"/>
          </a:xfrm>
          <a:prstGeom prst="rect">
            <a:avLst/>
          </a:prstGeom>
          <a:ln w="38100">
            <a:solidFill>
              <a:schemeClr val="accent1">
                <a:lumMod val="50000"/>
              </a:schemeClr>
            </a:solidFill>
          </a:ln>
        </p:spPr>
      </p:pic>
      <p:sp>
        <p:nvSpPr>
          <p:cNvPr id="30" name="TextBox 29">
            <a:extLst>
              <a:ext uri="{FF2B5EF4-FFF2-40B4-BE49-F238E27FC236}">
                <a16:creationId xmlns:a16="http://schemas.microsoft.com/office/drawing/2014/main" id="{1BA16A0D-72A1-4B35-87D2-93CA3448CD5B}"/>
              </a:ext>
            </a:extLst>
          </p:cNvPr>
          <p:cNvSpPr txBox="1"/>
          <p:nvPr/>
        </p:nvSpPr>
        <p:spPr>
          <a:xfrm>
            <a:off x="17900033" y="8668636"/>
            <a:ext cx="8260829" cy="3170099"/>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Dark blue zones indicate aerobic training of moderate intensity. During this training session, the subject was performing a warm-up during this segment of data.</a:t>
            </a:r>
          </a:p>
        </p:txBody>
      </p:sp>
      <p:sp>
        <p:nvSpPr>
          <p:cNvPr id="32" name="TextBox 31">
            <a:extLst>
              <a:ext uri="{FF2B5EF4-FFF2-40B4-BE49-F238E27FC236}">
                <a16:creationId xmlns:a16="http://schemas.microsoft.com/office/drawing/2014/main" id="{2531AFDF-B5EB-4C7F-AE5A-A8A48B33A32E}"/>
              </a:ext>
            </a:extLst>
          </p:cNvPr>
          <p:cNvSpPr txBox="1"/>
          <p:nvPr/>
        </p:nvSpPr>
        <p:spPr>
          <a:xfrm>
            <a:off x="17961960" y="12901420"/>
            <a:ext cx="8260829" cy="3170099"/>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Light green zones indicate areas where the subject is in recovery. During this training session, the subject was standing and listening to the instructor during this segment of data. </a:t>
            </a:r>
          </a:p>
        </p:txBody>
      </p:sp>
      <p:sp>
        <p:nvSpPr>
          <p:cNvPr id="33" name="TextBox 32">
            <a:extLst>
              <a:ext uri="{FF2B5EF4-FFF2-40B4-BE49-F238E27FC236}">
                <a16:creationId xmlns:a16="http://schemas.microsoft.com/office/drawing/2014/main" id="{571D18D0-7C0D-45A7-9F78-A9B39771A522}"/>
              </a:ext>
            </a:extLst>
          </p:cNvPr>
          <p:cNvSpPr txBox="1"/>
          <p:nvPr/>
        </p:nvSpPr>
        <p:spPr>
          <a:xfrm>
            <a:off x="17995513" y="17324467"/>
            <a:ext cx="8165349" cy="3785652"/>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Dark red zones indicate periods of high intensity training where the subject is at  or is close to maximum heart rate. During this training session, the subject was performing Ceili dances during this segment of data. </a:t>
            </a:r>
          </a:p>
        </p:txBody>
      </p:sp>
      <p:pic>
        <p:nvPicPr>
          <p:cNvPr id="3" name="Picture 2" descr="A person standing in a room&#10;&#10;Description automatically generated">
            <a:extLst>
              <a:ext uri="{FF2B5EF4-FFF2-40B4-BE49-F238E27FC236}">
                <a16:creationId xmlns:a16="http://schemas.microsoft.com/office/drawing/2014/main" id="{0515B06A-C2CC-479F-B4B9-54F9ECDC3F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98024" y="7858313"/>
            <a:ext cx="9972710" cy="6648473"/>
          </a:xfrm>
          <a:prstGeom prst="rect">
            <a:avLst/>
          </a:prstGeom>
          <a:ln w="38100">
            <a:solidFill>
              <a:schemeClr val="accent1">
                <a:lumMod val="50000"/>
              </a:schemeClr>
            </a:solidFill>
          </a:ln>
        </p:spPr>
      </p:pic>
      <p:pic>
        <p:nvPicPr>
          <p:cNvPr id="6" name="Picture 5" descr="A picture containing floor, person, woman, indoor&#10;&#10;Description automatically generated">
            <a:extLst>
              <a:ext uri="{FF2B5EF4-FFF2-40B4-BE49-F238E27FC236}">
                <a16:creationId xmlns:a16="http://schemas.microsoft.com/office/drawing/2014/main" id="{278AC9D7-7034-4FEC-8DE3-1A7D517062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98024" y="14565499"/>
            <a:ext cx="9972710" cy="6648473"/>
          </a:xfrm>
          <a:prstGeom prst="rect">
            <a:avLst/>
          </a:prstGeom>
          <a:ln w="38100">
            <a:solidFill>
              <a:schemeClr val="accent1">
                <a:lumMod val="50000"/>
              </a:schemeClr>
            </a:solidFill>
          </a:ln>
        </p:spPr>
      </p:pic>
    </p:spTree>
    <p:extLst>
      <p:ext uri="{BB962C8B-B14F-4D97-AF65-F5344CB8AC3E}">
        <p14:creationId xmlns:p14="http://schemas.microsoft.com/office/powerpoint/2010/main" val="40467270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3296</TotalTime>
  <Words>573</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Cutten</dc:creator>
  <cp:lastModifiedBy>Madison Cutten</cp:lastModifiedBy>
  <cp:revision>8</cp:revision>
  <dcterms:created xsi:type="dcterms:W3CDTF">2018-10-24T03:00:53Z</dcterms:created>
  <dcterms:modified xsi:type="dcterms:W3CDTF">2018-11-21T04:33:48Z</dcterms:modified>
</cp:coreProperties>
</file>