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43"/>
  </p:normalViewPr>
  <p:slideViewPr>
    <p:cSldViewPr snapToGrid="0" snapToObjects="1">
      <p:cViewPr varScale="1">
        <p:scale>
          <a:sx n="73" d="100"/>
          <a:sy n="73" d="100"/>
        </p:scale>
        <p:origin x="224" y="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12/3/18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12/3/18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12/3/18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12/3/18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12/3/18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12/3/18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12/3/18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12/3/18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12/3/18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12/3/18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12/3/18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12/3/18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12/3/18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12/3/18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orybird.com/books/the-trees-are-alive/?token=x3jpnqzn34" TargetMode="External"/><Relationship Id="rId4" Type="http://schemas.openxmlformats.org/officeDocument/2006/relationships/hyperlink" Target="https://storybird.com/poetry/poem/hjc8petm4r/" TargetMode="External"/><Relationship Id="rId5" Type="http://schemas.openxmlformats.org/officeDocument/2006/relationships/image" Target="../media/image3.tiff"/><Relationship Id="rId1" Type="http://schemas.openxmlformats.org/officeDocument/2006/relationships/slideLayout" Target="../slideLayouts/slideLayout14.xml"/><Relationship Id="rId2" Type="http://schemas.openxmlformats.org/officeDocument/2006/relationships/hyperlink" Target="https://www.youtube.com/watch?v=ORDb_cQIK1Q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proxy.longwood.edu/login?url=http://search.ebscohost.com/login.aspx?direct=true&amp;db=eric&amp;AN=EJ1040351&amp;site=ehost-live&amp;scope=site" TargetMode="External"/><Relationship Id="rId4" Type="http://schemas.openxmlformats.org/officeDocument/2006/relationships/hyperlink" Target="https://login.proxy.longwood.edu/login?url=http://search.ebscohost.com/login.aspx?direct=true&amp;db=eric&amp;AN=EJ1175799&amp;site=ehost-live&amp;scope=site" TargetMode="External"/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storybird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platform?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Let’s increase the different </a:t>
            </a:r>
            <a:r>
              <a:rPr lang="en-US" dirty="0"/>
              <a:t>modalities and </a:t>
            </a:r>
            <a:r>
              <a:rPr lang="en-US" dirty="0" smtClean="0"/>
              <a:t>technologies used in the classroom 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0879" y="588498"/>
            <a:ext cx="4991122" cy="354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944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this important?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 smtClean="0"/>
          </a:p>
          <a:p>
            <a:r>
              <a:rPr lang="en-US" dirty="0"/>
              <a:t>S</a:t>
            </a:r>
            <a:r>
              <a:rPr lang="en-US" dirty="0" smtClean="0"/>
              <a:t>tudents should be given various opportunities to create their own work by using different modalities and platforms of technology because not one platform works for every single student</a:t>
            </a:r>
          </a:p>
          <a:p>
            <a:r>
              <a:rPr lang="en-US" dirty="0" smtClean="0"/>
              <a:t>Our society is constantly evolving with the use of more technology starting at a younger age </a:t>
            </a:r>
          </a:p>
          <a:p>
            <a:r>
              <a:rPr lang="en-US" dirty="0" smtClean="0"/>
              <a:t>Students can use modalities or technology to: </a:t>
            </a:r>
            <a:endParaRPr lang="en-US" dirty="0"/>
          </a:p>
          <a:p>
            <a:pPr lvl="1"/>
            <a:r>
              <a:rPr lang="en-US" dirty="0" smtClean="0"/>
              <a:t>Brainstorm</a:t>
            </a:r>
          </a:p>
          <a:p>
            <a:pPr lvl="1"/>
            <a:r>
              <a:rPr lang="en-US" dirty="0" smtClean="0"/>
              <a:t>Edit and Revise </a:t>
            </a:r>
          </a:p>
          <a:p>
            <a:pPr lvl="1"/>
            <a:r>
              <a:rPr lang="en-US" dirty="0" smtClean="0"/>
              <a:t>Compose their own work</a:t>
            </a:r>
          </a:p>
          <a:p>
            <a:pPr lvl="1"/>
            <a:r>
              <a:rPr lang="en-US" dirty="0" smtClean="0"/>
              <a:t>Share/collaborate 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640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2.0 technology 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3327404" y="-1556965"/>
            <a:ext cx="2015516" cy="7964723"/>
          </a:xfrm>
        </p:spPr>
        <p:txBody>
          <a:bodyPr>
            <a:normAutofit fontScale="25000" lnSpcReduction="20000"/>
          </a:bodyPr>
          <a:lstStyle/>
          <a:p>
            <a:pPr marL="285750" indent="-285750" algn="ctr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sz="7000" dirty="0"/>
          </a:p>
          <a:p>
            <a:pPr marL="285750" indent="-285750">
              <a:buFont typeface="Arial" charset="0"/>
              <a:buChar char="•"/>
            </a:pPr>
            <a:endParaRPr lang="en-US" sz="7000" dirty="0"/>
          </a:p>
          <a:p>
            <a:pPr marL="285750" indent="-285750">
              <a:buFont typeface="Arial" charset="0"/>
              <a:buChar char="•"/>
            </a:pPr>
            <a:r>
              <a:rPr lang="en-US" sz="7000" dirty="0"/>
              <a:t>Teachers should continue to use Web 2.0 technology, which is world wide web websites that emphasize user-generated content, in their classrooms </a:t>
            </a:r>
          </a:p>
          <a:p>
            <a:pPr marL="285750" indent="-285750">
              <a:buFont typeface="Arial" charset="0"/>
              <a:buChar char="•"/>
            </a:pPr>
            <a:r>
              <a:rPr lang="en-US" sz="7000" dirty="0"/>
              <a:t>“Teachers still need to teach Web 2.0 as a skill, by incorporating social software into classroom, and to prepare students to make innovative uses of collaborative software tools” (Brodahl et al., 2011, p. 80</a:t>
            </a:r>
            <a:r>
              <a:rPr lang="en-US" sz="7000" dirty="0" smtClean="0"/>
              <a:t>).</a:t>
            </a:r>
            <a:endParaRPr lang="en-US" sz="4800" dirty="0" smtClean="0"/>
          </a:p>
          <a:p>
            <a:pPr marL="285750" indent="-285750">
              <a:buFont typeface="Arial" charset="0"/>
              <a:buChar char="•"/>
            </a:pPr>
            <a:r>
              <a:rPr lang="en-US" sz="7200" dirty="0" smtClean="0"/>
              <a:t>“Prensky </a:t>
            </a:r>
            <a:r>
              <a:rPr lang="en-US" sz="7200" dirty="0"/>
              <a:t>(2010) claims Web 2.0 technology to be a tool that students use for learning essential skills and “getting things done” (p. 103) and that students should be </a:t>
            </a:r>
            <a:r>
              <a:rPr lang="en-US" sz="7200" dirty="0" smtClean="0"/>
              <a:t>encouraged </a:t>
            </a:r>
            <a:r>
              <a:rPr lang="en-US" sz="7200" dirty="0"/>
              <a:t>to use Web 2.0 tools as much as possible – not necessarily teach them to use </a:t>
            </a:r>
            <a:r>
              <a:rPr lang="en-US" sz="7200" dirty="0" smtClean="0"/>
              <a:t>technology” </a:t>
            </a:r>
            <a:r>
              <a:rPr lang="en-US" sz="7200" dirty="0"/>
              <a:t>(Brodahl et al., 2011, p. 80</a:t>
            </a:r>
            <a:r>
              <a:rPr lang="en-US" sz="7200" dirty="0" smtClean="0"/>
              <a:t>). </a:t>
            </a:r>
            <a:endParaRPr lang="en-US" sz="7200" dirty="0"/>
          </a:p>
          <a:p>
            <a:pPr marL="285750" indent="-285750">
              <a:buFont typeface="Arial" charset="0"/>
              <a:buChar char="•"/>
            </a:pPr>
            <a:endParaRPr lang="en-US" sz="7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086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16200000">
            <a:off x="7682605" y="1853304"/>
            <a:ext cx="4923043" cy="2371723"/>
          </a:xfrm>
        </p:spPr>
        <p:txBody>
          <a:bodyPr/>
          <a:lstStyle/>
          <a:p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1120963" y="993558"/>
            <a:ext cx="5652888" cy="50496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Storybird.com </a:t>
            </a:r>
            <a:r>
              <a:rPr lang="en-US" dirty="0"/>
              <a:t>is a great resource for children to create their own stories and add pictures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Free to use and can be accessible at school or home</a:t>
            </a:r>
          </a:p>
          <a:p>
            <a:endParaRPr lang="en-US" dirty="0" smtClean="0"/>
          </a:p>
          <a:p>
            <a:r>
              <a:rPr lang="en-US" dirty="0" smtClean="0"/>
              <a:t>Here is how it works: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www.youtube.com/watch?v=ORDb_cQIK1Q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Examples of my own story and poem: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hlinkClick r:id="rId3"/>
              </a:rPr>
              <a:t>https://storybird.com/books/the-trees-are-alive/?</a:t>
            </a:r>
            <a:r>
              <a:rPr lang="en-US" dirty="0" smtClean="0">
                <a:hlinkClick r:id="rId3"/>
              </a:rPr>
              <a:t>token=x3jpnqzn34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://storybird.com/poetry/poem/hjc8petm4r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94372" y="1589411"/>
            <a:ext cx="2899508" cy="2899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483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6" y="2154388"/>
            <a:ext cx="5893840" cy="2645912"/>
          </a:xfrm>
        </p:spPr>
        <p:txBody>
          <a:bodyPr/>
          <a:lstStyle/>
          <a:p>
            <a:r>
              <a:rPr lang="en-US" sz="1800" dirty="0"/>
              <a:t>“Today’s learners prefer to receive information in multi-modes (rather than just textual form) from various multimedia sources, network simultaneously with other web users and receive instant gratification from such </a:t>
            </a:r>
            <a:r>
              <a:rPr lang="en-US" sz="1800" dirty="0" smtClean="0"/>
              <a:t>activities” (</a:t>
            </a:r>
            <a:r>
              <a:rPr lang="en-US" sz="1800" dirty="0" err="1" smtClean="0"/>
              <a:t>Topacio</a:t>
            </a:r>
            <a:r>
              <a:rPr lang="en-US" sz="1800" dirty="0" smtClean="0"/>
              <a:t>, 2018)</a:t>
            </a:r>
            <a:r>
              <a:rPr lang="en-US" sz="1800" dirty="0"/>
              <a:t> 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“Exploring </a:t>
            </a:r>
            <a:r>
              <a:rPr lang="en-US" dirty="0"/>
              <a:t>the use of online educational platform in teaching writing among ESL students </a:t>
            </a:r>
            <a:r>
              <a:rPr lang="en-US" dirty="0" smtClean="0"/>
              <a:t>”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Benefits: </a:t>
            </a: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Students have more  information readily available as references for essays 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Discussion boards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Interactive class notes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Students are more expressive about their feelings </a:t>
            </a:r>
          </a:p>
        </p:txBody>
      </p:sp>
    </p:spTree>
    <p:extLst>
      <p:ext uri="{BB962C8B-B14F-4D97-AF65-F5344CB8AC3E}">
        <p14:creationId xmlns:p14="http://schemas.microsoft.com/office/powerpoint/2010/main" val="878906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References: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11016" y="2517897"/>
            <a:ext cx="1072661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storybird.com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Brodahl, C., &amp; Hansen, N. K. (2014). Education Students’ Use of Collaborative Writing Tools in Collectively Reflective Essay Papers. </a:t>
            </a:r>
            <a:r>
              <a:rPr lang="en-US" i="1" dirty="0"/>
              <a:t>Journal of Information Technology Education: Research</a:t>
            </a:r>
            <a:r>
              <a:rPr lang="en-US" dirty="0"/>
              <a:t>, </a:t>
            </a:r>
            <a:r>
              <a:rPr lang="en-US" i="1" dirty="0"/>
              <a:t>13</a:t>
            </a:r>
            <a:r>
              <a:rPr lang="en-US" dirty="0"/>
              <a:t>, 91–120. Retrieved from </a:t>
            </a:r>
            <a:r>
              <a:rPr lang="en-US" dirty="0">
                <a:hlinkClick r:id="rId3"/>
              </a:rPr>
              <a:t>https://login.proxy.longwood.edu/login?url=http://</a:t>
            </a:r>
            <a:r>
              <a:rPr lang="en-US" dirty="0" smtClean="0">
                <a:hlinkClick r:id="rId3"/>
              </a:rPr>
              <a:t>search.ebscohost.com/login.aspx?direct=true&amp;db=eric&amp;AN=EJ1040351&amp;site=ehost-live&amp;scope=site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Topacio</a:t>
            </a:r>
            <a:r>
              <a:rPr lang="en-US" dirty="0"/>
              <a:t>, K. N. M. (2018). Exploring the Use of Online Educational Platform in Teaching Writing among ESL Students. </a:t>
            </a:r>
            <a:r>
              <a:rPr lang="en-US" i="1" dirty="0"/>
              <a:t>Journal of Language and Linguistic Studies</a:t>
            </a:r>
            <a:r>
              <a:rPr lang="en-US" dirty="0"/>
              <a:t>, </a:t>
            </a:r>
            <a:r>
              <a:rPr lang="en-US" i="1" dirty="0"/>
              <a:t>14</a:t>
            </a:r>
            <a:r>
              <a:rPr lang="en-US" dirty="0"/>
              <a:t>(1), 86–101. Retrieved from </a:t>
            </a:r>
            <a:r>
              <a:rPr lang="en-US" dirty="0">
                <a:hlinkClick r:id="rId4"/>
              </a:rPr>
              <a:t>https://login.proxy.longwood.edu/login?url=http://</a:t>
            </a:r>
            <a:r>
              <a:rPr lang="en-US" dirty="0" smtClean="0">
                <a:hlinkClick r:id="rId4"/>
              </a:rPr>
              <a:t>search.ebscohost.com/login.aspx?direct=true&amp;db=eric&amp;AN=EJ1175799&amp;site=ehost-live&amp;scope=site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6885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252</TotalTime>
  <Words>369</Words>
  <Application>Microsoft Macintosh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Century Gothic</vt:lpstr>
      <vt:lpstr>Wingdings 2</vt:lpstr>
      <vt:lpstr>Arial</vt:lpstr>
      <vt:lpstr>Quotable</vt:lpstr>
      <vt:lpstr>What platform? </vt:lpstr>
      <vt:lpstr>Why is this important? </vt:lpstr>
      <vt:lpstr>Web 2.0 technology </vt:lpstr>
      <vt:lpstr>  </vt:lpstr>
      <vt:lpstr>“Today’s learners prefer to receive information in multi-modes (rather than just textual form) from various multimedia sources, network simultaneously with other web users and receive instant gratification from such activities” (Topacio, 2018)      </vt:lpstr>
      <vt:lpstr>References: </vt:lpstr>
    </vt:vector>
  </TitlesOfParts>
  <Company/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mode? </dc:title>
  <dc:creator>Mercedes L. Hodges</dc:creator>
  <cp:lastModifiedBy>Mercedes L. Hodges</cp:lastModifiedBy>
  <cp:revision>10</cp:revision>
  <dcterms:created xsi:type="dcterms:W3CDTF">2018-12-03T22:11:10Z</dcterms:created>
  <dcterms:modified xsi:type="dcterms:W3CDTF">2018-12-04T02:23:55Z</dcterms:modified>
</cp:coreProperties>
</file>