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9"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7" autoAdjust="0"/>
    <p:restoredTop sz="94660"/>
  </p:normalViewPr>
  <p:slideViewPr>
    <p:cSldViewPr snapToGrid="0">
      <p:cViewPr>
        <p:scale>
          <a:sx n="40" d="100"/>
          <a:sy n="40" d="100"/>
        </p:scale>
        <p:origin x="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4F06D844-B9BB-4A63-BBED-12751EEC1196}" type="datetimeFigureOut">
              <a:rPr lang="en-US" smtClean="0"/>
              <a:t>11/19/2015</a:t>
            </a:fld>
            <a:endParaRPr lang="en-US"/>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40EFE808-F8E4-4DD5-A1B4-DFEEDEDF5BC0}" type="slidenum">
              <a:rPr lang="en-US" smtClean="0"/>
              <a:t>‹#›</a:t>
            </a:fld>
            <a:endParaRPr lang="en-US"/>
          </a:p>
        </p:txBody>
      </p:sp>
    </p:spTree>
    <p:extLst>
      <p:ext uri="{BB962C8B-B14F-4D97-AF65-F5344CB8AC3E}">
        <p14:creationId xmlns:p14="http://schemas.microsoft.com/office/powerpoint/2010/main" val="17987080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06D844-B9BB-4A63-BBED-12751EEC1196}"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FE808-F8E4-4DD5-A1B4-DFEEDEDF5BC0}" type="slidenum">
              <a:rPr lang="en-US" smtClean="0"/>
              <a:t>‹#›</a:t>
            </a:fld>
            <a:endParaRPr lang="en-US"/>
          </a:p>
        </p:txBody>
      </p:sp>
    </p:spTree>
    <p:extLst>
      <p:ext uri="{BB962C8B-B14F-4D97-AF65-F5344CB8AC3E}">
        <p14:creationId xmlns:p14="http://schemas.microsoft.com/office/powerpoint/2010/main" val="1336921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06D844-B9BB-4A63-BBED-12751EEC1196}"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FE808-F8E4-4DD5-A1B4-DFEEDEDF5BC0}" type="slidenum">
              <a:rPr lang="en-US" smtClean="0"/>
              <a:t>‹#›</a:t>
            </a:fld>
            <a:endParaRPr lang="en-US"/>
          </a:p>
        </p:txBody>
      </p:sp>
    </p:spTree>
    <p:extLst>
      <p:ext uri="{BB962C8B-B14F-4D97-AF65-F5344CB8AC3E}">
        <p14:creationId xmlns:p14="http://schemas.microsoft.com/office/powerpoint/2010/main" val="224672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06D844-B9BB-4A63-BBED-12751EEC1196}"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FE808-F8E4-4DD5-A1B4-DFEEDEDF5BC0}" type="slidenum">
              <a:rPr lang="en-US" smtClean="0"/>
              <a:t>‹#›</a:t>
            </a:fld>
            <a:endParaRPr lang="en-US"/>
          </a:p>
        </p:txBody>
      </p:sp>
    </p:spTree>
    <p:extLst>
      <p:ext uri="{BB962C8B-B14F-4D97-AF65-F5344CB8AC3E}">
        <p14:creationId xmlns:p14="http://schemas.microsoft.com/office/powerpoint/2010/main" val="387368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F06D844-B9BB-4A63-BBED-12751EEC1196}" type="datetimeFigureOut">
              <a:rPr lang="en-US" smtClean="0"/>
              <a:t>11/19/2015</a:t>
            </a:fld>
            <a:endParaRPr lang="en-US"/>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40EFE808-F8E4-4DD5-A1B4-DFEEDEDF5BC0}" type="slidenum">
              <a:rPr lang="en-US" smtClean="0"/>
              <a:t>‹#›</a:t>
            </a:fld>
            <a:endParaRPr lang="en-US"/>
          </a:p>
        </p:txBody>
      </p:sp>
    </p:spTree>
    <p:extLst>
      <p:ext uri="{BB962C8B-B14F-4D97-AF65-F5344CB8AC3E}">
        <p14:creationId xmlns:p14="http://schemas.microsoft.com/office/powerpoint/2010/main" val="79954949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06D844-B9BB-4A63-BBED-12751EEC1196}"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EFE808-F8E4-4DD5-A1B4-DFEEDEDF5BC0}" type="slidenum">
              <a:rPr lang="en-US" smtClean="0"/>
              <a:t>‹#›</a:t>
            </a:fld>
            <a:endParaRPr lang="en-US"/>
          </a:p>
        </p:txBody>
      </p:sp>
    </p:spTree>
    <p:extLst>
      <p:ext uri="{BB962C8B-B14F-4D97-AF65-F5344CB8AC3E}">
        <p14:creationId xmlns:p14="http://schemas.microsoft.com/office/powerpoint/2010/main" val="1791293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06D844-B9BB-4A63-BBED-12751EEC1196}" type="datetimeFigureOut">
              <a:rPr lang="en-US" smtClean="0"/>
              <a:t>11/19/2015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EFE808-F8E4-4DD5-A1B4-DFEEDEDF5BC0}" type="slidenum">
              <a:rPr lang="en-US" smtClean="0"/>
              <a:t>‹#›</a:t>
            </a:fld>
            <a:endParaRPr lang="en-US"/>
          </a:p>
        </p:txBody>
      </p:sp>
    </p:spTree>
    <p:extLst>
      <p:ext uri="{BB962C8B-B14F-4D97-AF65-F5344CB8AC3E}">
        <p14:creationId xmlns:p14="http://schemas.microsoft.com/office/powerpoint/2010/main" val="469771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06D844-B9BB-4A63-BBED-12751EEC1196}" type="datetimeFigureOut">
              <a:rPr lang="en-US" smtClean="0"/>
              <a:t>11/19/2015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EFE808-F8E4-4DD5-A1B4-DFEEDEDF5BC0}" type="slidenum">
              <a:rPr lang="en-US" smtClean="0"/>
              <a:t>‹#›</a:t>
            </a:fld>
            <a:endParaRPr lang="en-US"/>
          </a:p>
        </p:txBody>
      </p:sp>
    </p:spTree>
    <p:extLst>
      <p:ext uri="{BB962C8B-B14F-4D97-AF65-F5344CB8AC3E}">
        <p14:creationId xmlns:p14="http://schemas.microsoft.com/office/powerpoint/2010/main" val="1124143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6D844-B9BB-4A63-BBED-12751EEC1196}" type="datetimeFigureOut">
              <a:rPr lang="en-US" smtClean="0"/>
              <a:t>11/19/2015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EFE808-F8E4-4DD5-A1B4-DFEEDEDF5BC0}" type="slidenum">
              <a:rPr lang="en-US" smtClean="0"/>
              <a:t>‹#›</a:t>
            </a:fld>
            <a:endParaRPr lang="en-US"/>
          </a:p>
        </p:txBody>
      </p:sp>
    </p:spTree>
    <p:extLst>
      <p:ext uri="{BB962C8B-B14F-4D97-AF65-F5344CB8AC3E}">
        <p14:creationId xmlns:p14="http://schemas.microsoft.com/office/powerpoint/2010/main" val="3930056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4F06D844-B9BB-4A63-BBED-12751EEC1196}"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0EFE808-F8E4-4DD5-A1B4-DFEEDEDF5BC0}" type="slidenum">
              <a:rPr lang="en-US" smtClean="0"/>
              <a:t>‹#›</a:t>
            </a:fld>
            <a:endParaRPr lang="en-US"/>
          </a:p>
        </p:txBody>
      </p:sp>
    </p:spTree>
    <p:extLst>
      <p:ext uri="{BB962C8B-B14F-4D97-AF65-F5344CB8AC3E}">
        <p14:creationId xmlns:p14="http://schemas.microsoft.com/office/powerpoint/2010/main" val="892952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4F06D844-B9BB-4A63-BBED-12751EEC1196}" type="datetimeFigureOut">
              <a:rPr lang="en-US" smtClean="0"/>
              <a:t>11/19/2015</a:t>
            </a:fld>
            <a:endParaRPr lang="en-US"/>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40EFE808-F8E4-4DD5-A1B4-DFEEDEDF5BC0}" type="slidenum">
              <a:rPr lang="en-US" smtClean="0"/>
              <a:t>‹#›</a:t>
            </a:fld>
            <a:endParaRPr lang="en-US"/>
          </a:p>
        </p:txBody>
      </p:sp>
    </p:spTree>
    <p:extLst>
      <p:ext uri="{BB962C8B-B14F-4D97-AF65-F5344CB8AC3E}">
        <p14:creationId xmlns:p14="http://schemas.microsoft.com/office/powerpoint/2010/main" val="2519673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F06D844-B9BB-4A63-BBED-12751EEC1196}" type="datetimeFigureOut">
              <a:rPr lang="en-US" smtClean="0"/>
              <a:t>11/19/2015</a:t>
            </a:fld>
            <a:endParaRPr lang="en-US"/>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0EFE808-F8E4-4DD5-A1B4-DFEEDEDF5BC0}" type="slidenum">
              <a:rPr lang="en-US" smtClean="0"/>
              <a:t>‹#›</a:t>
            </a:fld>
            <a:endParaRPr lang="en-US"/>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342161637"/>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dirty="0" smtClean="0"/>
              <a:t>Three Ages Project</a:t>
            </a:r>
            <a:endParaRPr lang="en-US" sz="8800" dirty="0"/>
          </a:p>
        </p:txBody>
      </p:sp>
      <p:sp>
        <p:nvSpPr>
          <p:cNvPr id="3" name="Subtitle 2"/>
          <p:cNvSpPr>
            <a:spLocks noGrp="1"/>
          </p:cNvSpPr>
          <p:nvPr>
            <p:ph type="subTitle" idx="1"/>
          </p:nvPr>
        </p:nvSpPr>
        <p:spPr/>
        <p:txBody>
          <a:bodyPr>
            <a:normAutofit fontScale="70000" lnSpcReduction="20000"/>
          </a:bodyPr>
          <a:lstStyle/>
          <a:p>
            <a:r>
              <a:rPr lang="en-US" sz="4000" dirty="0" smtClean="0"/>
              <a:t>Madison Lewis</a:t>
            </a:r>
            <a:endParaRPr lang="en-US" sz="4000" dirty="0"/>
          </a:p>
        </p:txBody>
      </p:sp>
    </p:spTree>
    <p:extLst>
      <p:ext uri="{BB962C8B-B14F-4D97-AF65-F5344CB8AC3E}">
        <p14:creationId xmlns:p14="http://schemas.microsoft.com/office/powerpoint/2010/main" val="803137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Career Question</a:t>
            </a:r>
            <a:endParaRPr lang="en-US" u="sng" dirty="0"/>
          </a:p>
        </p:txBody>
      </p:sp>
      <p:sp>
        <p:nvSpPr>
          <p:cNvPr id="3" name="Content Placeholder 2"/>
          <p:cNvSpPr>
            <a:spLocks noGrp="1"/>
          </p:cNvSpPr>
          <p:nvPr>
            <p:ph idx="1"/>
          </p:nvPr>
        </p:nvSpPr>
        <p:spPr/>
        <p:txBody>
          <a:bodyPr>
            <a:normAutofit/>
          </a:bodyPr>
          <a:lstStyle/>
          <a:p>
            <a:r>
              <a:rPr lang="en-US" sz="2800" dirty="0" smtClean="0"/>
              <a:t>All participants wanted careers similar to those of their family members</a:t>
            </a:r>
          </a:p>
          <a:p>
            <a:pPr lvl="1"/>
            <a:r>
              <a:rPr lang="en-US" sz="2400" dirty="0" smtClean="0"/>
              <a:t>Relates to Bronfenbrenner’s bioecological approach</a:t>
            </a:r>
          </a:p>
          <a:p>
            <a:pPr lvl="2"/>
            <a:r>
              <a:rPr lang="en-US" sz="2000" dirty="0" smtClean="0"/>
              <a:t>Microsystem</a:t>
            </a:r>
          </a:p>
          <a:p>
            <a:r>
              <a:rPr lang="en-US" sz="2400" dirty="0" smtClean="0"/>
              <a:t>Adam’s enthusiasm and detail of his response </a:t>
            </a:r>
            <a:r>
              <a:rPr lang="en-US" sz="2400" dirty="0" err="1" smtClean="0"/>
              <a:t>indicateds</a:t>
            </a:r>
            <a:r>
              <a:rPr lang="en-US" sz="2400" dirty="0" smtClean="0"/>
              <a:t> Marcia’s “identity achievement” stage</a:t>
            </a:r>
          </a:p>
          <a:p>
            <a:pPr lvl="1"/>
            <a:endParaRPr lang="en-US" sz="2200" dirty="0" smtClean="0"/>
          </a:p>
        </p:txBody>
      </p:sp>
    </p:spTree>
    <p:extLst>
      <p:ext uri="{BB962C8B-B14F-4D97-AF65-F5344CB8AC3E}">
        <p14:creationId xmlns:p14="http://schemas.microsoft.com/office/powerpoint/2010/main" val="3160362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Lifting Ability Question</a:t>
            </a:r>
            <a:endParaRPr lang="en-US" u="sng" dirty="0"/>
          </a:p>
        </p:txBody>
      </p:sp>
      <p:sp>
        <p:nvSpPr>
          <p:cNvPr id="3" name="Content Placeholder 2"/>
          <p:cNvSpPr>
            <a:spLocks noGrp="1"/>
          </p:cNvSpPr>
          <p:nvPr>
            <p:ph idx="1"/>
          </p:nvPr>
        </p:nvSpPr>
        <p:spPr/>
        <p:txBody>
          <a:bodyPr>
            <a:normAutofit/>
          </a:bodyPr>
          <a:lstStyle/>
          <a:p>
            <a:r>
              <a:rPr lang="en-US" sz="2400" dirty="0" smtClean="0"/>
              <a:t>Piaget’s idea:</a:t>
            </a:r>
          </a:p>
          <a:p>
            <a:pPr lvl="1"/>
            <a:r>
              <a:rPr lang="en-US" sz="2000" dirty="0" smtClean="0"/>
              <a:t>Children should </a:t>
            </a:r>
            <a:r>
              <a:rPr lang="en-US" sz="2000" dirty="0"/>
              <a:t>to be able to think more logically as they move from </a:t>
            </a:r>
            <a:r>
              <a:rPr lang="en-US" sz="2000" dirty="0" smtClean="0"/>
              <a:t>his preoperational </a:t>
            </a:r>
            <a:r>
              <a:rPr lang="en-US" sz="2000" dirty="0"/>
              <a:t>period to his period of concrete operations and then to his period of formal </a:t>
            </a:r>
            <a:r>
              <a:rPr lang="en-US" sz="2000" dirty="0" smtClean="0"/>
              <a:t>operations</a:t>
            </a:r>
          </a:p>
          <a:p>
            <a:pPr lvl="1"/>
            <a:r>
              <a:rPr lang="en-US" sz="2000" dirty="0"/>
              <a:t>T</a:t>
            </a:r>
            <a:r>
              <a:rPr lang="en-US" sz="2000" dirty="0" smtClean="0"/>
              <a:t>heoretically</a:t>
            </a:r>
            <a:r>
              <a:rPr lang="en-US" sz="2000" dirty="0"/>
              <a:t>, Adam should have been able to give the most accurate response to the question about the heaviest item he could lift, while Tori should have given the most unrealistic </a:t>
            </a:r>
            <a:r>
              <a:rPr lang="en-US" sz="2000" dirty="0" smtClean="0"/>
              <a:t>response</a:t>
            </a:r>
          </a:p>
          <a:p>
            <a:pPr lvl="1"/>
            <a:r>
              <a:rPr lang="en-US" sz="2000" dirty="0" smtClean="0"/>
              <a:t>Findings were exactly opposite</a:t>
            </a:r>
          </a:p>
          <a:p>
            <a:pPr lvl="1"/>
            <a:r>
              <a:rPr lang="en-US" sz="2000" dirty="0" smtClean="0"/>
              <a:t>Adam got frustrated</a:t>
            </a:r>
            <a:endParaRPr lang="en-US" sz="2000" dirty="0"/>
          </a:p>
        </p:txBody>
      </p:sp>
    </p:spTree>
    <p:extLst>
      <p:ext uri="{BB962C8B-B14F-4D97-AF65-F5344CB8AC3E}">
        <p14:creationId xmlns:p14="http://schemas.microsoft.com/office/powerpoint/2010/main" val="3461263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78426"/>
            <a:ext cx="10058400" cy="1371600"/>
          </a:xfrm>
        </p:spPr>
        <p:txBody>
          <a:bodyPr/>
          <a:lstStyle/>
          <a:p>
            <a:pPr algn="ctr"/>
            <a:r>
              <a:rPr lang="en-US" u="sng" dirty="0" smtClean="0"/>
              <a:t>Theory of Mind Question</a:t>
            </a:r>
            <a:endParaRPr lang="en-US" u="sng" dirty="0"/>
          </a:p>
        </p:txBody>
      </p:sp>
      <p:sp>
        <p:nvSpPr>
          <p:cNvPr id="3" name="Content Placeholder 2"/>
          <p:cNvSpPr>
            <a:spLocks noGrp="1"/>
          </p:cNvSpPr>
          <p:nvPr>
            <p:ph idx="1"/>
          </p:nvPr>
        </p:nvSpPr>
        <p:spPr>
          <a:xfrm>
            <a:off x="1066800" y="2022910"/>
            <a:ext cx="10058400" cy="3931920"/>
          </a:xfrm>
        </p:spPr>
        <p:txBody>
          <a:bodyPr>
            <a:noAutofit/>
          </a:bodyPr>
          <a:lstStyle/>
          <a:p>
            <a:r>
              <a:rPr lang="en-US" sz="2400" dirty="0"/>
              <a:t>Tom is reading a book. He stops reading the book and puts it into drawer A, then leaves the room. While he is gone, Bill comes into the room and moves the book to drawer B. When Tom comes back, where will he look for the book</a:t>
            </a:r>
            <a:r>
              <a:rPr lang="en-US" sz="2400" dirty="0" smtClean="0"/>
              <a:t>?</a:t>
            </a:r>
          </a:p>
          <a:p>
            <a:r>
              <a:rPr lang="en-US" sz="2400" dirty="0" smtClean="0"/>
              <a:t>All had developed theory of mind</a:t>
            </a:r>
          </a:p>
          <a:p>
            <a:r>
              <a:rPr lang="en-US" sz="2400" dirty="0" smtClean="0"/>
              <a:t>Adam made the question a problem</a:t>
            </a:r>
          </a:p>
          <a:p>
            <a:pPr lvl="1"/>
            <a:r>
              <a:rPr lang="en-US" sz="2000" dirty="0" smtClean="0"/>
              <a:t>Did Tom see Bill move the book?</a:t>
            </a:r>
          </a:p>
          <a:p>
            <a:pPr lvl="1"/>
            <a:r>
              <a:rPr lang="en-US" sz="2000" dirty="0" smtClean="0"/>
              <a:t>What is the relationship like between Tom and Bill? Are they friends? Would Tom expect Bill to move the book?</a:t>
            </a:r>
          </a:p>
          <a:p>
            <a:pPr lvl="1"/>
            <a:r>
              <a:rPr lang="en-US" sz="2000" dirty="0" smtClean="0"/>
              <a:t>Did Bill tell Tom that he moved the book?</a:t>
            </a:r>
          </a:p>
          <a:p>
            <a:pPr lvl="1"/>
            <a:r>
              <a:rPr lang="en-US" sz="2000" dirty="0" smtClean="0"/>
              <a:t>Maybe he doesn’t look for the book at all because he stopped reading it.</a:t>
            </a:r>
            <a:endParaRPr lang="en-US" sz="2000" dirty="0"/>
          </a:p>
        </p:txBody>
      </p:sp>
    </p:spTree>
    <p:extLst>
      <p:ext uri="{BB962C8B-B14F-4D97-AF65-F5344CB8AC3E}">
        <p14:creationId xmlns:p14="http://schemas.microsoft.com/office/powerpoint/2010/main" val="2670149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Conclusions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234995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u="sng" dirty="0" smtClean="0"/>
              <a:t>Conclusions</a:t>
            </a:r>
            <a:endParaRPr lang="en-US" u="sng" dirty="0"/>
          </a:p>
        </p:txBody>
      </p:sp>
      <p:sp>
        <p:nvSpPr>
          <p:cNvPr id="5" name="Content Placeholder 4"/>
          <p:cNvSpPr>
            <a:spLocks noGrp="1"/>
          </p:cNvSpPr>
          <p:nvPr>
            <p:ph idx="1"/>
          </p:nvPr>
        </p:nvSpPr>
        <p:spPr/>
        <p:txBody>
          <a:bodyPr>
            <a:normAutofit/>
          </a:bodyPr>
          <a:lstStyle/>
          <a:p>
            <a:r>
              <a:rPr lang="en-US" sz="2400" dirty="0" smtClean="0"/>
              <a:t>Participants have been developing according to the theories of Bronfenbrenner, Kohlberg, and Marcia</a:t>
            </a:r>
          </a:p>
          <a:p>
            <a:r>
              <a:rPr lang="en-US" sz="2400" dirty="0" smtClean="0"/>
              <a:t>Participants did not follow Piaget’s ideas as well</a:t>
            </a:r>
            <a:endParaRPr lang="en-US" sz="2400" dirty="0"/>
          </a:p>
          <a:p>
            <a:r>
              <a:rPr lang="en-US" sz="2400" dirty="0" smtClean="0"/>
              <a:t>Answers did increase in complexity with age</a:t>
            </a:r>
          </a:p>
          <a:p>
            <a:r>
              <a:rPr lang="en-US" sz="2400" dirty="0" smtClean="0"/>
              <a:t>Most observations are seen as valid</a:t>
            </a:r>
          </a:p>
          <a:p>
            <a:r>
              <a:rPr lang="en-US" sz="2400" dirty="0" smtClean="0"/>
              <a:t>Tori’s responses may be a bit unfair</a:t>
            </a:r>
          </a:p>
          <a:p>
            <a:pPr lvl="1"/>
            <a:r>
              <a:rPr lang="en-US" sz="2000" dirty="0" smtClean="0"/>
              <a:t>Unknown whether mom or sister was feeding answers during phone interview</a:t>
            </a:r>
            <a:endParaRPr lang="en-US" sz="2000" dirty="0"/>
          </a:p>
        </p:txBody>
      </p:sp>
    </p:spTree>
    <p:extLst>
      <p:ext uri="{BB962C8B-B14F-4D97-AF65-F5344CB8AC3E}">
        <p14:creationId xmlns:p14="http://schemas.microsoft.com/office/powerpoint/2010/main" val="2396910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Participants</a:t>
            </a:r>
            <a:endParaRPr lang="en-US" u="sng" dirty="0"/>
          </a:p>
        </p:txBody>
      </p:sp>
      <p:sp>
        <p:nvSpPr>
          <p:cNvPr id="3" name="Content Placeholder 2"/>
          <p:cNvSpPr>
            <a:spLocks noGrp="1"/>
          </p:cNvSpPr>
          <p:nvPr>
            <p:ph sz="half" idx="1"/>
          </p:nvPr>
        </p:nvSpPr>
        <p:spPr/>
        <p:txBody>
          <a:bodyPr>
            <a:normAutofit lnSpcReduction="10000"/>
          </a:bodyPr>
          <a:lstStyle/>
          <a:p>
            <a:r>
              <a:rPr lang="en-US" sz="2800" dirty="0" smtClean="0"/>
              <a:t>Pseudonyms:</a:t>
            </a:r>
          </a:p>
          <a:p>
            <a:pPr lvl="1"/>
            <a:r>
              <a:rPr lang="en-US" sz="2600" dirty="0" smtClean="0"/>
              <a:t>Adam</a:t>
            </a:r>
          </a:p>
          <a:p>
            <a:pPr lvl="1"/>
            <a:r>
              <a:rPr lang="en-US" sz="2600" dirty="0" smtClean="0"/>
              <a:t>Robbie</a:t>
            </a:r>
          </a:p>
          <a:p>
            <a:pPr lvl="1"/>
            <a:r>
              <a:rPr lang="en-US" sz="2600" dirty="0" smtClean="0"/>
              <a:t>Tori</a:t>
            </a:r>
          </a:p>
          <a:p>
            <a:r>
              <a:rPr lang="en-US" sz="2800" dirty="0" smtClean="0"/>
              <a:t>Ages:</a:t>
            </a:r>
          </a:p>
          <a:p>
            <a:pPr lvl="1"/>
            <a:r>
              <a:rPr lang="en-US" sz="2600" dirty="0" smtClean="0"/>
              <a:t>16</a:t>
            </a:r>
          </a:p>
          <a:p>
            <a:pPr lvl="1"/>
            <a:r>
              <a:rPr lang="en-US" sz="2600" dirty="0" smtClean="0"/>
              <a:t>12</a:t>
            </a:r>
          </a:p>
          <a:p>
            <a:pPr lvl="1"/>
            <a:r>
              <a:rPr lang="en-US" sz="2600" dirty="0"/>
              <a:t>5</a:t>
            </a:r>
          </a:p>
        </p:txBody>
      </p:sp>
      <p:sp>
        <p:nvSpPr>
          <p:cNvPr id="4" name="Content Placeholder 3"/>
          <p:cNvSpPr>
            <a:spLocks noGrp="1"/>
          </p:cNvSpPr>
          <p:nvPr>
            <p:ph sz="half" idx="2"/>
          </p:nvPr>
        </p:nvSpPr>
        <p:spPr/>
        <p:txBody>
          <a:bodyPr>
            <a:normAutofit lnSpcReduction="10000"/>
          </a:bodyPr>
          <a:lstStyle/>
          <a:p>
            <a:r>
              <a:rPr lang="en-US" sz="2800" dirty="0" smtClean="0"/>
              <a:t>Methods of interviewing</a:t>
            </a:r>
          </a:p>
          <a:p>
            <a:r>
              <a:rPr lang="en-US" sz="2800" dirty="0" smtClean="0"/>
              <a:t>Expectations:</a:t>
            </a:r>
          </a:p>
          <a:p>
            <a:pPr lvl="1"/>
            <a:r>
              <a:rPr lang="en-US" sz="2600" dirty="0" smtClean="0"/>
              <a:t>Develop According to </a:t>
            </a:r>
          </a:p>
          <a:p>
            <a:pPr lvl="2"/>
            <a:r>
              <a:rPr lang="en-US" sz="2400" dirty="0" smtClean="0"/>
              <a:t>Bronfenbrenner</a:t>
            </a:r>
          </a:p>
          <a:p>
            <a:pPr lvl="2"/>
            <a:r>
              <a:rPr lang="en-US" sz="2400" dirty="0" smtClean="0"/>
              <a:t>Piaget</a:t>
            </a:r>
          </a:p>
          <a:p>
            <a:pPr lvl="2"/>
            <a:r>
              <a:rPr lang="en-US" sz="2400" dirty="0" smtClean="0"/>
              <a:t>Kohlberg</a:t>
            </a:r>
          </a:p>
          <a:p>
            <a:pPr lvl="2"/>
            <a:r>
              <a:rPr lang="en-US" sz="2400" dirty="0" smtClean="0"/>
              <a:t>Marcia</a:t>
            </a:r>
          </a:p>
          <a:p>
            <a:pPr lvl="1"/>
            <a:r>
              <a:rPr lang="en-US" sz="2600" dirty="0" smtClean="0"/>
              <a:t>Answer complexity differences</a:t>
            </a:r>
          </a:p>
        </p:txBody>
      </p:sp>
    </p:spTree>
    <p:extLst>
      <p:ext uri="{BB962C8B-B14F-4D97-AF65-F5344CB8AC3E}">
        <p14:creationId xmlns:p14="http://schemas.microsoft.com/office/powerpoint/2010/main" val="661749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63623" y="2094309"/>
            <a:ext cx="9070848" cy="2654154"/>
          </a:xfrm>
        </p:spPr>
        <p:txBody>
          <a:bodyPr/>
          <a:lstStyle/>
          <a:p>
            <a:r>
              <a:rPr lang="en-US" dirty="0" smtClean="0"/>
              <a:t>Interviews</a:t>
            </a:r>
            <a:endParaRPr lang="en-US" dirty="0"/>
          </a:p>
        </p:txBody>
      </p:sp>
      <p:sp>
        <p:nvSpPr>
          <p:cNvPr id="6" name="Text Placeholder 5"/>
          <p:cNvSpPr>
            <a:spLocks noGrp="1"/>
          </p:cNvSpPr>
          <p:nvPr>
            <p:ph type="body" idx="1"/>
          </p:nvPr>
        </p:nvSpPr>
        <p:spPr/>
        <p:txBody>
          <a:bodyPr/>
          <a:lstStyle/>
          <a:p>
            <a:r>
              <a:rPr lang="en-US" dirty="0" smtClean="0"/>
              <a:t>Adam, Robbie, and Tori</a:t>
            </a:r>
            <a:endParaRPr lang="en-US" dirty="0"/>
          </a:p>
        </p:txBody>
      </p:sp>
    </p:spTree>
    <p:extLst>
      <p:ext uri="{BB962C8B-B14F-4D97-AF65-F5344CB8AC3E}">
        <p14:creationId xmlns:p14="http://schemas.microsoft.com/office/powerpoint/2010/main" val="1485814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97534"/>
            <a:ext cx="10058400" cy="1371600"/>
          </a:xfrm>
        </p:spPr>
        <p:txBody>
          <a:bodyPr/>
          <a:lstStyle/>
          <a:p>
            <a:pPr algn="ctr"/>
            <a:r>
              <a:rPr lang="en-US" u="sng" dirty="0" smtClean="0"/>
              <a:t>Questions</a:t>
            </a:r>
            <a:endParaRPr lang="en-US" u="sng" dirty="0"/>
          </a:p>
        </p:txBody>
      </p:sp>
      <p:sp>
        <p:nvSpPr>
          <p:cNvPr id="3" name="Content Placeholder 2"/>
          <p:cNvSpPr>
            <a:spLocks noGrp="1"/>
          </p:cNvSpPr>
          <p:nvPr>
            <p:ph idx="1"/>
          </p:nvPr>
        </p:nvSpPr>
        <p:spPr>
          <a:xfrm>
            <a:off x="1066800" y="1740809"/>
            <a:ext cx="10058400" cy="3931920"/>
          </a:xfrm>
        </p:spPr>
        <p:txBody>
          <a:bodyPr>
            <a:noAutofit/>
          </a:bodyPr>
          <a:lstStyle/>
          <a:p>
            <a:r>
              <a:rPr lang="en-US" sz="2000" dirty="0" smtClean="0"/>
              <a:t>How much did you grow over the past year? What kinds of food did you eat? How much food did you eat? Did this affect your growth?</a:t>
            </a:r>
            <a:endParaRPr lang="en-US" sz="2000" dirty="0"/>
          </a:p>
          <a:p>
            <a:r>
              <a:rPr lang="en-US" sz="2000" dirty="0" smtClean="0"/>
              <a:t>Is it bad to take things that aren’t yours? Why? Why do you think there are laws against stealing?</a:t>
            </a:r>
          </a:p>
          <a:p>
            <a:r>
              <a:rPr lang="en-US" sz="2000" dirty="0" smtClean="0"/>
              <a:t>Who are your close friends? How long have you known them? What do you like about them? Are you similar or different? </a:t>
            </a:r>
          </a:p>
          <a:p>
            <a:r>
              <a:rPr lang="en-US" sz="2000" dirty="0" smtClean="0"/>
              <a:t>What do you want to be when you grow up? What made you make that decision? What does a person with that job do?</a:t>
            </a:r>
          </a:p>
          <a:p>
            <a:r>
              <a:rPr lang="en-US" sz="2000" dirty="0" smtClean="0"/>
              <a:t>What is the heaviest item that you think you can lift. Compare that to another item of almost the same weight.</a:t>
            </a:r>
          </a:p>
          <a:p>
            <a:r>
              <a:rPr lang="en-US" sz="2000" dirty="0" smtClean="0"/>
              <a:t>Tom is reading a book. He stops reading the book and puts it into drawer A, then leaves the room. While he is gone, Bill comes into the room and moves the book to drawer B. When Tom comes back, where will he look for the book?</a:t>
            </a:r>
            <a:endParaRPr lang="en-US" sz="2000" dirty="0"/>
          </a:p>
        </p:txBody>
      </p:sp>
    </p:spTree>
    <p:extLst>
      <p:ext uri="{BB962C8B-B14F-4D97-AF65-F5344CB8AC3E}">
        <p14:creationId xmlns:p14="http://schemas.microsoft.com/office/powerpoint/2010/main" val="810302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50203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Growth Question</a:t>
            </a:r>
            <a:endParaRPr lang="en-US" u="sng" dirty="0"/>
          </a:p>
        </p:txBody>
      </p:sp>
      <p:sp>
        <p:nvSpPr>
          <p:cNvPr id="3" name="Content Placeholder 2"/>
          <p:cNvSpPr>
            <a:spLocks noGrp="1"/>
          </p:cNvSpPr>
          <p:nvPr>
            <p:ph idx="1"/>
          </p:nvPr>
        </p:nvSpPr>
        <p:spPr/>
        <p:txBody>
          <a:bodyPr/>
          <a:lstStyle/>
          <a:p>
            <a:r>
              <a:rPr lang="en-US" sz="2800" dirty="0" smtClean="0"/>
              <a:t>Older the participant, more concern with healthy foods</a:t>
            </a:r>
          </a:p>
          <a:p>
            <a:r>
              <a:rPr lang="en-US" sz="2800" dirty="0" smtClean="0"/>
              <a:t>All thought their food helped them grow</a:t>
            </a:r>
          </a:p>
          <a:p>
            <a:pPr lvl="1"/>
            <a:r>
              <a:rPr lang="en-US" sz="2400" dirty="0" smtClean="0"/>
              <a:t>Tori: more food = more growth, regardless of how healthy the food is</a:t>
            </a:r>
          </a:p>
          <a:p>
            <a:pPr lvl="1"/>
            <a:r>
              <a:rPr lang="en-US" sz="2400" dirty="0" smtClean="0"/>
              <a:t>Robbie’s discussion of caffeine and sleep</a:t>
            </a:r>
          </a:p>
          <a:p>
            <a:pPr lvl="1"/>
            <a:r>
              <a:rPr lang="en-US" sz="2400" dirty="0" smtClean="0"/>
              <a:t>Adam’s regimented diet</a:t>
            </a:r>
          </a:p>
          <a:p>
            <a:pPr lvl="1"/>
            <a:endParaRPr lang="en-US" sz="2400" dirty="0" smtClean="0"/>
          </a:p>
          <a:p>
            <a:endParaRPr lang="en-US" dirty="0"/>
          </a:p>
        </p:txBody>
      </p:sp>
    </p:spTree>
    <p:extLst>
      <p:ext uri="{BB962C8B-B14F-4D97-AF65-F5344CB8AC3E}">
        <p14:creationId xmlns:p14="http://schemas.microsoft.com/office/powerpoint/2010/main" val="2237555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Stealing Question</a:t>
            </a:r>
            <a:endParaRPr lang="en-US" u="sng" dirty="0"/>
          </a:p>
        </p:txBody>
      </p:sp>
      <p:sp>
        <p:nvSpPr>
          <p:cNvPr id="3" name="Content Placeholder 2"/>
          <p:cNvSpPr>
            <a:spLocks noGrp="1"/>
          </p:cNvSpPr>
          <p:nvPr>
            <p:ph idx="1"/>
          </p:nvPr>
        </p:nvSpPr>
        <p:spPr/>
        <p:txBody>
          <a:bodyPr>
            <a:normAutofit/>
          </a:bodyPr>
          <a:lstStyle/>
          <a:p>
            <a:r>
              <a:rPr lang="en-US" sz="2400" dirty="0" smtClean="0"/>
              <a:t>All participants believe stealing is wrong</a:t>
            </a:r>
          </a:p>
          <a:p>
            <a:r>
              <a:rPr lang="en-US" sz="2400" dirty="0" smtClean="0"/>
              <a:t>None have reached highest moral development stage according to Kohlberg</a:t>
            </a:r>
          </a:p>
          <a:p>
            <a:r>
              <a:rPr lang="en-US" sz="2400" dirty="0" smtClean="0"/>
              <a:t>All in 2nd level of morality: conventional morality</a:t>
            </a:r>
          </a:p>
          <a:p>
            <a:pPr lvl="1"/>
            <a:r>
              <a:rPr lang="en-US" sz="2000" dirty="0" smtClean="0"/>
              <a:t>“People approach moral problems as members of society</a:t>
            </a:r>
            <a:r>
              <a:rPr lang="en-US" sz="2000" dirty="0" smtClean="0"/>
              <a:t>”</a:t>
            </a:r>
          </a:p>
        </p:txBody>
      </p:sp>
    </p:spTree>
    <p:extLst>
      <p:ext uri="{BB962C8B-B14F-4D97-AF65-F5344CB8AC3E}">
        <p14:creationId xmlns:p14="http://schemas.microsoft.com/office/powerpoint/2010/main" val="651400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Stealing Question</a:t>
            </a:r>
            <a:endParaRPr lang="en-US" u="sng" dirty="0"/>
          </a:p>
        </p:txBody>
      </p:sp>
      <p:sp>
        <p:nvSpPr>
          <p:cNvPr id="3" name="Content Placeholder 2"/>
          <p:cNvSpPr>
            <a:spLocks noGrp="1"/>
          </p:cNvSpPr>
          <p:nvPr>
            <p:ph idx="1"/>
          </p:nvPr>
        </p:nvSpPr>
        <p:spPr/>
        <p:txBody>
          <a:bodyPr>
            <a:normAutofit/>
          </a:bodyPr>
          <a:lstStyle/>
          <a:p>
            <a:r>
              <a:rPr lang="en-US" sz="2200" dirty="0" smtClean="0"/>
              <a:t>Tori</a:t>
            </a:r>
          </a:p>
          <a:p>
            <a:pPr lvl="1"/>
            <a:r>
              <a:rPr lang="en-US" sz="2000" dirty="0" smtClean="0"/>
              <a:t>Stage 3 of Level 2</a:t>
            </a:r>
          </a:p>
          <a:p>
            <a:pPr lvl="2"/>
            <a:r>
              <a:rPr lang="en-US" sz="1800" dirty="0" smtClean="0"/>
              <a:t>“Good </a:t>
            </a:r>
            <a:r>
              <a:rPr lang="en-US" sz="1800" dirty="0" err="1" smtClean="0"/>
              <a:t>boy”morality</a:t>
            </a:r>
            <a:endParaRPr lang="en-US" sz="1800" dirty="0" smtClean="0"/>
          </a:p>
          <a:p>
            <a:pPr lvl="3"/>
            <a:r>
              <a:rPr lang="en-US" sz="1800" dirty="0" smtClean="0"/>
              <a:t>Subject is concerned with being perceived by society as a good person who conforms to societal norms</a:t>
            </a:r>
          </a:p>
          <a:p>
            <a:r>
              <a:rPr lang="en-US" sz="2400" dirty="0" smtClean="0"/>
              <a:t>Robbie and Adam</a:t>
            </a:r>
          </a:p>
          <a:p>
            <a:pPr lvl="1"/>
            <a:r>
              <a:rPr lang="en-US" sz="2000" dirty="0" smtClean="0"/>
              <a:t>Stage 4 of Level 2</a:t>
            </a:r>
          </a:p>
          <a:p>
            <a:pPr lvl="2"/>
            <a:r>
              <a:rPr lang="en-US" sz="1800" dirty="0" smtClean="0"/>
              <a:t>“authority and social-order maintaining” stage</a:t>
            </a:r>
          </a:p>
          <a:p>
            <a:pPr lvl="3"/>
            <a:r>
              <a:rPr lang="en-US" sz="1800" dirty="0" smtClean="0"/>
              <a:t>Answers about law, economy, security, and money reflect concern for rest of population and societal views rather than simply their own concern for the way society perceives themselves as </a:t>
            </a:r>
            <a:r>
              <a:rPr lang="en-US" sz="1800" dirty="0" err="1" smtClean="0"/>
              <a:t>indiividuals</a:t>
            </a:r>
            <a:r>
              <a:rPr lang="en-US" sz="1800" dirty="0" smtClean="0"/>
              <a:t> </a:t>
            </a:r>
            <a:endParaRPr lang="en-US" sz="1800" dirty="0" smtClean="0"/>
          </a:p>
        </p:txBody>
      </p:sp>
    </p:spTree>
    <p:extLst>
      <p:ext uri="{BB962C8B-B14F-4D97-AF65-F5344CB8AC3E}">
        <p14:creationId xmlns:p14="http://schemas.microsoft.com/office/powerpoint/2010/main" val="651400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Friendship Question</a:t>
            </a:r>
            <a:endParaRPr lang="en-US" u="sng" dirty="0"/>
          </a:p>
        </p:txBody>
      </p:sp>
      <p:sp>
        <p:nvSpPr>
          <p:cNvPr id="3" name="Content Placeholder 2"/>
          <p:cNvSpPr>
            <a:spLocks noGrp="1"/>
          </p:cNvSpPr>
          <p:nvPr>
            <p:ph idx="1"/>
          </p:nvPr>
        </p:nvSpPr>
        <p:spPr/>
        <p:txBody>
          <a:bodyPr>
            <a:normAutofit/>
          </a:bodyPr>
          <a:lstStyle/>
          <a:p>
            <a:r>
              <a:rPr lang="en-US" sz="2400" dirty="0" smtClean="0"/>
              <a:t>Values placed on friendship get more complicated with age</a:t>
            </a:r>
          </a:p>
          <a:p>
            <a:r>
              <a:rPr lang="en-US" sz="2400" dirty="0" smtClean="0"/>
              <a:t>Humor is important</a:t>
            </a:r>
            <a:r>
              <a:rPr lang="en-US" sz="2400" dirty="0"/>
              <a:t> </a:t>
            </a:r>
            <a:r>
              <a:rPr lang="en-US" sz="2400" dirty="0" smtClean="0"/>
              <a:t>to all</a:t>
            </a:r>
          </a:p>
          <a:p>
            <a:pPr lvl="1"/>
            <a:r>
              <a:rPr lang="en-US" sz="2000" dirty="0" smtClean="0"/>
              <a:t>Laugh</a:t>
            </a:r>
          </a:p>
          <a:p>
            <a:pPr lvl="1"/>
            <a:r>
              <a:rPr lang="en-US" sz="2000" dirty="0" smtClean="0"/>
              <a:t>Jokes</a:t>
            </a:r>
          </a:p>
          <a:p>
            <a:pPr lvl="1"/>
            <a:r>
              <a:rPr lang="en-US" sz="2000" dirty="0" smtClean="0"/>
              <a:t>Sense of humor</a:t>
            </a:r>
          </a:p>
          <a:p>
            <a:r>
              <a:rPr lang="en-US" sz="2400" dirty="0" smtClean="0"/>
              <a:t>Tori and Robbie</a:t>
            </a:r>
          </a:p>
          <a:p>
            <a:pPr lvl="1"/>
            <a:r>
              <a:rPr lang="en-US" sz="2000" dirty="0" smtClean="0"/>
              <a:t>Closest friends are same gender</a:t>
            </a:r>
          </a:p>
          <a:p>
            <a:r>
              <a:rPr lang="en-US" sz="2400" dirty="0" smtClean="0"/>
              <a:t>Adam </a:t>
            </a:r>
          </a:p>
          <a:p>
            <a:pPr lvl="1"/>
            <a:r>
              <a:rPr lang="en-US" sz="2000" dirty="0" smtClean="0"/>
              <a:t>Closest friends are opposite gender</a:t>
            </a:r>
          </a:p>
          <a:p>
            <a:pPr lvl="1"/>
            <a:endParaRPr lang="en-US" sz="2000" dirty="0" smtClean="0"/>
          </a:p>
        </p:txBody>
      </p:sp>
    </p:spTree>
    <p:extLst>
      <p:ext uri="{BB962C8B-B14F-4D97-AF65-F5344CB8AC3E}">
        <p14:creationId xmlns:p14="http://schemas.microsoft.com/office/powerpoint/2010/main" val="9169609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emplate>Integral</Template>
  <TotalTime>135</TotalTime>
  <Words>704</Words>
  <Application>Microsoft Office PowerPoint</Application>
  <PresentationFormat>Widescreen</PresentationFormat>
  <Paragraphs>86</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Century Gothic</vt:lpstr>
      <vt:lpstr>Savon</vt:lpstr>
      <vt:lpstr>Three Ages Project</vt:lpstr>
      <vt:lpstr>Participants</vt:lpstr>
      <vt:lpstr>Interviews</vt:lpstr>
      <vt:lpstr>Questions</vt:lpstr>
      <vt:lpstr>observations</vt:lpstr>
      <vt:lpstr>Growth Question</vt:lpstr>
      <vt:lpstr>Stealing Question</vt:lpstr>
      <vt:lpstr>Stealing Question</vt:lpstr>
      <vt:lpstr>Friendship Question</vt:lpstr>
      <vt:lpstr>Career Question</vt:lpstr>
      <vt:lpstr>Lifting Ability Question</vt:lpstr>
      <vt:lpstr>Theory of Mind Question</vt:lpstr>
      <vt:lpstr>Conclusions</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Ages Project</dc:title>
  <dc:creator>Madison Lewis</dc:creator>
  <cp:lastModifiedBy>Madison Lewis</cp:lastModifiedBy>
  <cp:revision>9</cp:revision>
  <dcterms:created xsi:type="dcterms:W3CDTF">2015-11-19T05:49:25Z</dcterms:created>
  <dcterms:modified xsi:type="dcterms:W3CDTF">2015-11-19T15:41:47Z</dcterms:modified>
</cp:coreProperties>
</file>