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62" r:id="rId3"/>
    <p:sldId id="257" r:id="rId4"/>
    <p:sldId id="263" r:id="rId5"/>
    <p:sldId id="259" r:id="rId6"/>
    <p:sldId id="264" r:id="rId7"/>
    <p:sldId id="260" r:id="rId8"/>
    <p:sldId id="265" r:id="rId9"/>
    <p:sldId id="261" r:id="rId10"/>
    <p:sldId id="266" r:id="rId11"/>
    <p:sldId id="25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1" autoAdjust="0"/>
    <p:restoredTop sz="94660"/>
  </p:normalViewPr>
  <p:slideViewPr>
    <p:cSldViewPr snapToGrid="0">
      <p:cViewPr>
        <p:scale>
          <a:sx n="68" d="100"/>
          <a:sy n="68" d="100"/>
        </p:scale>
        <p:origin x="171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4/9/18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4/9/18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4/9/18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4/9/18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microsoft.com/office/2007/relationships/hdphoto" Target="../media/hdphoto3.wdp"/></Relationships>
</file>

<file path=ppt/slides/_rels/slide12.xml.rels><?xml version="1.0" encoding="UTF-8" standalone="yes"?>
<Relationships xmlns="http://schemas.openxmlformats.org/package/2006/relationships"><Relationship Id="rId3" Type="http://schemas.openxmlformats.org/officeDocument/2006/relationships/hyperlink" Target="https://dropoutprevention.org/effective-strategies/" TargetMode="External"/><Relationship Id="rId4" Type="http://schemas.openxmlformats.org/officeDocument/2006/relationships/hyperlink" Target="http://checkandconnect.umn.edu/frequentlyaskedquestions.html#developed" TargetMode="External"/><Relationship Id="rId5" Type="http://schemas.openxmlformats.org/officeDocument/2006/relationships/hyperlink" Target="https://www.ncbi.nlm.nih.gov/pmc/articles/PMC4833401/" TargetMode="External"/><Relationship Id="rId1" Type="http://schemas.openxmlformats.org/officeDocument/2006/relationships/slideLayout" Target="../slideLayouts/slideLayout2.xml"/><Relationship Id="rId2" Type="http://schemas.openxmlformats.org/officeDocument/2006/relationships/hyperlink" Target="https://student-attendance.wikispaces.com/file/view/Check+%26+Connect%3A+The+importance+of+relationship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microsoft.com/office/2007/relationships/hdphoto" Target="../media/hdphoto3.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EC44B5-1969-46C5-B71B-71E84BAC1F4B}"/>
              </a:ext>
            </a:extLst>
          </p:cNvPr>
          <p:cNvSpPr>
            <a:spLocks noGrp="1"/>
          </p:cNvSpPr>
          <p:nvPr>
            <p:ph type="ctrTitle"/>
          </p:nvPr>
        </p:nvSpPr>
        <p:spPr/>
        <p:txBody>
          <a:bodyPr/>
          <a:lstStyle/>
          <a:p>
            <a:r>
              <a:rPr lang="en-US" dirty="0"/>
              <a:t>Dropout Prevention Strategy </a:t>
            </a:r>
          </a:p>
        </p:txBody>
      </p:sp>
      <p:sp>
        <p:nvSpPr>
          <p:cNvPr id="3" name="Subtitle 2">
            <a:extLst>
              <a:ext uri="{FF2B5EF4-FFF2-40B4-BE49-F238E27FC236}">
                <a16:creationId xmlns:a16="http://schemas.microsoft.com/office/drawing/2014/main" xmlns="" id="{D3045B6D-BDF7-4BA4-8D74-6FBE80A5BBB8}"/>
              </a:ext>
            </a:extLst>
          </p:cNvPr>
          <p:cNvSpPr>
            <a:spLocks noGrp="1"/>
          </p:cNvSpPr>
          <p:nvPr>
            <p:ph type="subTitle" idx="1"/>
          </p:nvPr>
        </p:nvSpPr>
        <p:spPr/>
        <p:txBody>
          <a:bodyPr/>
          <a:lstStyle/>
          <a:p>
            <a:r>
              <a:rPr lang="en-US" dirty="0"/>
              <a:t>Sarah, Jack, Lauren, Dori and Emily</a:t>
            </a:r>
          </a:p>
        </p:txBody>
      </p:sp>
    </p:spTree>
    <p:extLst>
      <p:ext uri="{BB962C8B-B14F-4D97-AF65-F5344CB8AC3E}">
        <p14:creationId xmlns:p14="http://schemas.microsoft.com/office/powerpoint/2010/main" val="3480998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program</a:t>
            </a:r>
            <a:endParaRPr lang="en-US" dirty="0"/>
          </a:p>
        </p:txBody>
      </p:sp>
      <p:sp>
        <p:nvSpPr>
          <p:cNvPr id="3" name="Content Placeholder 2"/>
          <p:cNvSpPr>
            <a:spLocks noGrp="1"/>
          </p:cNvSpPr>
          <p:nvPr>
            <p:ph idx="1"/>
          </p:nvPr>
        </p:nvSpPr>
        <p:spPr/>
        <p:txBody>
          <a:bodyPr/>
          <a:lstStyle/>
          <a:p>
            <a:r>
              <a:rPr lang="en-US" dirty="0"/>
              <a:t>Form the salaries of the mentors, to the extra utility costs within the schools, the program would need to be represented ideally in the annual school budget, approved by the board</a:t>
            </a:r>
            <a:r>
              <a:rPr lang="en-US" dirty="0" smtClean="0"/>
              <a:t>.</a:t>
            </a:r>
          </a:p>
          <a:p>
            <a:r>
              <a:rPr lang="en-US" dirty="0"/>
              <a:t>Our program is heavily dependent on the community around the schools who choose to use this theory, as many communities might not have an abundance of college educated adults with the time to engage in a mentoring program. </a:t>
            </a:r>
            <a:endParaRPr lang="en-US" dirty="0"/>
          </a:p>
        </p:txBody>
      </p:sp>
    </p:spTree>
    <p:extLst>
      <p:ext uri="{BB962C8B-B14F-4D97-AF65-F5344CB8AC3E}">
        <p14:creationId xmlns:p14="http://schemas.microsoft.com/office/powerpoint/2010/main" val="76472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A4066C89-42FB-4624-9AFE-3A31B36491B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xmlns="" id="{B0C82BB7-C882-46A3-8A78-A9CC16558B51}"/>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Why would it benefit Prince Edward County?</a:t>
            </a:r>
          </a:p>
        </p:txBody>
      </p:sp>
      <p:sp>
        <p:nvSpPr>
          <p:cNvPr id="3" name="Content Placeholder 2">
            <a:extLst>
              <a:ext uri="{FF2B5EF4-FFF2-40B4-BE49-F238E27FC236}">
                <a16:creationId xmlns:a16="http://schemas.microsoft.com/office/drawing/2014/main" xmlns="" id="{272D9504-2F79-44E1-84F4-436EC9365286}"/>
              </a:ext>
            </a:extLst>
          </p:cNvPr>
          <p:cNvSpPr>
            <a:spLocks noGrp="1"/>
          </p:cNvSpPr>
          <p:nvPr>
            <p:ph idx="1"/>
          </p:nvPr>
        </p:nvSpPr>
        <p:spPr>
          <a:xfrm>
            <a:off x="5053780" y="599768"/>
            <a:ext cx="6074467" cy="5572432"/>
          </a:xfrm>
        </p:spPr>
        <p:txBody>
          <a:bodyPr anchor="ctr">
            <a:normAutofit/>
          </a:bodyPr>
          <a:lstStyle/>
          <a:p>
            <a:r>
              <a:rPr lang="en-US" b="1" dirty="0"/>
              <a:t>Allows students to have a positive role model </a:t>
            </a:r>
          </a:p>
          <a:p>
            <a:r>
              <a:rPr lang="en-US" b="1" dirty="0"/>
              <a:t>Provides a sense of security </a:t>
            </a:r>
          </a:p>
          <a:p>
            <a:r>
              <a:rPr lang="en-US" b="1" dirty="0"/>
              <a:t>Strong community involvement from university students </a:t>
            </a:r>
          </a:p>
          <a:p>
            <a:endParaRPr lang="en-US" dirty="0"/>
          </a:p>
          <a:p>
            <a:pPr marL="0" indent="0">
              <a:buNone/>
            </a:pPr>
            <a:endParaRPr lang="en-US" dirty="0"/>
          </a:p>
        </p:txBody>
      </p:sp>
    </p:spTree>
    <p:extLst>
      <p:ext uri="{BB962C8B-B14F-4D97-AF65-F5344CB8AC3E}">
        <p14:creationId xmlns:p14="http://schemas.microsoft.com/office/powerpoint/2010/main" val="3633315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Anderson, A. Christenson, S. Sinclair, M. Lehr, C. 2004. “</a:t>
            </a:r>
            <a:r>
              <a:rPr lang="en-US" i="1" dirty="0"/>
              <a:t>Check and Connect: The importance of relationships for promoting engagement with school</a:t>
            </a:r>
            <a:r>
              <a:rPr lang="en-US" dirty="0"/>
              <a:t>”. Journal of School Psychology Volume 42 Pgs. 95-113. Retrieved from</a:t>
            </a:r>
            <a:r>
              <a:rPr lang="en-US" dirty="0">
                <a:hlinkClick r:id="rId2"/>
              </a:rPr>
              <a:t> </a:t>
            </a:r>
            <a:r>
              <a:rPr lang="en-US" u="sng" dirty="0">
                <a:hlinkClick r:id="rId2"/>
              </a:rPr>
              <a:t>https://student-attendance.wikispaces.com/file/view/Check+%26+Connect%3A+The+importance+of+relationships.pdf</a:t>
            </a:r>
            <a:r>
              <a:rPr lang="en-US" dirty="0"/>
              <a:t> on Mar 15 2018.</a:t>
            </a:r>
            <a:endParaRPr lang="en-US" dirty="0"/>
          </a:p>
          <a:p>
            <a:r>
              <a:rPr lang="en-US" dirty="0"/>
              <a:t>Anderson 2018. “</a:t>
            </a:r>
            <a:r>
              <a:rPr lang="en-US" i="1" dirty="0"/>
              <a:t>Effective Strategies For Dropout Prevention”</a:t>
            </a:r>
            <a:r>
              <a:rPr lang="en-US" dirty="0"/>
              <a:t>. Retrieved April 06, 2018, from </a:t>
            </a:r>
            <a:r>
              <a:rPr lang="en-US" u="sng" dirty="0">
                <a:hlinkClick r:id="rId3"/>
              </a:rPr>
              <a:t>https://dropoutprevention.org/effective-strategies/</a:t>
            </a:r>
            <a:endParaRPr lang="en-US" dirty="0"/>
          </a:p>
          <a:p>
            <a:r>
              <a:rPr lang="en-US" dirty="0"/>
              <a:t/>
            </a:r>
            <a:br>
              <a:rPr lang="en-US" dirty="0"/>
            </a:br>
            <a:r>
              <a:rPr lang="en-US" dirty="0"/>
              <a:t>Institute on Community Integration. 2018. “</a:t>
            </a:r>
            <a:r>
              <a:rPr lang="en-US" i="1" dirty="0"/>
              <a:t>How was Check and Connect developed and when</a:t>
            </a:r>
            <a:r>
              <a:rPr lang="en-US" dirty="0"/>
              <a:t>?”. University of Minnesota. Retrieved April 06, 2018 from </a:t>
            </a:r>
            <a:r>
              <a:rPr lang="en-US" u="sng" dirty="0">
                <a:hlinkClick r:id="rId4"/>
              </a:rPr>
              <a:t>frequentlyaskedquestions.html</a:t>
            </a:r>
            <a:r>
              <a:rPr lang="en-US" dirty="0"/>
              <a:t> </a:t>
            </a:r>
            <a:endParaRPr lang="en-US" dirty="0"/>
          </a:p>
          <a:p>
            <a:r>
              <a:rPr lang="en-US" dirty="0"/>
              <a:t/>
            </a:r>
            <a:br>
              <a:rPr lang="en-US" dirty="0"/>
            </a:br>
            <a:r>
              <a:rPr lang="en-US" dirty="0"/>
              <a:t>Wang, M., &amp; </a:t>
            </a:r>
            <a:r>
              <a:rPr lang="en-US" dirty="0" err="1"/>
              <a:t>Degol</a:t>
            </a:r>
            <a:r>
              <a:rPr lang="en-US" dirty="0"/>
              <a:t>, J. 2014.</a:t>
            </a:r>
            <a:r>
              <a:rPr lang="en-US" i="1" dirty="0"/>
              <a:t> “Staying Engaged: Knowledge and Research Needs in Student Engagement</a:t>
            </a:r>
            <a:r>
              <a:rPr lang="en-US" dirty="0"/>
              <a:t>”. Retrieved April 06, 2018, from </a:t>
            </a:r>
            <a:r>
              <a:rPr lang="en-US" u="sng" dirty="0">
                <a:hlinkClick r:id="rId5"/>
              </a:rPr>
              <a:t>https://www.ncbi.nlm.nih.gov/pmc/articles/PMC4833401</a:t>
            </a:r>
            <a:r>
              <a:rPr lang="en-US" u="sng" dirty="0" smtClean="0">
                <a:hlinkClick r:id="rId5"/>
              </a:rPr>
              <a:t>/</a:t>
            </a:r>
            <a:endParaRPr lang="en-US" dirty="0"/>
          </a:p>
        </p:txBody>
      </p:sp>
    </p:spTree>
    <p:extLst>
      <p:ext uri="{BB962C8B-B14F-4D97-AF65-F5344CB8AC3E}">
        <p14:creationId xmlns:p14="http://schemas.microsoft.com/office/powerpoint/2010/main" val="86331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897C3F8B-1A9E-44FD-9CE1-21136F0008CC}"/>
              </a:ext>
            </a:extLst>
          </p:cNvPr>
          <p:cNvPicPr>
            <a:picLocks noGrp="1" noChangeAspect="1"/>
          </p:cNvPicPr>
          <p:nvPr>
            <p:ph idx="1"/>
          </p:nvPr>
        </p:nvPicPr>
        <p:blipFill rotWithShape="1">
          <a:blip r:embed="rId2"/>
          <a:srcRect l="31414" t="22884" r="19010" b="11577"/>
          <a:stretch/>
        </p:blipFill>
        <p:spPr>
          <a:xfrm>
            <a:off x="1480009" y="716437"/>
            <a:ext cx="9771108" cy="5458120"/>
          </a:xfrm>
          <a:prstGeom prst="rect">
            <a:avLst/>
          </a:prstGeom>
        </p:spPr>
      </p:pic>
    </p:spTree>
    <p:extLst>
      <p:ext uri="{BB962C8B-B14F-4D97-AF65-F5344CB8AC3E}">
        <p14:creationId xmlns:p14="http://schemas.microsoft.com/office/powerpoint/2010/main" val="18842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96D3F-85E1-489A-92B1-20357C37E1E6}"/>
              </a:ext>
            </a:extLst>
          </p:cNvPr>
          <p:cNvSpPr>
            <a:spLocks noGrp="1"/>
          </p:cNvSpPr>
          <p:nvPr>
            <p:ph type="title"/>
          </p:nvPr>
        </p:nvSpPr>
        <p:spPr/>
        <p:txBody>
          <a:bodyPr/>
          <a:lstStyle/>
          <a:p>
            <a:r>
              <a:rPr lang="en-US" dirty="0"/>
              <a:t>The check and Connect Program </a:t>
            </a:r>
          </a:p>
        </p:txBody>
      </p:sp>
      <p:sp>
        <p:nvSpPr>
          <p:cNvPr id="3" name="Content Placeholder 2">
            <a:extLst>
              <a:ext uri="{FF2B5EF4-FFF2-40B4-BE49-F238E27FC236}">
                <a16:creationId xmlns:a16="http://schemas.microsoft.com/office/drawing/2014/main" xmlns="" id="{893B2D91-E16E-40C3-8A3D-907E38EE73F6}"/>
              </a:ext>
            </a:extLst>
          </p:cNvPr>
          <p:cNvSpPr>
            <a:spLocks noGrp="1"/>
          </p:cNvSpPr>
          <p:nvPr>
            <p:ph idx="1"/>
          </p:nvPr>
        </p:nvSpPr>
        <p:spPr>
          <a:xfrm>
            <a:off x="909592" y="2093976"/>
            <a:ext cx="10058400" cy="4050792"/>
          </a:xfrm>
        </p:spPr>
        <p:txBody>
          <a:bodyPr>
            <a:normAutofit lnSpcReduction="10000"/>
          </a:bodyPr>
          <a:lstStyle/>
          <a:p>
            <a:r>
              <a:rPr lang="en-US" b="1" dirty="0"/>
              <a:t>Positive Academic Engagement</a:t>
            </a:r>
          </a:p>
          <a:p>
            <a:pPr lvl="1">
              <a:buFont typeface="Wingdings" panose="05000000000000000000" pitchFamily="2" charset="2"/>
              <a:buChar char="q"/>
            </a:pPr>
            <a:r>
              <a:rPr lang="en-US" b="1" dirty="0"/>
              <a:t> Attendance </a:t>
            </a:r>
          </a:p>
          <a:p>
            <a:pPr lvl="1">
              <a:buFont typeface="Wingdings" panose="05000000000000000000" pitchFamily="2" charset="2"/>
              <a:buChar char="q"/>
            </a:pPr>
            <a:r>
              <a:rPr lang="en-US" b="1" dirty="0"/>
              <a:t> Involvement/participation</a:t>
            </a:r>
          </a:p>
          <a:p>
            <a:pPr lvl="1">
              <a:buFont typeface="Wingdings" panose="05000000000000000000" pitchFamily="2" charset="2"/>
              <a:buChar char="q"/>
            </a:pPr>
            <a:r>
              <a:rPr lang="en-US" b="1" dirty="0"/>
              <a:t> Paying attention </a:t>
            </a:r>
          </a:p>
          <a:p>
            <a:pPr lvl="1">
              <a:buFont typeface="Wingdings" panose="05000000000000000000" pitchFamily="2" charset="2"/>
              <a:buChar char="q"/>
            </a:pPr>
            <a:endParaRPr lang="en-US" b="1" dirty="0"/>
          </a:p>
          <a:p>
            <a:r>
              <a:rPr lang="en-US" b="1" dirty="0"/>
              <a:t>Who does it focus on?</a:t>
            </a:r>
          </a:p>
          <a:p>
            <a:pPr lvl="1">
              <a:buFont typeface="Wingdings" panose="05000000000000000000" pitchFamily="2" charset="2"/>
              <a:buChar char="q"/>
            </a:pPr>
            <a:r>
              <a:rPr lang="en-US" b="1" dirty="0"/>
              <a:t> K-12</a:t>
            </a:r>
          </a:p>
          <a:p>
            <a:pPr lvl="1">
              <a:buFont typeface="Wingdings" panose="05000000000000000000" pitchFamily="2" charset="2"/>
              <a:buChar char="q"/>
            </a:pPr>
            <a:r>
              <a:rPr lang="en-US" b="1" dirty="0"/>
              <a:t>Specifically Elementary and Middle School</a:t>
            </a:r>
          </a:p>
          <a:p>
            <a:pPr lvl="1">
              <a:buFont typeface="Wingdings" panose="05000000000000000000" pitchFamily="2" charset="2"/>
              <a:buChar char="q"/>
            </a:pPr>
            <a:endParaRPr lang="en-US" b="1" dirty="0"/>
          </a:p>
          <a:p>
            <a:r>
              <a:rPr lang="en-US" b="1" dirty="0"/>
              <a:t>Monitor Involvement</a:t>
            </a:r>
          </a:p>
          <a:p>
            <a:pPr lvl="1">
              <a:buFont typeface="Wingdings" panose="05000000000000000000" pitchFamily="2" charset="2"/>
              <a:buChar char="q"/>
            </a:pPr>
            <a:r>
              <a:rPr lang="en-US" b="1" dirty="0"/>
              <a:t> Attend after school events</a:t>
            </a:r>
          </a:p>
          <a:p>
            <a:pPr lvl="1">
              <a:buFont typeface="Wingdings" panose="05000000000000000000" pitchFamily="2" charset="2"/>
              <a:buChar char="q"/>
            </a:pPr>
            <a:r>
              <a:rPr lang="en-US" b="1" dirty="0"/>
              <a:t> Take student to and from school </a:t>
            </a:r>
          </a:p>
        </p:txBody>
      </p:sp>
    </p:spTree>
    <p:extLst>
      <p:ext uri="{BB962C8B-B14F-4D97-AF65-F5344CB8AC3E}">
        <p14:creationId xmlns:p14="http://schemas.microsoft.com/office/powerpoint/2010/main" val="233145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Check &amp; Connect Program</a:t>
            </a:r>
            <a:endParaRPr lang="en-US" dirty="0"/>
          </a:p>
        </p:txBody>
      </p:sp>
      <p:sp>
        <p:nvSpPr>
          <p:cNvPr id="3" name="Content Placeholder 2"/>
          <p:cNvSpPr>
            <a:spLocks noGrp="1"/>
          </p:cNvSpPr>
          <p:nvPr>
            <p:ph idx="1"/>
          </p:nvPr>
        </p:nvSpPr>
        <p:spPr/>
        <p:txBody>
          <a:bodyPr/>
          <a:lstStyle/>
          <a:p>
            <a:r>
              <a:rPr lang="en-US" dirty="0" smtClean="0"/>
              <a:t>The University of Minnesota began searching for a program in 1990 to target to enhance students engagement, and early dropout prevention. </a:t>
            </a:r>
          </a:p>
          <a:p>
            <a:r>
              <a:rPr lang="en-US" dirty="0" smtClean="0"/>
              <a:t>The research was funded through Office of Special Education Programs, which led to the development of the Check &amp; Connect Program. </a:t>
            </a:r>
          </a:p>
          <a:p>
            <a:r>
              <a:rPr lang="en-US" dirty="0" smtClean="0"/>
              <a:t>This was first used in middle schools students with learning and behavioral issues.</a:t>
            </a:r>
          </a:p>
          <a:p>
            <a:r>
              <a:rPr lang="en-US" dirty="0" smtClean="0"/>
              <a:t>Schools who have a Check &amp; Connect Program are assigned a mentor to mentor children's attendance, engagement or academic achievements. </a:t>
            </a:r>
          </a:p>
          <a:p>
            <a:r>
              <a:rPr lang="en-US" dirty="0" smtClean="0"/>
              <a:t>These mentors are expected to advocate for the students at all times and show them that school matters. </a:t>
            </a:r>
          </a:p>
          <a:p>
            <a:r>
              <a:rPr lang="en-US" dirty="0" smtClean="0"/>
              <a:t>Being a mentor means you have a four year degree studying social services related fields. This is a paid position. </a:t>
            </a:r>
          </a:p>
        </p:txBody>
      </p:sp>
    </p:spTree>
    <p:extLst>
      <p:ext uri="{BB962C8B-B14F-4D97-AF65-F5344CB8AC3E}">
        <p14:creationId xmlns:p14="http://schemas.microsoft.com/office/powerpoint/2010/main" val="59858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A4066C89-42FB-4624-9AFE-3A31B36491B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xmlns="" id="{254F6921-36AF-49D6-B693-20029A4DC9D7}"/>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What resources would be needed?</a:t>
            </a:r>
          </a:p>
        </p:txBody>
      </p:sp>
      <p:sp>
        <p:nvSpPr>
          <p:cNvPr id="3" name="Content Placeholder 2">
            <a:extLst>
              <a:ext uri="{FF2B5EF4-FFF2-40B4-BE49-F238E27FC236}">
                <a16:creationId xmlns:a16="http://schemas.microsoft.com/office/drawing/2014/main" xmlns="" id="{585EE659-0735-4727-9E03-F2028287790E}"/>
              </a:ext>
            </a:extLst>
          </p:cNvPr>
          <p:cNvSpPr>
            <a:spLocks noGrp="1"/>
          </p:cNvSpPr>
          <p:nvPr>
            <p:ph idx="1"/>
          </p:nvPr>
        </p:nvSpPr>
        <p:spPr>
          <a:xfrm>
            <a:off x="5053780" y="599768"/>
            <a:ext cx="6074467" cy="5572432"/>
          </a:xfrm>
        </p:spPr>
        <p:txBody>
          <a:bodyPr anchor="ctr">
            <a:normAutofit/>
          </a:bodyPr>
          <a:lstStyle/>
          <a:p>
            <a:r>
              <a:rPr lang="en-US" b="1" dirty="0"/>
              <a:t>Enrollment: </a:t>
            </a:r>
            <a:r>
              <a:rPr lang="en-US" dirty="0"/>
              <a:t>Open </a:t>
            </a:r>
          </a:p>
          <a:p>
            <a:r>
              <a:rPr lang="en-US" b="1" dirty="0"/>
              <a:t>Connection Type: </a:t>
            </a:r>
            <a:r>
              <a:rPr lang="en-US" dirty="0"/>
              <a:t>one on one or small group connections </a:t>
            </a:r>
          </a:p>
          <a:p>
            <a:r>
              <a:rPr lang="en-US" b="1" dirty="0"/>
              <a:t>Connection Duration: </a:t>
            </a:r>
            <a:r>
              <a:rPr lang="en-US" dirty="0"/>
              <a:t>Single meeting, once a week, once a month, etc.</a:t>
            </a:r>
          </a:p>
          <a:p>
            <a:r>
              <a:rPr lang="en-US" b="1" dirty="0"/>
              <a:t>Funding Resources: </a:t>
            </a:r>
            <a:r>
              <a:rPr lang="en-US" dirty="0"/>
              <a:t>federal grants, foundations, and state and local dollars</a:t>
            </a:r>
          </a:p>
        </p:txBody>
      </p:sp>
    </p:spTree>
    <p:extLst>
      <p:ext uri="{BB962C8B-B14F-4D97-AF65-F5344CB8AC3E}">
        <p14:creationId xmlns:p14="http://schemas.microsoft.com/office/powerpoint/2010/main" val="393638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needed</a:t>
            </a:r>
            <a:endParaRPr lang="en-US" dirty="0"/>
          </a:p>
        </p:txBody>
      </p:sp>
      <p:sp>
        <p:nvSpPr>
          <p:cNvPr id="3" name="Content Placeholder 2"/>
          <p:cNvSpPr>
            <a:spLocks noGrp="1"/>
          </p:cNvSpPr>
          <p:nvPr>
            <p:ph idx="1"/>
          </p:nvPr>
        </p:nvSpPr>
        <p:spPr/>
        <p:txBody>
          <a:bodyPr/>
          <a:lstStyle/>
          <a:p>
            <a:r>
              <a:rPr lang="en-US" dirty="0" smtClean="0"/>
              <a:t>Various funding resources from either federal grants or they could come from state or local dollars.. </a:t>
            </a:r>
          </a:p>
          <a:p>
            <a:r>
              <a:rPr lang="en-US" dirty="0" smtClean="0"/>
              <a:t>These resources that would allow for measurement of all aspects of student engagement with schools as well as self=reports measures that are subject to social desirability responding. </a:t>
            </a:r>
          </a:p>
          <a:p>
            <a:r>
              <a:rPr lang="en-US" dirty="0"/>
              <a:t>This teaching/learning mechanism encourages intimate, social and collective advancement, course advancement, and communal accountability  and can be a compelling tool for adequate school reform at every grade level</a:t>
            </a:r>
            <a:r>
              <a:rPr lang="en-US" dirty="0" smtClean="0"/>
              <a:t>.</a:t>
            </a:r>
            <a:endParaRPr lang="en-US" dirty="0"/>
          </a:p>
        </p:txBody>
      </p:sp>
    </p:spTree>
    <p:extLst>
      <p:ext uri="{BB962C8B-B14F-4D97-AF65-F5344CB8AC3E}">
        <p14:creationId xmlns:p14="http://schemas.microsoft.com/office/powerpoint/2010/main" val="69305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13319-EDE8-4A1C-B54B-11D2B1B29BB1}"/>
              </a:ext>
            </a:extLst>
          </p:cNvPr>
          <p:cNvSpPr>
            <a:spLocks noGrp="1"/>
          </p:cNvSpPr>
          <p:nvPr>
            <p:ph type="title"/>
          </p:nvPr>
        </p:nvSpPr>
        <p:spPr>
          <a:xfrm>
            <a:off x="1069848" y="484632"/>
            <a:ext cx="10058400" cy="1609344"/>
          </a:xfrm>
        </p:spPr>
        <p:txBody>
          <a:bodyPr>
            <a:normAutofit/>
          </a:bodyPr>
          <a:lstStyle/>
          <a:p>
            <a:r>
              <a:rPr lang="en-US" dirty="0"/>
              <a:t>Risk factors </a:t>
            </a:r>
          </a:p>
        </p:txBody>
      </p:sp>
      <p:sp>
        <p:nvSpPr>
          <p:cNvPr id="3" name="Content Placeholder 2">
            <a:extLst>
              <a:ext uri="{FF2B5EF4-FFF2-40B4-BE49-F238E27FC236}">
                <a16:creationId xmlns:a16="http://schemas.microsoft.com/office/drawing/2014/main" xmlns="" id="{98BB0009-43DF-4C25-938A-1478D1A1E51C}"/>
              </a:ext>
            </a:extLst>
          </p:cNvPr>
          <p:cNvSpPr>
            <a:spLocks noGrp="1"/>
          </p:cNvSpPr>
          <p:nvPr>
            <p:ph idx="1"/>
          </p:nvPr>
        </p:nvSpPr>
        <p:spPr>
          <a:xfrm>
            <a:off x="1069848" y="2121408"/>
            <a:ext cx="4759452" cy="4050792"/>
          </a:xfrm>
        </p:spPr>
        <p:txBody>
          <a:bodyPr>
            <a:normAutofit/>
          </a:bodyPr>
          <a:lstStyle/>
          <a:p>
            <a:r>
              <a:rPr lang="en-US" b="1" dirty="0"/>
              <a:t>Motivation </a:t>
            </a:r>
          </a:p>
          <a:p>
            <a:r>
              <a:rPr lang="en-US" b="1" dirty="0"/>
              <a:t>Class attendance </a:t>
            </a:r>
          </a:p>
          <a:p>
            <a:r>
              <a:rPr lang="en-US" b="1" dirty="0"/>
              <a:t>Academic achievement </a:t>
            </a:r>
          </a:p>
          <a:p>
            <a:r>
              <a:rPr lang="en-US" b="1" dirty="0"/>
              <a:t>Ethnicity</a:t>
            </a:r>
          </a:p>
          <a:p>
            <a:r>
              <a:rPr lang="en-US" b="1" dirty="0"/>
              <a:t> Title 1 Services </a:t>
            </a:r>
          </a:p>
          <a:p>
            <a:r>
              <a:rPr lang="en-US" b="1" dirty="0"/>
              <a:t>Family background and history </a:t>
            </a:r>
          </a:p>
          <a:p>
            <a:endParaRPr lang="en-US" dirty="0"/>
          </a:p>
        </p:txBody>
      </p:sp>
      <p:pic>
        <p:nvPicPr>
          <p:cNvPr id="5" name="Picture 4">
            <a:extLst>
              <a:ext uri="{FF2B5EF4-FFF2-40B4-BE49-F238E27FC236}">
                <a16:creationId xmlns:a16="http://schemas.microsoft.com/office/drawing/2014/main" xmlns="" id="{51331583-DCBB-471D-A439-F8F354B803C2}"/>
              </a:ext>
            </a:extLst>
          </p:cNvPr>
          <p:cNvPicPr>
            <a:picLocks noChangeAspect="1"/>
          </p:cNvPicPr>
          <p:nvPr/>
        </p:nvPicPr>
        <p:blipFill>
          <a:blip r:embed="rId2"/>
          <a:stretch>
            <a:fillRect/>
          </a:stretch>
        </p:blipFill>
        <p:spPr>
          <a:xfrm>
            <a:off x="5829300" y="2620010"/>
            <a:ext cx="5238750" cy="2857500"/>
          </a:xfrm>
          <a:prstGeom prst="rect">
            <a:avLst/>
          </a:prstGeom>
        </p:spPr>
      </p:pic>
    </p:spTree>
    <p:extLst>
      <p:ext uri="{BB962C8B-B14F-4D97-AF65-F5344CB8AC3E}">
        <p14:creationId xmlns:p14="http://schemas.microsoft.com/office/powerpoint/2010/main" val="287481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Risk Factors</a:t>
            </a:r>
            <a:endParaRPr lang="en-US"/>
          </a:p>
        </p:txBody>
      </p:sp>
      <p:sp>
        <p:nvSpPr>
          <p:cNvPr id="3" name="Content Placeholder 2"/>
          <p:cNvSpPr>
            <a:spLocks noGrp="1"/>
          </p:cNvSpPr>
          <p:nvPr>
            <p:ph idx="1"/>
          </p:nvPr>
        </p:nvSpPr>
        <p:spPr/>
        <p:txBody>
          <a:bodyPr>
            <a:normAutofit fontScale="92500" lnSpcReduction="10000"/>
          </a:bodyPr>
          <a:lstStyle/>
          <a:p>
            <a:r>
              <a:rPr lang="en-US" dirty="0"/>
              <a:t>Attendance is very important into having a risk factor</a:t>
            </a:r>
            <a:r>
              <a:rPr lang="en-US" dirty="0" smtClean="0"/>
              <a:t>.</a:t>
            </a:r>
          </a:p>
          <a:p>
            <a:r>
              <a:rPr lang="en-US" dirty="0"/>
              <a:t>In the Check and Connect program they used daily attendance of the students. Attendance has the most basic engagement behavior. </a:t>
            </a:r>
            <a:endParaRPr lang="en-US" dirty="0" smtClean="0"/>
          </a:p>
          <a:p>
            <a:r>
              <a:rPr lang="en-US" dirty="0" smtClean="0"/>
              <a:t>This </a:t>
            </a:r>
            <a:r>
              <a:rPr lang="en-US" dirty="0"/>
              <a:t>applies to if students attend then they cannot learn, establish relationships with teachers and peers or other forms of experience</a:t>
            </a:r>
            <a:r>
              <a:rPr lang="en-US" dirty="0" smtClean="0"/>
              <a:t>.</a:t>
            </a:r>
          </a:p>
          <a:p>
            <a:r>
              <a:rPr lang="en-US" dirty="0"/>
              <a:t>An example is the Teacher Rating </a:t>
            </a:r>
            <a:r>
              <a:rPr lang="en-US" dirty="0" smtClean="0"/>
              <a:t>Scale.</a:t>
            </a:r>
          </a:p>
          <a:p>
            <a:pPr lvl="1"/>
            <a:r>
              <a:rPr lang="en-US" dirty="0"/>
              <a:t>The monitors distribute the survey to one teacher of every student in the </a:t>
            </a:r>
            <a:r>
              <a:rPr lang="en-US" dirty="0" smtClean="0"/>
              <a:t>program.</a:t>
            </a:r>
          </a:p>
          <a:p>
            <a:pPr lvl="1"/>
            <a:r>
              <a:rPr lang="en-US" dirty="0" smtClean="0"/>
              <a:t>This </a:t>
            </a:r>
            <a:r>
              <a:rPr lang="en-US" dirty="0"/>
              <a:t>had a 77% response rate on the Engagement in School-Teacher Rating Scale.</a:t>
            </a:r>
            <a:endParaRPr lang="en-US" dirty="0"/>
          </a:p>
          <a:p>
            <a:r>
              <a:rPr lang="en-US" dirty="0"/>
              <a:t>Another step in order to prevent risk factors included, were several steps were taken to ensure the fidelity of the Check &amp; Connect intervention. </a:t>
            </a:r>
            <a:endParaRPr lang="en-US" dirty="0" smtClean="0"/>
          </a:p>
          <a:p>
            <a:pPr lvl="1"/>
            <a:r>
              <a:rPr lang="en-US" dirty="0"/>
              <a:t>Monitors are implemented to attend weekly supervisory meetings to discuss intervention strategies and promote the staff development</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02451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A4066C89-42FB-4624-9AFE-3A31B36491B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xmlns="" id="{6CDB244C-8162-4657-B15A-D99A659E07D9}"/>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Our program </a:t>
            </a:r>
          </a:p>
        </p:txBody>
      </p:sp>
      <p:sp>
        <p:nvSpPr>
          <p:cNvPr id="3" name="Content Placeholder 2">
            <a:extLst>
              <a:ext uri="{FF2B5EF4-FFF2-40B4-BE49-F238E27FC236}">
                <a16:creationId xmlns:a16="http://schemas.microsoft.com/office/drawing/2014/main" xmlns="" id="{DB6A3047-5BAF-46C7-A826-E5FAF9F27E54}"/>
              </a:ext>
            </a:extLst>
          </p:cNvPr>
          <p:cNvSpPr>
            <a:spLocks noGrp="1"/>
          </p:cNvSpPr>
          <p:nvPr>
            <p:ph idx="1"/>
          </p:nvPr>
        </p:nvSpPr>
        <p:spPr>
          <a:xfrm>
            <a:off x="5053780" y="599768"/>
            <a:ext cx="6074467" cy="5572432"/>
          </a:xfrm>
        </p:spPr>
        <p:txBody>
          <a:bodyPr anchor="ctr">
            <a:normAutofit/>
          </a:bodyPr>
          <a:lstStyle/>
          <a:p>
            <a:r>
              <a:rPr lang="en-US" b="1" dirty="0"/>
              <a:t>Funded by annual school budget </a:t>
            </a:r>
          </a:p>
          <a:p>
            <a:r>
              <a:rPr lang="en-US" b="1" dirty="0"/>
              <a:t>Mentors/Monitors must have a degree in a social field</a:t>
            </a:r>
          </a:p>
          <a:p>
            <a:r>
              <a:rPr lang="en-US" b="1" dirty="0"/>
              <a:t>Participants and mentors must sign for a 2 year minimum  </a:t>
            </a:r>
          </a:p>
          <a:p>
            <a:r>
              <a:rPr lang="en-US" b="1" dirty="0"/>
              <a:t>Mentors must be able to meet the time requirements</a:t>
            </a:r>
          </a:p>
          <a:p>
            <a:pPr lvl="1">
              <a:buFont typeface="Wingdings" panose="05000000000000000000" pitchFamily="2" charset="2"/>
              <a:buChar char="q"/>
            </a:pPr>
            <a:r>
              <a:rPr lang="en-US" b="1" dirty="0"/>
              <a:t> Meet with student twice a week </a:t>
            </a:r>
          </a:p>
          <a:p>
            <a:pPr lvl="1">
              <a:buFont typeface="Wingdings" panose="05000000000000000000" pitchFamily="2" charset="2"/>
              <a:buChar char="q"/>
            </a:pPr>
            <a:r>
              <a:rPr lang="en-US" b="1" dirty="0"/>
              <a:t> Be able to help with school pick up/drop off </a:t>
            </a:r>
          </a:p>
          <a:p>
            <a:endParaRPr lang="en-US" dirty="0"/>
          </a:p>
        </p:txBody>
      </p:sp>
    </p:spTree>
    <p:extLst>
      <p:ext uri="{BB962C8B-B14F-4D97-AF65-F5344CB8AC3E}">
        <p14:creationId xmlns:p14="http://schemas.microsoft.com/office/powerpoint/2010/main" val="268947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224</TotalTime>
  <Words>682</Words>
  <Application>Microsoft Macintosh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Rockwell</vt:lpstr>
      <vt:lpstr>Rockwell Condensed</vt:lpstr>
      <vt:lpstr>Rockwell Extra Bold</vt:lpstr>
      <vt:lpstr>Wingdings</vt:lpstr>
      <vt:lpstr>Wood Type</vt:lpstr>
      <vt:lpstr>Dropout Prevention Strategy </vt:lpstr>
      <vt:lpstr>PowerPoint Presentation</vt:lpstr>
      <vt:lpstr>The check and Connect Program </vt:lpstr>
      <vt:lpstr>The Check &amp; Connect Program</vt:lpstr>
      <vt:lpstr>What resources would be needed?</vt:lpstr>
      <vt:lpstr>Resources needed</vt:lpstr>
      <vt:lpstr>Risk factors </vt:lpstr>
      <vt:lpstr>Risk Factors</vt:lpstr>
      <vt:lpstr>Our program </vt:lpstr>
      <vt:lpstr>Our program</vt:lpstr>
      <vt:lpstr>Why would it benefit Prince Edward County?</vt:lpstr>
      <vt:lpstr>Sources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Dropout Prevention Strategy</dc:title>
  <dc:creator>Sarah Piszczor</dc:creator>
  <cp:lastModifiedBy>Lauren Carroll</cp:lastModifiedBy>
  <cp:revision>12</cp:revision>
  <dcterms:created xsi:type="dcterms:W3CDTF">2018-04-09T13:15:45Z</dcterms:created>
  <dcterms:modified xsi:type="dcterms:W3CDTF">2018-04-09T17:04:37Z</dcterms:modified>
</cp:coreProperties>
</file>