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292608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 d="100"/>
          <a:sy n="16" d="100"/>
        </p:scale>
        <p:origin x="-1398" y="-168"/>
      </p:cViewPr>
      <p:guideLst>
        <p:guide orient="horz" pos="9216"/>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089815"/>
            <a:ext cx="31089600" cy="6272107"/>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6581120"/>
            <a:ext cx="25603200" cy="747776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1A6111-CCF5-485B-88A1-1EDCDC609FC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10552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A6111-CCF5-485B-88A1-1EDCDC609FC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56895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0" y="4998722"/>
            <a:ext cx="32918400" cy="1065242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0" y="4998722"/>
            <a:ext cx="98145600" cy="1065242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A6111-CCF5-485B-88A1-1EDCDC609FC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422000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A6111-CCF5-485B-88A1-1EDCDC609FC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15777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8802775"/>
            <a:ext cx="31089600" cy="581152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2401978"/>
            <a:ext cx="31089600" cy="64007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A6111-CCF5-485B-88A1-1EDCDC609FC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38716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0" y="29132109"/>
            <a:ext cx="65532000" cy="82390827"/>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456800" y="29132109"/>
            <a:ext cx="65532000" cy="82390827"/>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1A6111-CCF5-485B-88A1-1EDCDC609FC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54237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789"/>
            <a:ext cx="32918400" cy="487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549816"/>
            <a:ext cx="16160752" cy="2729651"/>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828800" y="9279467"/>
            <a:ext cx="16160752" cy="16858829"/>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549816"/>
            <a:ext cx="16167100" cy="2729651"/>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8580102" y="9279467"/>
            <a:ext cx="16167100" cy="16858829"/>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1A6111-CCF5-485B-88A1-1EDCDC609FCD}"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336233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1A6111-CCF5-485B-88A1-1EDCDC609FCD}"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63667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A6111-CCF5-485B-88A1-1EDCDC609FCD}"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195689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165013"/>
            <a:ext cx="12033252" cy="495808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4300200" y="1165016"/>
            <a:ext cx="20447000" cy="2497328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6123096"/>
            <a:ext cx="12033252" cy="200152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A6111-CCF5-485B-88A1-1EDCDC609FC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348606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0482560"/>
            <a:ext cx="21945600" cy="241808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169152" y="2614507"/>
            <a:ext cx="21945600" cy="1755648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7169152" y="22900642"/>
            <a:ext cx="21945600" cy="343407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A6111-CCF5-485B-88A1-1EDCDC609FC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12C39-F9A4-41EF-83CE-AEFB5375B87D}" type="slidenum">
              <a:rPr lang="en-US" smtClean="0"/>
              <a:t>‹#›</a:t>
            </a:fld>
            <a:endParaRPr lang="en-US"/>
          </a:p>
        </p:txBody>
      </p:sp>
    </p:spTree>
    <p:extLst>
      <p:ext uri="{BB962C8B-B14F-4D97-AF65-F5344CB8AC3E}">
        <p14:creationId xmlns:p14="http://schemas.microsoft.com/office/powerpoint/2010/main" val="307486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171789"/>
            <a:ext cx="32918400" cy="48768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6827522"/>
            <a:ext cx="32918400" cy="19310775"/>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27120429"/>
            <a:ext cx="8534400" cy="1557867"/>
          </a:xfrm>
          <a:prstGeom prst="rect">
            <a:avLst/>
          </a:prstGeom>
        </p:spPr>
        <p:txBody>
          <a:bodyPr vert="horz" lIns="376202" tIns="188101" rIns="376202" bIns="188101" rtlCol="0" anchor="ctr"/>
          <a:lstStyle>
            <a:lvl1pPr algn="l">
              <a:defRPr sz="4900">
                <a:solidFill>
                  <a:schemeClr val="tx1">
                    <a:tint val="75000"/>
                  </a:schemeClr>
                </a:solidFill>
              </a:defRPr>
            </a:lvl1pPr>
          </a:lstStyle>
          <a:p>
            <a:fld id="{0B1A6111-CCF5-485B-88A1-1EDCDC609FCD}" type="datetimeFigureOut">
              <a:rPr lang="en-US" smtClean="0"/>
              <a:t>11/20/2017</a:t>
            </a:fld>
            <a:endParaRPr lang="en-US"/>
          </a:p>
        </p:txBody>
      </p:sp>
      <p:sp>
        <p:nvSpPr>
          <p:cNvPr id="5" name="Footer Placeholder 4"/>
          <p:cNvSpPr>
            <a:spLocks noGrp="1"/>
          </p:cNvSpPr>
          <p:nvPr>
            <p:ph type="ftr" sz="quarter" idx="3"/>
          </p:nvPr>
        </p:nvSpPr>
        <p:spPr>
          <a:xfrm>
            <a:off x="12496800" y="27120429"/>
            <a:ext cx="11582400" cy="1557867"/>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7120429"/>
            <a:ext cx="8534400" cy="1557867"/>
          </a:xfrm>
          <a:prstGeom prst="rect">
            <a:avLst/>
          </a:prstGeom>
        </p:spPr>
        <p:txBody>
          <a:bodyPr vert="horz" lIns="376202" tIns="188101" rIns="376202" bIns="188101" rtlCol="0" anchor="ctr"/>
          <a:lstStyle>
            <a:lvl1pPr algn="r">
              <a:defRPr sz="4900">
                <a:solidFill>
                  <a:schemeClr val="tx1">
                    <a:tint val="75000"/>
                  </a:schemeClr>
                </a:solidFill>
              </a:defRPr>
            </a:lvl1pPr>
          </a:lstStyle>
          <a:p>
            <a:fld id="{BAB12C39-F9A4-41EF-83CE-AEFB5375B87D}" type="slidenum">
              <a:rPr lang="en-US" smtClean="0"/>
              <a:t>‹#›</a:t>
            </a:fld>
            <a:endParaRPr lang="en-US"/>
          </a:p>
        </p:txBody>
      </p:sp>
    </p:spTree>
    <p:extLst>
      <p:ext uri="{BB962C8B-B14F-4D97-AF65-F5344CB8AC3E}">
        <p14:creationId xmlns:p14="http://schemas.microsoft.com/office/powerpoint/2010/main" val="188435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6200" y="457201"/>
            <a:ext cx="22098000" cy="4572000"/>
          </a:xfrm>
        </p:spPr>
        <p:txBody>
          <a:bodyPr>
            <a:normAutofit fontScale="90000"/>
          </a:bodyPr>
          <a:lstStyle/>
          <a:p>
            <a:r>
              <a:rPr lang="en-US" dirty="0" smtClean="0"/>
              <a:t>Intertwine Time </a:t>
            </a:r>
            <a:br>
              <a:rPr lang="en-US" dirty="0" smtClean="0"/>
            </a:br>
            <a:r>
              <a:rPr lang="en-US" sz="9600" dirty="0" smtClean="0"/>
              <a:t>Kirsten Bauer, Samantha King-Cash, </a:t>
            </a:r>
            <a:r>
              <a:rPr lang="en-US" sz="9600" dirty="0" err="1" smtClean="0"/>
              <a:t>Tjeerd</a:t>
            </a:r>
            <a:r>
              <a:rPr lang="en-US" sz="9600" dirty="0" smtClean="0"/>
              <a:t> </a:t>
            </a:r>
            <a:r>
              <a:rPr lang="en-US" sz="9600" dirty="0" err="1" smtClean="0"/>
              <a:t>Brandsma</a:t>
            </a:r>
            <a:r>
              <a:rPr lang="en-US" sz="9600" dirty="0" smtClean="0"/>
              <a:t>, and Robin ten </a:t>
            </a:r>
            <a:r>
              <a:rPr lang="en-US" sz="9600" dirty="0" err="1" smtClean="0"/>
              <a:t>Klooster</a:t>
            </a:r>
            <a:r>
              <a:rPr lang="en-US" sz="9600" dirty="0" smtClean="0"/>
              <a:t> </a:t>
            </a:r>
            <a:endParaRPr lang="en-US" dirty="0"/>
          </a:p>
        </p:txBody>
      </p:sp>
      <p:sp>
        <p:nvSpPr>
          <p:cNvPr id="4" name="TextBox 3"/>
          <p:cNvSpPr txBox="1"/>
          <p:nvPr/>
        </p:nvSpPr>
        <p:spPr>
          <a:xfrm>
            <a:off x="0" y="5358527"/>
            <a:ext cx="13411200" cy="7386638"/>
          </a:xfrm>
          <a:prstGeom prst="rect">
            <a:avLst/>
          </a:prstGeom>
          <a:noFill/>
          <a:ln w="38100">
            <a:solidFill>
              <a:schemeClr val="accent1"/>
            </a:solidFill>
          </a:ln>
        </p:spPr>
        <p:txBody>
          <a:bodyPr wrap="square" rtlCol="0">
            <a:spAutoFit/>
          </a:bodyPr>
          <a:lstStyle/>
          <a:p>
            <a:pPr algn="ctr"/>
            <a:r>
              <a:rPr lang="en-US" dirty="0" smtClean="0"/>
              <a:t>Summary</a:t>
            </a:r>
          </a:p>
          <a:p>
            <a:pPr algn="ctr"/>
            <a:r>
              <a:rPr lang="en-US" sz="4000" b="1" dirty="0"/>
              <a:t>There is an apparent gap between generations when it comes to things such as technology, habits and lifestyles, productivity, mannerisms and communication, slang and communication, and politics and religion</a:t>
            </a:r>
            <a:r>
              <a:rPr lang="en-US" sz="4000" b="1" dirty="0" smtClean="0"/>
              <a:t>. </a:t>
            </a:r>
            <a:r>
              <a:rPr lang="en-US" sz="4000" b="1" dirty="0"/>
              <a:t>Our proposed solution is a game show, named “Intertwine Time,” with different categories that the contestants can choose from during each </a:t>
            </a:r>
            <a:r>
              <a:rPr lang="en-US" sz="4000" b="1" dirty="0" smtClean="0"/>
              <a:t>episode. There </a:t>
            </a:r>
            <a:r>
              <a:rPr lang="en-US" sz="4000" b="1" dirty="0"/>
              <a:t>are </a:t>
            </a:r>
            <a:r>
              <a:rPr lang="en-US" sz="4000" b="1" dirty="0" smtClean="0"/>
              <a:t>6 different categories dealing with the issues listed above.</a:t>
            </a:r>
            <a:r>
              <a:rPr lang="en-US" sz="4000" b="1" dirty="0"/>
              <a:t> The purpose of these categories is to educate the participants and viewers about common issues/topics related to generational gaps. </a:t>
            </a:r>
            <a:endParaRPr lang="en-US" dirty="0"/>
          </a:p>
        </p:txBody>
      </p:sp>
      <p:sp>
        <p:nvSpPr>
          <p:cNvPr id="5" name="TextBox 4"/>
          <p:cNvSpPr txBox="1"/>
          <p:nvPr/>
        </p:nvSpPr>
        <p:spPr>
          <a:xfrm>
            <a:off x="0" y="13400394"/>
            <a:ext cx="13411200" cy="15635049"/>
          </a:xfrm>
          <a:prstGeom prst="rect">
            <a:avLst/>
          </a:prstGeom>
          <a:noFill/>
          <a:ln>
            <a:solidFill>
              <a:schemeClr val="accent1"/>
            </a:solidFill>
          </a:ln>
        </p:spPr>
        <p:txBody>
          <a:bodyPr wrap="square" rtlCol="0">
            <a:spAutoFit/>
          </a:bodyPr>
          <a:lstStyle/>
          <a:p>
            <a:pPr algn="ctr"/>
            <a:r>
              <a:rPr lang="en-US" dirty="0" smtClean="0"/>
              <a:t>Background</a:t>
            </a:r>
          </a:p>
          <a:p>
            <a:r>
              <a:rPr lang="en-US" sz="3900" b="1" dirty="0" smtClean="0"/>
              <a:t>Technology</a:t>
            </a:r>
            <a:r>
              <a:rPr lang="en-US" sz="3900" b="1" dirty="0"/>
              <a:t>: </a:t>
            </a:r>
            <a:endParaRPr lang="en-US" sz="3900" b="1" dirty="0" smtClean="0">
              <a:effectLst/>
            </a:endParaRPr>
          </a:p>
          <a:p>
            <a:pPr fontAlgn="base"/>
            <a:r>
              <a:rPr lang="en-US" sz="3900" b="1" dirty="0"/>
              <a:t>There’s a large difference between the </a:t>
            </a:r>
            <a:r>
              <a:rPr lang="en-US" sz="3900" b="1" dirty="0" smtClean="0"/>
              <a:t>generations knowledge </a:t>
            </a:r>
            <a:r>
              <a:rPr lang="en-US" sz="3900" b="1" dirty="0"/>
              <a:t>of </a:t>
            </a:r>
            <a:r>
              <a:rPr lang="en-US" sz="3900" b="1" dirty="0" smtClean="0"/>
              <a:t>technologies.</a:t>
            </a:r>
          </a:p>
          <a:p>
            <a:pPr fontAlgn="base"/>
            <a:r>
              <a:rPr lang="en-US" sz="3900" b="1" dirty="0" smtClean="0"/>
              <a:t>Ex: smart devices</a:t>
            </a:r>
          </a:p>
          <a:p>
            <a:r>
              <a:rPr lang="en-US" sz="3900" b="1" dirty="0" smtClean="0"/>
              <a:t>Habits </a:t>
            </a:r>
            <a:r>
              <a:rPr lang="en-US" sz="3900" b="1" dirty="0"/>
              <a:t>&amp; Lifestyles:</a:t>
            </a:r>
            <a:endParaRPr lang="en-US" sz="3900" b="1" dirty="0" smtClean="0">
              <a:effectLst/>
            </a:endParaRPr>
          </a:p>
          <a:p>
            <a:pPr fontAlgn="base"/>
            <a:r>
              <a:rPr lang="en-US" sz="3900" b="1" dirty="0"/>
              <a:t>Elderly have different hobbies than </a:t>
            </a:r>
            <a:r>
              <a:rPr lang="en-US" sz="3900" b="1" dirty="0" smtClean="0"/>
              <a:t>millennials. </a:t>
            </a:r>
            <a:r>
              <a:rPr lang="en-US" sz="3900" b="1" dirty="0"/>
              <a:t>Knowledge of each other’s hobbies will </a:t>
            </a:r>
            <a:r>
              <a:rPr lang="en-US" sz="3900" b="1" dirty="0" smtClean="0"/>
              <a:t>close this </a:t>
            </a:r>
            <a:r>
              <a:rPr lang="en-US" sz="3900" b="1" dirty="0"/>
              <a:t>gap</a:t>
            </a:r>
            <a:r>
              <a:rPr lang="en-US" sz="3900" b="1" dirty="0" smtClean="0"/>
              <a:t>. Ex: Video games </a:t>
            </a:r>
            <a:endParaRPr lang="en-US" sz="3900" b="1" dirty="0"/>
          </a:p>
          <a:p>
            <a:r>
              <a:rPr lang="en-US" sz="3900" b="1" dirty="0" smtClean="0"/>
              <a:t>Productivity</a:t>
            </a:r>
            <a:r>
              <a:rPr lang="en-US" sz="3900" b="1" dirty="0"/>
              <a:t>:</a:t>
            </a:r>
            <a:endParaRPr lang="en-US" sz="3900" b="1" dirty="0" smtClean="0">
              <a:effectLst/>
            </a:endParaRPr>
          </a:p>
          <a:p>
            <a:pPr fontAlgn="base"/>
            <a:r>
              <a:rPr lang="en-US" sz="3900" b="1" dirty="0"/>
              <a:t>Elderly believe that millennials are less productive than they were when they were younger. Some think millennials are lazy and don’t put in any effort, while others believe they work too much overtime and have little time for family</a:t>
            </a:r>
            <a:r>
              <a:rPr lang="en-US" sz="3900" b="1" dirty="0" smtClean="0"/>
              <a:t>. A </a:t>
            </a:r>
            <a:r>
              <a:rPr lang="en-US" sz="3900" b="1" dirty="0"/>
              <a:t>combination of both can result in good teamwork</a:t>
            </a:r>
            <a:r>
              <a:rPr lang="en-US" sz="3900" b="1" dirty="0" smtClean="0"/>
              <a:t>.</a:t>
            </a:r>
          </a:p>
          <a:p>
            <a:r>
              <a:rPr lang="en-US" sz="3900" b="1" dirty="0"/>
              <a:t>Politics &amp; Religion:</a:t>
            </a:r>
            <a:endParaRPr lang="en-US" sz="3900" b="1" dirty="0" smtClean="0">
              <a:effectLst/>
            </a:endParaRPr>
          </a:p>
          <a:p>
            <a:pPr fontAlgn="base"/>
            <a:r>
              <a:rPr lang="en-US" sz="3900" b="1" dirty="0"/>
              <a:t>Parents often have issues with their children not following the same values they were raised with, such as religious </a:t>
            </a:r>
            <a:r>
              <a:rPr lang="en-US" sz="3900" b="1" dirty="0" smtClean="0"/>
              <a:t>commitment.</a:t>
            </a:r>
            <a:r>
              <a:rPr lang="en-US" sz="3900" b="1" dirty="0" smtClean="0">
                <a:effectLst/>
              </a:rPr>
              <a:t/>
            </a:r>
            <a:br>
              <a:rPr lang="en-US" sz="3900" b="1" dirty="0" smtClean="0">
                <a:effectLst/>
              </a:rPr>
            </a:br>
            <a:r>
              <a:rPr lang="en-US" sz="3900" b="1" dirty="0" smtClean="0"/>
              <a:t>Slang </a:t>
            </a:r>
            <a:r>
              <a:rPr lang="en-US" sz="3900" b="1" dirty="0"/>
              <a:t>&amp; Communication:</a:t>
            </a:r>
            <a:endParaRPr lang="en-US" sz="3900" b="1" dirty="0" smtClean="0">
              <a:effectLst/>
            </a:endParaRPr>
          </a:p>
          <a:p>
            <a:pPr fontAlgn="base"/>
            <a:r>
              <a:rPr lang="en-US" sz="3900" b="1" dirty="0"/>
              <a:t>There is a large divide between generations in use of keywords and  </a:t>
            </a:r>
            <a:r>
              <a:rPr lang="en-US" sz="3900" b="1" dirty="0" smtClean="0"/>
              <a:t>linguistics associated </a:t>
            </a:r>
            <a:r>
              <a:rPr lang="en-US" sz="3900" b="1" dirty="0"/>
              <a:t>with </a:t>
            </a:r>
            <a:r>
              <a:rPr lang="en-US" sz="3900" b="1" dirty="0" smtClean="0"/>
              <a:t>social media.</a:t>
            </a:r>
            <a:endParaRPr lang="en-US" sz="3900" b="1" dirty="0" smtClean="0">
              <a:effectLst/>
            </a:endParaRPr>
          </a:p>
          <a:p>
            <a:pPr fontAlgn="base"/>
            <a:r>
              <a:rPr lang="en-US" sz="3900" b="1" dirty="0" smtClean="0"/>
              <a:t>Communication:</a:t>
            </a:r>
          </a:p>
          <a:p>
            <a:pPr fontAlgn="base"/>
            <a:r>
              <a:rPr lang="en-US" sz="3900" b="1" dirty="0" smtClean="0"/>
              <a:t>There is a lack of communication and a difference in how communication is executed between generations.</a:t>
            </a:r>
          </a:p>
          <a:p>
            <a:pPr fontAlgn="base"/>
            <a:r>
              <a:rPr lang="en-US" sz="3900" b="1" dirty="0" smtClean="0"/>
              <a:t>Ex: face to face vs email  </a:t>
            </a:r>
            <a:endParaRPr lang="en-US" sz="3900" b="1" dirty="0"/>
          </a:p>
        </p:txBody>
      </p:sp>
      <p:sp>
        <p:nvSpPr>
          <p:cNvPr id="6" name="TextBox 5"/>
          <p:cNvSpPr txBox="1"/>
          <p:nvPr/>
        </p:nvSpPr>
        <p:spPr>
          <a:xfrm>
            <a:off x="14000352" y="5358527"/>
            <a:ext cx="10307448" cy="12218730"/>
          </a:xfrm>
          <a:prstGeom prst="rect">
            <a:avLst/>
          </a:prstGeom>
          <a:noFill/>
          <a:ln w="38100">
            <a:solidFill>
              <a:schemeClr val="accent1"/>
            </a:solidFill>
          </a:ln>
        </p:spPr>
        <p:txBody>
          <a:bodyPr wrap="square" rtlCol="0" anchor="ctr">
            <a:spAutoFit/>
          </a:bodyPr>
          <a:lstStyle/>
          <a:p>
            <a:pPr algn="ctr"/>
            <a:r>
              <a:rPr lang="en-US" dirty="0" smtClean="0"/>
              <a:t>Outline</a:t>
            </a:r>
          </a:p>
          <a:p>
            <a:pPr algn="ctr"/>
            <a:r>
              <a:rPr lang="en-US" sz="4000" b="1" dirty="0"/>
              <a:t>The purpose behind Intertwine Time is to sell tickets to a  game show related to generational gaps with a percentage of profits going towards unifying the elderly and  generation z/millennials through educational and engaging excursions. This social interaction not only combats generational gaps but also </a:t>
            </a:r>
            <a:r>
              <a:rPr lang="en-US" sz="4000" b="1" dirty="0" smtClean="0"/>
              <a:t>loneliness frequently </a:t>
            </a:r>
            <a:r>
              <a:rPr lang="en-US" sz="4000" b="1" dirty="0"/>
              <a:t>experienced by the elderly. </a:t>
            </a:r>
            <a:r>
              <a:rPr lang="en-US" sz="4000" b="1" dirty="0" smtClean="0"/>
              <a:t>Additionally, it opens up educational opportunities for the youngsters that participate through scholarships. The </a:t>
            </a:r>
            <a:r>
              <a:rPr lang="en-US" sz="4000" b="1" dirty="0"/>
              <a:t>excursions and events </a:t>
            </a:r>
            <a:r>
              <a:rPr lang="en-US" sz="4000" b="1" dirty="0" smtClean="0"/>
              <a:t>funded through ticket sales will be </a:t>
            </a:r>
            <a:r>
              <a:rPr lang="en-US" sz="4000" b="1" dirty="0"/>
              <a:t>documented and shown during an intermezzo, or intermission, during the </a:t>
            </a:r>
            <a:r>
              <a:rPr lang="en-US" sz="4000" b="1" dirty="0" smtClean="0"/>
              <a:t>show’s </a:t>
            </a:r>
            <a:r>
              <a:rPr lang="en-US" sz="4000" b="1" dirty="0"/>
              <a:t>broadcast</a:t>
            </a:r>
            <a:r>
              <a:rPr lang="en-US" sz="4000" b="1" dirty="0" smtClean="0"/>
              <a:t>.</a:t>
            </a:r>
            <a:r>
              <a:rPr lang="en-US" sz="4000" dirty="0" smtClean="0"/>
              <a:t/>
            </a:r>
            <a:br>
              <a:rPr lang="en-US" sz="4000" dirty="0" smtClean="0"/>
            </a:br>
            <a:endParaRPr lang="en-US" sz="4000" dirty="0" smtClean="0"/>
          </a:p>
          <a:p>
            <a:pPr algn="ctr"/>
            <a:endParaRPr lang="en-US" dirty="0" smtClean="0"/>
          </a:p>
        </p:txBody>
      </p:sp>
      <p:sp>
        <p:nvSpPr>
          <p:cNvPr id="7" name="TextBox 6"/>
          <p:cNvSpPr txBox="1"/>
          <p:nvPr/>
        </p:nvSpPr>
        <p:spPr>
          <a:xfrm>
            <a:off x="24841200" y="5358527"/>
            <a:ext cx="11734800" cy="8002191"/>
          </a:xfrm>
          <a:prstGeom prst="rect">
            <a:avLst/>
          </a:prstGeom>
          <a:noFill/>
          <a:ln w="38100">
            <a:solidFill>
              <a:schemeClr val="accent1"/>
            </a:solidFill>
          </a:ln>
        </p:spPr>
        <p:txBody>
          <a:bodyPr wrap="square" rtlCol="0">
            <a:spAutoFit/>
          </a:bodyPr>
          <a:lstStyle/>
          <a:p>
            <a:pPr algn="ctr"/>
            <a:r>
              <a:rPr lang="en-US" dirty="0" smtClean="0"/>
              <a:t>Future Direction</a:t>
            </a:r>
            <a:endParaRPr lang="en-US" sz="4000" dirty="0" smtClean="0"/>
          </a:p>
          <a:p>
            <a:pPr algn="ctr"/>
            <a:r>
              <a:rPr lang="en-US" sz="4000" b="1" dirty="0" smtClean="0"/>
              <a:t>First we would start </a:t>
            </a:r>
            <a:r>
              <a:rPr lang="en-US" sz="4000" b="1" dirty="0"/>
              <a:t>in our own </a:t>
            </a:r>
            <a:r>
              <a:rPr lang="en-US" sz="4000" b="1" dirty="0" smtClean="0"/>
              <a:t>community within </a:t>
            </a:r>
            <a:r>
              <a:rPr lang="en-US" sz="4000" b="1" dirty="0"/>
              <a:t>our city </a:t>
            </a:r>
            <a:r>
              <a:rPr lang="en-US" sz="4000" b="1" dirty="0" smtClean="0"/>
              <a:t>and then </a:t>
            </a:r>
            <a:r>
              <a:rPr lang="en-US" sz="4000" b="1" dirty="0"/>
              <a:t>state, without being </a:t>
            </a:r>
            <a:r>
              <a:rPr lang="en-US" sz="4000" b="1" dirty="0" smtClean="0"/>
              <a:t>televised. </a:t>
            </a:r>
            <a:r>
              <a:rPr lang="en-US" sz="4000" b="1" dirty="0"/>
              <a:t>Due to the fact that we </a:t>
            </a:r>
            <a:r>
              <a:rPr lang="en-US" sz="4000" b="1" dirty="0" smtClean="0"/>
              <a:t>would be </a:t>
            </a:r>
            <a:r>
              <a:rPr lang="en-US" sz="4000" b="1" dirty="0"/>
              <a:t>using a community recreation center, the space would be free to us </a:t>
            </a:r>
            <a:r>
              <a:rPr lang="en-US" sz="4000" b="1" dirty="0" smtClean="0"/>
              <a:t>or low cost as </a:t>
            </a:r>
            <a:r>
              <a:rPr lang="en-US" sz="4000" b="1" dirty="0"/>
              <a:t>we are part of the community. This will save the cost of renting a venue. </a:t>
            </a:r>
            <a:r>
              <a:rPr lang="en-US" sz="4000" b="1" dirty="0" smtClean="0"/>
              <a:t>Those who attend </a:t>
            </a:r>
            <a:r>
              <a:rPr lang="en-US" sz="4000" b="1" dirty="0"/>
              <a:t>can donate the amount of money they wish </a:t>
            </a:r>
            <a:r>
              <a:rPr lang="en-US" sz="4000" b="1" dirty="0" smtClean="0"/>
              <a:t>for </a:t>
            </a:r>
            <a:r>
              <a:rPr lang="en-US" sz="4000" b="1" dirty="0"/>
              <a:t>admittance </a:t>
            </a:r>
            <a:r>
              <a:rPr lang="en-US" sz="4000" b="1" dirty="0" smtClean="0"/>
              <a:t>to </a:t>
            </a:r>
            <a:r>
              <a:rPr lang="en-US" sz="4000" b="1" dirty="0"/>
              <a:t>the show. </a:t>
            </a:r>
            <a:r>
              <a:rPr lang="en-US" sz="4000" b="1" dirty="0" smtClean="0"/>
              <a:t>Some of the </a:t>
            </a:r>
            <a:r>
              <a:rPr lang="en-US" sz="4000" b="1" dirty="0"/>
              <a:t>money raised will be saved and eventually will fund </a:t>
            </a:r>
            <a:r>
              <a:rPr lang="en-US" sz="4000" b="1" dirty="0" smtClean="0"/>
              <a:t>the expansion of the  </a:t>
            </a:r>
            <a:r>
              <a:rPr lang="en-US" sz="4000" b="1" dirty="0"/>
              <a:t>game </a:t>
            </a:r>
            <a:r>
              <a:rPr lang="en-US" sz="4000" b="1" dirty="0" smtClean="0"/>
              <a:t>show into  being </a:t>
            </a:r>
            <a:r>
              <a:rPr lang="en-US" sz="4000" b="1" dirty="0"/>
              <a:t>shown on television and livestreams</a:t>
            </a:r>
            <a:r>
              <a:rPr lang="en-US" sz="4000" b="1" dirty="0" smtClean="0"/>
              <a:t>.</a:t>
            </a:r>
            <a:endParaRPr lang="en-US" sz="4000" b="1" dirty="0" smtClean="0">
              <a:effectLst/>
            </a:endParaRPr>
          </a:p>
        </p:txBody>
      </p:sp>
      <p:sp>
        <p:nvSpPr>
          <p:cNvPr id="8" name="TextBox 7"/>
          <p:cNvSpPr txBox="1"/>
          <p:nvPr/>
        </p:nvSpPr>
        <p:spPr>
          <a:xfrm>
            <a:off x="25024080" y="13715999"/>
            <a:ext cx="11551920" cy="6155531"/>
          </a:xfrm>
          <a:prstGeom prst="rect">
            <a:avLst/>
          </a:prstGeom>
          <a:noFill/>
          <a:ln w="38100">
            <a:solidFill>
              <a:schemeClr val="accent1"/>
            </a:solidFill>
          </a:ln>
        </p:spPr>
        <p:txBody>
          <a:bodyPr wrap="square" rtlCol="0">
            <a:spAutoFit/>
          </a:bodyPr>
          <a:lstStyle/>
          <a:p>
            <a:pPr algn="ctr"/>
            <a:r>
              <a:rPr lang="en-US" dirty="0" smtClean="0"/>
              <a:t>Reflection</a:t>
            </a:r>
          </a:p>
          <a:p>
            <a:pPr algn="ctr"/>
            <a:r>
              <a:rPr lang="en-US" sz="4000" b="1" dirty="0" smtClean="0"/>
              <a:t>Though the creative thought process of coming up with a socially innovative product/process rather than just a charitable one was challenging, it showed to be an enjoyable one. It has also been a challenging experience working with Dutch students on this project, but it was a unique and interesting opportunity that we would not have been given elsewhere. </a:t>
            </a:r>
          </a:p>
        </p:txBody>
      </p:sp>
      <p:sp>
        <p:nvSpPr>
          <p:cNvPr id="9" name="TextBox 8"/>
          <p:cNvSpPr txBox="1"/>
          <p:nvPr/>
        </p:nvSpPr>
        <p:spPr>
          <a:xfrm>
            <a:off x="25008840" y="20380108"/>
            <a:ext cx="11567160" cy="4832092"/>
          </a:xfrm>
          <a:prstGeom prst="rect">
            <a:avLst/>
          </a:prstGeom>
          <a:noFill/>
          <a:ln w="38100">
            <a:solidFill>
              <a:schemeClr val="accent1"/>
            </a:solidFill>
          </a:ln>
        </p:spPr>
        <p:txBody>
          <a:bodyPr wrap="square" rtlCol="0">
            <a:spAutoFit/>
          </a:bodyPr>
          <a:lstStyle/>
          <a:p>
            <a:pPr algn="ctr"/>
            <a:r>
              <a:rPr lang="en-US" dirty="0" smtClean="0"/>
              <a:t>References</a:t>
            </a:r>
          </a:p>
          <a:p>
            <a:pPr algn="ctr"/>
            <a:endParaRPr lang="en-US" dirty="0" smtClean="0"/>
          </a:p>
          <a:p>
            <a:r>
              <a:rPr lang="en-US" sz="2000" dirty="0"/>
              <a:t>Clarke, E. J., et al. “Types of Conflicts and Tensions Between Older Parents and Adult Children.” </a:t>
            </a:r>
            <a:r>
              <a:rPr lang="en-US" sz="2000" i="1" dirty="0"/>
              <a:t>The Gerontologist</a:t>
            </a:r>
            <a:r>
              <a:rPr lang="en-US" sz="2000" dirty="0"/>
              <a:t>, vol. 39, no. 3, Jan. 1999, pp. 261–270., doi:10.1093/</a:t>
            </a:r>
            <a:r>
              <a:rPr lang="en-US" sz="2000" dirty="0" err="1"/>
              <a:t>geront</a:t>
            </a:r>
            <a:r>
              <a:rPr lang="en-US" sz="2000" dirty="0"/>
              <a:t>/39.3.261.</a:t>
            </a:r>
            <a:endParaRPr lang="en-US" sz="2000" b="0" dirty="0" smtClean="0">
              <a:effectLst/>
            </a:endParaRPr>
          </a:p>
          <a:p>
            <a:r>
              <a:rPr lang="en-US" sz="2000" dirty="0" err="1"/>
              <a:t>Linabury</a:t>
            </a:r>
            <a:r>
              <a:rPr lang="en-US" sz="2000" dirty="0"/>
              <a:t>, Dave. (2010). Linguistic Challenges Associated with Monitoring Social Media. . 10.13140/RG.2.1.3452.6881.</a:t>
            </a:r>
            <a:endParaRPr lang="en-US" sz="2000" b="0" dirty="0" smtClean="0">
              <a:effectLst/>
            </a:endParaRPr>
          </a:p>
          <a:p>
            <a:r>
              <a:rPr lang="en-US" sz="2000" dirty="0" err="1"/>
              <a:t>Wiedmer</a:t>
            </a:r>
            <a:r>
              <a:rPr lang="en-US" sz="2000" dirty="0"/>
              <a:t>, Terry. “Generations Do Differ: Best Practices in Leading Traditionalists, Boomers, and Generations X, Y, and Z.” </a:t>
            </a:r>
            <a:r>
              <a:rPr lang="en-US" sz="2000" i="1" dirty="0"/>
              <a:t>Delta Kappa Gamma Bulletin</a:t>
            </a:r>
            <a:r>
              <a:rPr lang="en-US" sz="2000" dirty="0"/>
              <a:t>, Delta Kappa Gamma Society International, 1 Oct. 2015, www.questia.com/library/journal/1P3-3971765321/generations-do-differ-best-practices-in-leading-traditionalists</a:t>
            </a:r>
            <a:r>
              <a:rPr lang="en-US" sz="2000" dirty="0" smtClean="0"/>
              <a:t>.</a:t>
            </a:r>
          </a:p>
        </p:txBody>
      </p:sp>
      <p:sp>
        <p:nvSpPr>
          <p:cNvPr id="10" name="Rectangle 1"/>
          <p:cNvSpPr>
            <a:spLocks noChangeArrowheads="1"/>
          </p:cNvSpPr>
          <p:nvPr/>
        </p:nvSpPr>
        <p:spPr bwMode="auto">
          <a:xfrm>
            <a:off x="0" y="0"/>
            <a:ext cx="3657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t>
            </a:r>
            <a:r>
              <a:rPr kumimoji="0" lang="en-US" altLang="en-US" sz="57400" b="0" i="0" u="none" strike="noStrike" cap="none" normalizeH="0" baseline="0" smtClean="0">
                <a:ln>
                  <a:noFill/>
                </a:ln>
                <a:solidFill>
                  <a:schemeClr val="tx1"/>
                </a:solidFill>
                <a:effectLst/>
                <a:latin typeface="Arial" pitchFamily="34" charset="0"/>
                <a:cs typeface="Arial" pitchFamily="34" charset="0"/>
              </a:rPr>
              <a:t/>
            </a:r>
            <a:br>
              <a:rPr kumimoji="0" lang="en-US" altLang="en-US" sz="574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145AC"/>
                </a:solidFill>
                <a:effectLst/>
                <a:latin typeface="Quicksand"/>
                <a:cs typeface="Arial" pitchFamily="34" charset="0"/>
              </a:rPr>
              <a:t>Time</a:t>
            </a:r>
            <a:endParaRPr kumimoji="0" lang="en-US" altLang="en-US" sz="3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82C7A5"/>
                </a:solidFill>
                <a:effectLst/>
                <a:latin typeface="Quicksand"/>
                <a:cs typeface="Arial" pitchFamily="34" charset="0"/>
              </a:rPr>
              <a:t>Intertwine</a:t>
            </a:r>
            <a:endParaRPr kumimoji="0" lang="en-US" altLang="en-US" sz="3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3" name="Group 12"/>
          <p:cNvGrpSpPr/>
          <p:nvPr/>
        </p:nvGrpSpPr>
        <p:grpSpPr>
          <a:xfrm>
            <a:off x="14000352" y="18508889"/>
            <a:ext cx="9761310" cy="9761311"/>
            <a:chOff x="13725525" y="18508889"/>
            <a:chExt cx="9761310" cy="9761311"/>
          </a:xfrm>
        </p:grpSpPr>
        <p:pic>
          <p:nvPicPr>
            <p:cNvPr id="1026" name="Picture 2" descr="https://lh6.googleusercontent.com/rNipGXbmdp7zp_9p0jPNANRsBKc2fHb0roqxsdBZvcA-OCqxWfpInUrhwEY_FM5YQlaro03OECp9Z-_LYqPFlUC6anJ5C0HmCMtnTnmhO_gOqGe_pUouXfGDecZ8eQD0QCGV98tncY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5525" y="18508889"/>
              <a:ext cx="9761310" cy="976131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rot="16200000">
              <a:off x="18096876" y="19709815"/>
              <a:ext cx="3276600" cy="3385542"/>
            </a:xfrm>
            <a:prstGeom prst="rect">
              <a:avLst/>
            </a:prstGeom>
          </p:spPr>
          <p:txBody>
            <a:bodyPr wrap="square">
              <a:spAutoFit/>
            </a:bodyPr>
            <a:lstStyle/>
            <a:p>
              <a:r>
                <a:rPr lang="en-US" sz="6600" dirty="0"/>
                <a:t>Time</a:t>
              </a:r>
              <a:endParaRPr lang="en-US" sz="6600" b="0" dirty="0" smtClean="0">
                <a:effectLst/>
              </a:endParaRPr>
            </a:p>
            <a:p>
              <a:r>
                <a:rPr lang="en-US" dirty="0" smtClean="0"/>
                <a:t/>
              </a:r>
              <a:br>
                <a:rPr lang="en-US" dirty="0" smtClean="0"/>
              </a:br>
              <a:endParaRPr lang="en-US" dirty="0"/>
            </a:p>
          </p:txBody>
        </p:sp>
        <p:sp>
          <p:nvSpPr>
            <p:cNvPr id="12" name="Rectangle 11"/>
            <p:cNvSpPr/>
            <p:nvPr/>
          </p:nvSpPr>
          <p:spPr>
            <a:xfrm rot="19484740">
              <a:off x="15828201" y="23209569"/>
              <a:ext cx="5181600" cy="3200876"/>
            </a:xfrm>
            <a:prstGeom prst="rect">
              <a:avLst/>
            </a:prstGeom>
          </p:spPr>
          <p:txBody>
            <a:bodyPr wrap="square">
              <a:spAutoFit/>
            </a:bodyPr>
            <a:lstStyle/>
            <a:p>
              <a:r>
                <a:rPr lang="en-US" sz="5400" dirty="0">
                  <a:solidFill>
                    <a:srgbClr val="0070C0"/>
                  </a:solidFill>
                </a:rPr>
                <a:t>Intertwine</a:t>
              </a:r>
              <a:endParaRPr lang="en-US" sz="5400" b="0" dirty="0" smtClean="0">
                <a:solidFill>
                  <a:srgbClr val="0070C0"/>
                </a:solidFill>
                <a:effectLst/>
              </a:endParaRPr>
            </a:p>
            <a:p>
              <a:r>
                <a:rPr lang="en-US" dirty="0" smtClean="0"/>
                <a:t/>
              </a:r>
              <a:br>
                <a:rPr lang="en-US" dirty="0" smtClean="0"/>
              </a:br>
              <a:endParaRPr lang="en-US" dirty="0"/>
            </a:p>
          </p:txBody>
        </p:sp>
      </p:grpSp>
    </p:spTree>
    <p:extLst>
      <p:ext uri="{BB962C8B-B14F-4D97-AF65-F5344CB8AC3E}">
        <p14:creationId xmlns:p14="http://schemas.microsoft.com/office/powerpoint/2010/main" val="1485960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6206</TotalTime>
  <Words>489</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Intertwine Time  Kirsten Bauer, Samantha King-Cash, Tjeerd Brandsma, and Robin ten Klooster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Intertwine Time  Kirsten Bauer, Samantha King-Cash, Tjeerd Brandsma, and Robin ten Klooster</dc:title>
  <dc:creator>Kirk</dc:creator>
  <cp:lastModifiedBy>Kirk</cp:lastModifiedBy>
  <cp:revision>14</cp:revision>
  <dcterms:created xsi:type="dcterms:W3CDTF">2017-11-20T17:14:07Z</dcterms:created>
  <dcterms:modified xsi:type="dcterms:W3CDTF">2017-11-25T00:40:28Z</dcterms:modified>
</cp:coreProperties>
</file>