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uni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regular.fntdata"/><Relationship Id="rId14" Type="http://schemas.openxmlformats.org/officeDocument/2006/relationships/slide" Target="slides/slide9.xml"/><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1cf6fe0b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1cf6fe0b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Benthic fishes-bottom feeders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1cf6fe0b3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1cf6fe0b3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Non-toxic because </a:t>
            </a:r>
            <a:r>
              <a:rPr lang="en">
                <a:latin typeface="Times New Roman"/>
                <a:ea typeface="Times New Roman"/>
                <a:cs typeface="Times New Roman"/>
                <a:sym typeface="Times New Roman"/>
              </a:rPr>
              <a:t>generally cannot easily transport across biological membranes due to their size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176651799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176651799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176651799_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176651799_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Because seafood provides many health benefits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16929dd2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16929dd2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1e120c3e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1e120c3e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1cf6fe0b3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1cf6fe0b3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1e120bf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1e120bf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heelofnames.com/f5r-va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heelofnames.com/f5r-va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heelofnames.com/f5r-va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636950" y="1847700"/>
            <a:ext cx="6172800" cy="14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Discussion Team Round 1 </a:t>
            </a:r>
            <a:endParaRPr/>
          </a:p>
        </p:txBody>
      </p:sp>
      <p:sp>
        <p:nvSpPr>
          <p:cNvPr id="129" name="Google Shape;129;p13"/>
          <p:cNvSpPr txBox="1"/>
          <p:nvPr>
            <p:ph idx="1" type="subTitle"/>
          </p:nvPr>
        </p:nvSpPr>
        <p:spPr>
          <a:xfrm>
            <a:off x="1891350" y="31216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Maddy Rea, Kelly Tarmon, and Maya Young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209400" y="688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European Shags Paper </a:t>
            </a:r>
            <a:endParaRPr sz="2000"/>
          </a:p>
        </p:txBody>
      </p:sp>
      <p:sp>
        <p:nvSpPr>
          <p:cNvPr id="135" name="Google Shape;135;p14"/>
          <p:cNvSpPr txBox="1"/>
          <p:nvPr>
            <p:ph idx="1" type="body"/>
          </p:nvPr>
        </p:nvSpPr>
        <p:spPr>
          <a:xfrm>
            <a:off x="209400" y="378451"/>
            <a:ext cx="8725200" cy="453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rPr>
              <a:t>Purpose:</a:t>
            </a:r>
            <a:endParaRPr>
              <a:solidFill>
                <a:srgbClr val="000000"/>
              </a:solidFill>
            </a:endParaRPr>
          </a:p>
          <a:p>
            <a:pPr indent="-311150" lvl="0" marL="457200" rtl="0" algn="l">
              <a:lnSpc>
                <a:spcPct val="100000"/>
              </a:lnSpc>
              <a:spcBef>
                <a:spcPts val="1600"/>
              </a:spcBef>
              <a:spcAft>
                <a:spcPts val="0"/>
              </a:spcAft>
              <a:buClr>
                <a:srgbClr val="000000"/>
              </a:buClr>
              <a:buSzPts val="1300"/>
              <a:buChar char="●"/>
            </a:pPr>
            <a:r>
              <a:rPr lang="en">
                <a:solidFill>
                  <a:srgbClr val="000000"/>
                </a:solidFill>
              </a:rPr>
              <a:t>Wanted to provide baseline data for microplastics in European shags</a:t>
            </a:r>
            <a:endParaRPr>
              <a:solidFill>
                <a:srgbClr val="000000"/>
              </a:solidFill>
            </a:endParaRPr>
          </a:p>
          <a:p>
            <a:pPr indent="-311150" lvl="0" marL="457200" rtl="0" algn="l">
              <a:lnSpc>
                <a:spcPct val="100000"/>
              </a:lnSpc>
              <a:spcBef>
                <a:spcPts val="0"/>
              </a:spcBef>
              <a:spcAft>
                <a:spcPts val="0"/>
              </a:spcAft>
              <a:buClr>
                <a:srgbClr val="000000"/>
              </a:buClr>
              <a:buSzPts val="1300"/>
              <a:buChar char="●"/>
            </a:pPr>
            <a:r>
              <a:rPr lang="en">
                <a:solidFill>
                  <a:srgbClr val="000000"/>
                </a:solidFill>
              </a:rPr>
              <a:t>Plastic abundance in the stomach may be useful to monitor historical contamination in a large area since ingested debris are retained in the stomach over a large period of time</a:t>
            </a:r>
            <a:endParaRPr>
              <a:solidFill>
                <a:srgbClr val="000000"/>
              </a:solidFill>
            </a:endParaRPr>
          </a:p>
          <a:p>
            <a:pPr indent="-311150" lvl="0" marL="457200" rtl="0" algn="l">
              <a:lnSpc>
                <a:spcPct val="100000"/>
              </a:lnSpc>
              <a:spcBef>
                <a:spcPts val="0"/>
              </a:spcBef>
              <a:spcAft>
                <a:spcPts val="0"/>
              </a:spcAft>
              <a:buClr>
                <a:srgbClr val="000000"/>
              </a:buClr>
              <a:buSzPts val="1300"/>
              <a:buChar char="●"/>
            </a:pPr>
            <a:r>
              <a:rPr lang="en">
                <a:solidFill>
                  <a:srgbClr val="000000"/>
                </a:solidFill>
              </a:rPr>
              <a:t>Using pellets for database </a:t>
            </a:r>
            <a:endParaRPr>
              <a:solidFill>
                <a:srgbClr val="000000"/>
              </a:solidFill>
            </a:endParaRPr>
          </a:p>
          <a:p>
            <a:pPr indent="0" lvl="0" marL="0" rtl="0" algn="l">
              <a:lnSpc>
                <a:spcPct val="100000"/>
              </a:lnSpc>
              <a:spcBef>
                <a:spcPts val="1600"/>
              </a:spcBef>
              <a:spcAft>
                <a:spcPts val="0"/>
              </a:spcAft>
              <a:buNone/>
            </a:pPr>
            <a:r>
              <a:rPr lang="en">
                <a:solidFill>
                  <a:srgbClr val="000000"/>
                </a:solidFill>
              </a:rPr>
              <a:t>Findings:</a:t>
            </a:r>
            <a:endParaRPr>
              <a:solidFill>
                <a:srgbClr val="000000"/>
              </a:solidFill>
            </a:endParaRPr>
          </a:p>
          <a:p>
            <a:pPr indent="-311150" lvl="0" marL="457200" marR="0" rtl="0" algn="l">
              <a:lnSpc>
                <a:spcPct val="100000"/>
              </a:lnSpc>
              <a:spcBef>
                <a:spcPts val="1600"/>
              </a:spcBef>
              <a:spcAft>
                <a:spcPts val="0"/>
              </a:spcAft>
              <a:buClr>
                <a:srgbClr val="000000"/>
              </a:buClr>
              <a:buSzPts val="1300"/>
              <a:buChar char="●"/>
            </a:pPr>
            <a:r>
              <a:rPr lang="en">
                <a:solidFill>
                  <a:srgbClr val="000000"/>
                </a:solidFill>
              </a:rPr>
              <a:t>Presence of microplastics in pellets of shags </a:t>
            </a:r>
            <a:endParaRPr>
              <a:solidFill>
                <a:srgbClr val="000000"/>
              </a:solidFill>
            </a:endParaRPr>
          </a:p>
          <a:p>
            <a:pPr indent="-311150" lvl="0" marL="457200" marR="0" rtl="0" algn="l">
              <a:lnSpc>
                <a:spcPct val="100000"/>
              </a:lnSpc>
              <a:spcBef>
                <a:spcPts val="0"/>
              </a:spcBef>
              <a:spcAft>
                <a:spcPts val="0"/>
              </a:spcAft>
              <a:buClr>
                <a:srgbClr val="000000"/>
              </a:buClr>
              <a:buSzPts val="1300"/>
              <a:buChar char="●"/>
            </a:pPr>
            <a:r>
              <a:rPr lang="en">
                <a:solidFill>
                  <a:srgbClr val="000000"/>
                </a:solidFill>
              </a:rPr>
              <a:t>Monitoring programs based on the analysis of microplastics in pellets could help identify geographic patterns </a:t>
            </a:r>
            <a:endParaRPr>
              <a:solidFill>
                <a:srgbClr val="000000"/>
              </a:solidFill>
            </a:endParaRPr>
          </a:p>
          <a:p>
            <a:pPr indent="0" lvl="0" marL="457200" marR="0" rtl="0" algn="l">
              <a:lnSpc>
                <a:spcPct val="100000"/>
              </a:lnSpc>
              <a:spcBef>
                <a:spcPts val="0"/>
              </a:spcBef>
              <a:spcAft>
                <a:spcPts val="0"/>
              </a:spcAft>
              <a:buNone/>
            </a:pPr>
            <a:r>
              <a:rPr lang="en">
                <a:solidFill>
                  <a:srgbClr val="000000"/>
                </a:solidFill>
              </a:rPr>
              <a:t>and temporal trends in marine pollution, could also find differences in pollution levels in the marine environment</a:t>
            </a:r>
            <a:endParaRPr>
              <a:solidFill>
                <a:srgbClr val="000000"/>
              </a:solidFill>
            </a:endParaRPr>
          </a:p>
          <a:p>
            <a:pPr indent="-311150" lvl="0" marL="457200" rtl="0" algn="l">
              <a:lnSpc>
                <a:spcPct val="100000"/>
              </a:lnSpc>
              <a:spcBef>
                <a:spcPts val="0"/>
              </a:spcBef>
              <a:spcAft>
                <a:spcPts val="0"/>
              </a:spcAft>
              <a:buClr>
                <a:srgbClr val="000000"/>
              </a:buClr>
              <a:buSzPts val="1300"/>
              <a:buChar char="●"/>
            </a:pPr>
            <a:r>
              <a:rPr lang="en">
                <a:solidFill>
                  <a:srgbClr val="000000"/>
                </a:solidFill>
              </a:rPr>
              <a:t>The presence of microplastics was higher in pellets containing remains of benthic fishes</a:t>
            </a:r>
            <a:endParaRPr>
              <a:solidFill>
                <a:srgbClr val="000000"/>
              </a:solidFill>
            </a:endParaRPr>
          </a:p>
          <a:p>
            <a:pPr indent="457200" lvl="0" marL="0" marR="0" rtl="0" algn="l">
              <a:lnSpc>
                <a:spcPct val="100000"/>
              </a:lnSpc>
              <a:spcBef>
                <a:spcPts val="0"/>
              </a:spcBef>
              <a:spcAft>
                <a:spcPts val="0"/>
              </a:spcAft>
              <a:buNone/>
            </a:pPr>
            <a:r>
              <a:t/>
            </a:r>
            <a:endParaRPr>
              <a:solidFill>
                <a:srgbClr val="000000"/>
              </a:solidFill>
            </a:endParaRPr>
          </a:p>
          <a:p>
            <a:pPr indent="0" lvl="0" marL="0" marR="0" rtl="0" algn="l">
              <a:lnSpc>
                <a:spcPct val="100000"/>
              </a:lnSpc>
              <a:spcBef>
                <a:spcPts val="0"/>
              </a:spcBef>
              <a:spcAft>
                <a:spcPts val="0"/>
              </a:spcAft>
              <a:buNone/>
            </a:pPr>
            <a:r>
              <a:rPr lang="en">
                <a:solidFill>
                  <a:srgbClr val="000000"/>
                </a:solidFill>
              </a:rPr>
              <a:t>Discussion: </a:t>
            </a:r>
            <a:endParaRPr>
              <a:solidFill>
                <a:srgbClr val="000000"/>
              </a:solidFill>
            </a:endParaRPr>
          </a:p>
          <a:p>
            <a:pPr indent="-311150" lvl="0" marL="457200" rtl="0" algn="l">
              <a:lnSpc>
                <a:spcPct val="100000"/>
              </a:lnSpc>
              <a:spcBef>
                <a:spcPts val="0"/>
              </a:spcBef>
              <a:spcAft>
                <a:spcPts val="0"/>
              </a:spcAft>
              <a:buClr>
                <a:srgbClr val="000000"/>
              </a:buClr>
              <a:buSzPts val="1300"/>
              <a:buChar char="●"/>
            </a:pPr>
            <a:r>
              <a:rPr lang="en">
                <a:solidFill>
                  <a:srgbClr val="000000"/>
                </a:solidFill>
              </a:rPr>
              <a:t>Shags can indirectly ingest plastic fibers consumed by fish prey and/or confuse microplastic fibers with prey. Which do you think happens more often and why?</a:t>
            </a:r>
            <a:endParaRPr>
              <a:solidFill>
                <a:srgbClr val="000000"/>
              </a:solidFill>
            </a:endParaRPr>
          </a:p>
          <a:p>
            <a:pPr indent="-311150" lvl="0" marL="457200" rtl="0" algn="l">
              <a:lnSpc>
                <a:spcPct val="100000"/>
              </a:lnSpc>
              <a:spcBef>
                <a:spcPts val="0"/>
              </a:spcBef>
              <a:spcAft>
                <a:spcPts val="0"/>
              </a:spcAft>
              <a:buClr>
                <a:srgbClr val="000000"/>
              </a:buClr>
              <a:buSzPts val="1300"/>
              <a:buChar char="●"/>
            </a:pPr>
            <a:r>
              <a:rPr lang="en">
                <a:solidFill>
                  <a:srgbClr val="000000"/>
                </a:solidFill>
              </a:rPr>
              <a:t>Why do some plastics sink to bottom and some stay at the top?</a:t>
            </a:r>
            <a:endParaRPr sz="1200">
              <a:solidFill>
                <a:srgbClr val="000000"/>
              </a:solidFill>
            </a:endParaRPr>
          </a:p>
          <a:p>
            <a:pPr indent="0" lvl="0" marL="0" marR="0" rtl="0" algn="l">
              <a:spcBef>
                <a:spcPts val="0"/>
              </a:spcBef>
              <a:spcAft>
                <a:spcPts val="0"/>
              </a:spcAft>
              <a:buNone/>
            </a:pPr>
            <a:r>
              <a:rPr lang="en" sz="1200" u="sng">
                <a:solidFill>
                  <a:schemeClr val="hlink"/>
                </a:solidFill>
                <a:hlinkClick r:id="rId3"/>
              </a:rPr>
              <a:t>wheelofnames.com/f5r-vav</a:t>
            </a:r>
            <a:endParaRPr sz="1200">
              <a:solidFill>
                <a:srgbClr val="000000"/>
              </a:solidFill>
            </a:endParaRPr>
          </a:p>
          <a:p>
            <a:pPr indent="0" lvl="0" marL="0" rtl="0" algn="l">
              <a:lnSpc>
                <a:spcPct val="100000"/>
              </a:lnSpc>
              <a:spcBef>
                <a:spcPts val="0"/>
              </a:spcBef>
              <a:spcAft>
                <a:spcPts val="1600"/>
              </a:spcAft>
              <a:buNone/>
            </a:pPr>
            <a:r>
              <a:t/>
            </a:r>
            <a:endParaRPr sz="1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216600" y="122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Microplastics in Seafood Paper</a:t>
            </a:r>
            <a:r>
              <a:rPr lang="en"/>
              <a:t> </a:t>
            </a:r>
            <a:endParaRPr/>
          </a:p>
        </p:txBody>
      </p:sp>
      <p:sp>
        <p:nvSpPr>
          <p:cNvPr id="141" name="Google Shape;141;p15"/>
          <p:cNvSpPr txBox="1"/>
          <p:nvPr>
            <p:ph idx="1" type="body"/>
          </p:nvPr>
        </p:nvSpPr>
        <p:spPr>
          <a:xfrm>
            <a:off x="282425" y="746000"/>
            <a:ext cx="8710800" cy="382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Purpose</a:t>
            </a:r>
            <a:r>
              <a:rPr lang="en" sz="1400">
                <a:solidFill>
                  <a:srgbClr val="000000"/>
                </a:solidFill>
              </a:rPr>
              <a:t>: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Provided evidence regarding human exposure to microplastics via seafood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Recommended mitigation and adaptation strategies targeting the life cycle of microplastics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Recommended future research to assess impacts of microplastics on humans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Explained</a:t>
            </a:r>
            <a:r>
              <a:rPr lang="en" sz="1400">
                <a:solidFill>
                  <a:srgbClr val="000000"/>
                </a:solidFill>
              </a:rPr>
              <a:t> the importance of addressing these research gaps due to the nutritional importance of seafood consumption</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Major concerns: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Plastic polymers → non-toxic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Microplastics can persist and translocate from the intestinal tract to the circulatory system or surrounding tissue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Direct exposure to organic pollutants and other chemicals found in microplastics may affect biological systems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Ingested microplastics may cause inflammation in tissue, cellular proliferation, and necrosis and may compromise immune cells</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457200" rtl="0" algn="l">
              <a:lnSpc>
                <a:spcPct val="100000"/>
              </a:lnSpc>
              <a:spcBef>
                <a:spcPts val="1600"/>
              </a:spcBef>
              <a:spcAft>
                <a:spcPts val="0"/>
              </a:spcAft>
              <a:buNone/>
            </a:pPr>
            <a:r>
              <a:t/>
            </a:r>
            <a:endParaRPr sz="1400">
              <a:solidFill>
                <a:srgbClr val="000000"/>
              </a:solidFill>
            </a:endParaRPr>
          </a:p>
          <a:p>
            <a:pPr indent="0" lvl="0" marL="0" rtl="0" algn="l">
              <a:lnSpc>
                <a:spcPct val="100000"/>
              </a:lnSpc>
              <a:spcBef>
                <a:spcPts val="0"/>
              </a:spcBef>
              <a:spcAft>
                <a:spcPts val="1600"/>
              </a:spcAft>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198550" y="83950"/>
            <a:ext cx="75057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Microplastics in Seafood Paper</a:t>
            </a:r>
            <a:r>
              <a:rPr lang="en"/>
              <a:t> </a:t>
            </a:r>
            <a:endParaRPr/>
          </a:p>
        </p:txBody>
      </p:sp>
      <p:sp>
        <p:nvSpPr>
          <p:cNvPr id="147" name="Google Shape;147;p16"/>
          <p:cNvSpPr txBox="1"/>
          <p:nvPr>
            <p:ph idx="1" type="body"/>
          </p:nvPr>
        </p:nvSpPr>
        <p:spPr>
          <a:xfrm>
            <a:off x="394925" y="785650"/>
            <a:ext cx="7929600" cy="36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What can be done:</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C</a:t>
            </a:r>
            <a:r>
              <a:rPr lang="en" sz="1400">
                <a:solidFill>
                  <a:srgbClr val="000000"/>
                </a:solidFill>
              </a:rPr>
              <a:t>ontrol environmental conditions in aquaculture—by raising animals in ponds, tanks, or selected water bodies—and animals generally have shorter lifespans in aquaculture than in the wild, which could provide less opportunities and time for microplastic exposure and uptake</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Material reuse and recycling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Beach cleanup programs</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Data gaps: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Insufficient information to assess the true amount of microplastics humans may be exposed to via food</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Further work is required to estimate the dose of chemicals to humans from microplastics in seafood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Related effects, including studies of seafood intake, chemical characterization in seafood, and kinetic studies</a:t>
            </a:r>
            <a:endParaRPr sz="1400">
              <a:solidFill>
                <a:srgbClr val="000000"/>
              </a:solidFil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226750" y="651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Microplastics in Seafood Paper</a:t>
            </a:r>
            <a:r>
              <a:rPr lang="en"/>
              <a:t> </a:t>
            </a:r>
            <a:endParaRPr/>
          </a:p>
        </p:txBody>
      </p:sp>
      <p:sp>
        <p:nvSpPr>
          <p:cNvPr id="153" name="Google Shape;153;p17"/>
          <p:cNvSpPr txBox="1"/>
          <p:nvPr>
            <p:ph idx="1" type="body"/>
          </p:nvPr>
        </p:nvSpPr>
        <p:spPr>
          <a:xfrm>
            <a:off x="424225" y="874475"/>
            <a:ext cx="7505700" cy="2718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Findings: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Humans ingest microplastics and nanoplastics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Shellfish and other marine life with intact GI tracts pose concern because they retain microplastics the best</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Microplastics, chemical toxicity, and chronic exposure to microplastics may pose risk to human health, especially with increasing direct exposure to plastic and localized chemicals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Many key research needs to further research of microplastics and their effect on human health</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Discussion question: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Why do nutritional authorities advise Americans to double their seafood consumption</a:t>
            </a:r>
            <a:endParaRPr sz="1400">
              <a:solidFill>
                <a:srgbClr val="000000"/>
              </a:solidFill>
            </a:endParaRPr>
          </a:p>
          <a:p>
            <a:pPr indent="0" lvl="0" marL="0" rtl="0" algn="l">
              <a:lnSpc>
                <a:spcPct val="100000"/>
              </a:lnSpc>
              <a:spcBef>
                <a:spcPts val="0"/>
              </a:spcBef>
              <a:spcAft>
                <a:spcPts val="0"/>
              </a:spcAft>
              <a:buNone/>
            </a:pPr>
            <a:r>
              <a:rPr lang="en" sz="1400" u="sng">
                <a:solidFill>
                  <a:schemeClr val="accent5"/>
                </a:solidFill>
                <a:hlinkClick r:id="rId3"/>
              </a:rPr>
              <a:t>wheelofnames.com/f5r-vav</a:t>
            </a:r>
            <a:endParaRPr sz="1400"/>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304950" y="170650"/>
            <a:ext cx="8310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do these two articles relate to each other?</a:t>
            </a:r>
            <a:endParaRPr sz="2400"/>
          </a:p>
        </p:txBody>
      </p:sp>
      <p:pic>
        <p:nvPicPr>
          <p:cNvPr id="159" name="Google Shape;159;p18"/>
          <p:cNvPicPr preferRelativeResize="0"/>
          <p:nvPr/>
        </p:nvPicPr>
        <p:blipFill>
          <a:blip r:embed="rId3">
            <a:alphaModFix/>
          </a:blip>
          <a:stretch>
            <a:fillRect/>
          </a:stretch>
        </p:blipFill>
        <p:spPr>
          <a:xfrm>
            <a:off x="5718123" y="818025"/>
            <a:ext cx="2801575" cy="3394649"/>
          </a:xfrm>
          <a:prstGeom prst="rect">
            <a:avLst/>
          </a:prstGeom>
          <a:noFill/>
          <a:ln>
            <a:noFill/>
          </a:ln>
        </p:spPr>
      </p:pic>
      <p:pic>
        <p:nvPicPr>
          <p:cNvPr id="160" name="Google Shape;160;p18"/>
          <p:cNvPicPr preferRelativeResize="0"/>
          <p:nvPr/>
        </p:nvPicPr>
        <p:blipFill>
          <a:blip r:embed="rId4">
            <a:alphaModFix/>
          </a:blip>
          <a:stretch>
            <a:fillRect/>
          </a:stretch>
        </p:blipFill>
        <p:spPr>
          <a:xfrm>
            <a:off x="470125" y="717363"/>
            <a:ext cx="4899052" cy="3595974"/>
          </a:xfrm>
          <a:prstGeom prst="rect">
            <a:avLst/>
          </a:prstGeom>
          <a:noFill/>
          <a:ln>
            <a:noFill/>
          </a:ln>
        </p:spPr>
      </p:pic>
      <p:sp>
        <p:nvSpPr>
          <p:cNvPr id="161" name="Google Shape;161;p18"/>
          <p:cNvSpPr txBox="1"/>
          <p:nvPr/>
        </p:nvSpPr>
        <p:spPr>
          <a:xfrm>
            <a:off x="451350" y="4485275"/>
            <a:ext cx="7767000" cy="3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How would mussel farming contribute to microplastics?  </a:t>
            </a:r>
            <a:r>
              <a:rPr lang="en" u="sng">
                <a:solidFill>
                  <a:schemeClr val="accent5"/>
                </a:solidFill>
                <a:latin typeface="Calibri"/>
                <a:ea typeface="Calibri"/>
                <a:cs typeface="Calibri"/>
                <a:sym typeface="Calibri"/>
                <a:hlinkClick r:id="rId5"/>
              </a:rPr>
              <a:t>wheelofnames.com/f5r-vav</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292575" y="2626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Teams for Discussion </a:t>
            </a:r>
            <a:endParaRPr/>
          </a:p>
        </p:txBody>
      </p:sp>
      <p:sp>
        <p:nvSpPr>
          <p:cNvPr id="167" name="Google Shape;167;p19"/>
          <p:cNvSpPr txBox="1"/>
          <p:nvPr>
            <p:ph idx="1" type="body"/>
          </p:nvPr>
        </p:nvSpPr>
        <p:spPr>
          <a:xfrm>
            <a:off x="339575" y="1217225"/>
            <a:ext cx="7505700" cy="244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rgbClr val="000000"/>
                </a:solidFill>
              </a:rPr>
              <a:t>Please go sit with the following people/ groups</a:t>
            </a:r>
            <a:endParaRPr b="1" sz="1400">
              <a:solidFill>
                <a:srgbClr val="000000"/>
              </a:solidFill>
            </a:endParaRPr>
          </a:p>
          <a:p>
            <a:pPr indent="0" lvl="0" marL="0" rtl="0" algn="l">
              <a:lnSpc>
                <a:spcPct val="100000"/>
              </a:lnSpc>
              <a:spcBef>
                <a:spcPts val="1600"/>
              </a:spcBef>
              <a:spcAft>
                <a:spcPts val="0"/>
              </a:spcAft>
              <a:buNone/>
            </a:pPr>
            <a:r>
              <a:rPr lang="en" sz="1400">
                <a:solidFill>
                  <a:srgbClr val="000000"/>
                </a:solidFill>
              </a:rPr>
              <a:t>William, Saveya, Hartley</a:t>
            </a:r>
            <a:endParaRPr sz="1400">
              <a:solidFill>
                <a:srgbClr val="000000"/>
              </a:solidFill>
            </a:endParaRPr>
          </a:p>
          <a:p>
            <a:pPr indent="0" lvl="0" marL="0" rtl="0" algn="l">
              <a:lnSpc>
                <a:spcPct val="100000"/>
              </a:lnSpc>
              <a:spcBef>
                <a:spcPts val="1600"/>
              </a:spcBef>
              <a:spcAft>
                <a:spcPts val="0"/>
              </a:spcAft>
              <a:buNone/>
            </a:pPr>
            <a:r>
              <a:rPr lang="en" sz="1400">
                <a:solidFill>
                  <a:srgbClr val="000000"/>
                </a:solidFill>
              </a:rPr>
              <a:t>Matthew, Aryana, Jessica </a:t>
            </a:r>
            <a:endParaRPr sz="1400">
              <a:solidFill>
                <a:srgbClr val="000000"/>
              </a:solidFill>
            </a:endParaRPr>
          </a:p>
          <a:p>
            <a:pPr indent="0" lvl="0" marL="0" rtl="0" algn="l">
              <a:lnSpc>
                <a:spcPct val="100000"/>
              </a:lnSpc>
              <a:spcBef>
                <a:spcPts val="1600"/>
              </a:spcBef>
              <a:spcAft>
                <a:spcPts val="0"/>
              </a:spcAft>
              <a:buNone/>
            </a:pPr>
            <a:r>
              <a:rPr lang="en" sz="1400">
                <a:solidFill>
                  <a:srgbClr val="000000"/>
                </a:solidFill>
              </a:rPr>
              <a:t>Adrianna, Kristen, Tabitha, Rayven</a:t>
            </a:r>
            <a:endParaRPr sz="1400">
              <a:solidFill>
                <a:srgbClr val="000000"/>
              </a:solidFill>
            </a:endParaRPr>
          </a:p>
          <a:p>
            <a:pPr indent="0" lvl="0" marL="0" rtl="0" algn="l">
              <a:lnSpc>
                <a:spcPct val="100000"/>
              </a:lnSpc>
              <a:spcBef>
                <a:spcPts val="1600"/>
              </a:spcBef>
              <a:spcAft>
                <a:spcPts val="0"/>
              </a:spcAft>
              <a:buNone/>
            </a:pPr>
            <a:r>
              <a:rPr b="1" lang="en" sz="1400">
                <a:solidFill>
                  <a:srgbClr val="000000"/>
                </a:solidFill>
              </a:rPr>
              <a:t>Assign roles </a:t>
            </a:r>
            <a:endParaRPr b="1" sz="1400">
              <a:solidFill>
                <a:srgbClr val="000000"/>
              </a:solidFill>
            </a:endParaRPr>
          </a:p>
          <a:p>
            <a:pPr indent="0" lvl="0" marL="0" rtl="0" algn="l">
              <a:lnSpc>
                <a:spcPct val="100000"/>
              </a:lnSpc>
              <a:spcBef>
                <a:spcPts val="1600"/>
              </a:spcBef>
              <a:spcAft>
                <a:spcPts val="0"/>
              </a:spcAft>
              <a:buNone/>
            </a:pPr>
            <a:r>
              <a:rPr lang="en" sz="1400">
                <a:solidFill>
                  <a:srgbClr val="000000"/>
                </a:solidFill>
              </a:rPr>
              <a:t>Manager- Facilitate good discussion and time management </a:t>
            </a:r>
            <a:endParaRPr sz="1400">
              <a:solidFill>
                <a:srgbClr val="000000"/>
              </a:solidFill>
            </a:endParaRPr>
          </a:p>
          <a:p>
            <a:pPr indent="0" lvl="0" marL="0" rtl="0" algn="l">
              <a:lnSpc>
                <a:spcPct val="100000"/>
              </a:lnSpc>
              <a:spcBef>
                <a:spcPts val="1600"/>
              </a:spcBef>
              <a:spcAft>
                <a:spcPts val="0"/>
              </a:spcAft>
              <a:buNone/>
            </a:pPr>
            <a:r>
              <a:rPr lang="en" sz="1400">
                <a:solidFill>
                  <a:srgbClr val="000000"/>
                </a:solidFill>
              </a:rPr>
              <a:t>Writer- Write all ideas</a:t>
            </a:r>
            <a:endParaRPr sz="1400">
              <a:solidFill>
                <a:srgbClr val="000000"/>
              </a:solidFill>
            </a:endParaRPr>
          </a:p>
          <a:p>
            <a:pPr indent="0" lvl="0" marL="0" rtl="0" algn="l">
              <a:lnSpc>
                <a:spcPct val="100000"/>
              </a:lnSpc>
              <a:spcBef>
                <a:spcPts val="1600"/>
              </a:spcBef>
              <a:spcAft>
                <a:spcPts val="0"/>
              </a:spcAft>
              <a:buNone/>
            </a:pPr>
            <a:r>
              <a:rPr lang="en" sz="1400">
                <a:solidFill>
                  <a:srgbClr val="000000"/>
                </a:solidFill>
              </a:rPr>
              <a:t>Speaker- Talk about all ideas </a:t>
            </a:r>
            <a:endParaRPr sz="1400">
              <a:solidFill>
                <a:srgbClr val="000000"/>
              </a:solidFill>
            </a:endParaRPr>
          </a:p>
          <a:p>
            <a:pPr indent="0" lvl="0" marL="0" rtl="0" algn="l">
              <a:lnSpc>
                <a:spcPct val="100000"/>
              </a:lnSpc>
              <a:spcBef>
                <a:spcPts val="1600"/>
              </a:spcBef>
              <a:spcAft>
                <a:spcPts val="0"/>
              </a:spcAft>
              <a:buNone/>
            </a:pPr>
            <a:r>
              <a:t/>
            </a:r>
            <a:endParaRPr sz="1400">
              <a:solidFill>
                <a:srgbClr val="000000"/>
              </a:solidFill>
            </a:endParaRPr>
          </a:p>
          <a:p>
            <a:pPr indent="0" lvl="0" marL="0" rtl="0" algn="l">
              <a:lnSpc>
                <a:spcPct val="100000"/>
              </a:lnSpc>
              <a:spcBef>
                <a:spcPts val="1600"/>
              </a:spcBef>
              <a:spcAft>
                <a:spcPts val="0"/>
              </a:spcAft>
              <a:buNone/>
            </a:pPr>
            <a:r>
              <a:t/>
            </a:r>
            <a:endParaRPr sz="1400">
              <a:solidFill>
                <a:srgbClr val="000000"/>
              </a:solidFill>
            </a:endParaRPr>
          </a:p>
          <a:p>
            <a:pPr indent="0" lvl="0" marL="0" rtl="0" algn="l">
              <a:lnSpc>
                <a:spcPct val="100000"/>
              </a:lnSpc>
              <a:spcBef>
                <a:spcPts val="1600"/>
              </a:spcBef>
              <a:spcAft>
                <a:spcPts val="0"/>
              </a:spcAft>
              <a:buNone/>
            </a:pPr>
            <a:r>
              <a:t/>
            </a:r>
            <a:endParaRPr b="1" sz="1400">
              <a:solidFill>
                <a:srgbClr val="000000"/>
              </a:solidFill>
            </a:endParaRPr>
          </a:p>
          <a:p>
            <a:pPr indent="0" lvl="0" marL="0" rtl="0" algn="l">
              <a:lnSpc>
                <a:spcPct val="100000"/>
              </a:lnSpc>
              <a:spcBef>
                <a:spcPts val="1600"/>
              </a:spcBef>
              <a:spcAft>
                <a:spcPts val="1600"/>
              </a:spcAft>
              <a:buNone/>
            </a:pPr>
            <a:r>
              <a:t/>
            </a:r>
            <a:endParaRPr b="1"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207950" y="1591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discussion break off 10 and 10   </a:t>
            </a:r>
            <a:endParaRPr/>
          </a:p>
        </p:txBody>
      </p:sp>
      <p:sp>
        <p:nvSpPr>
          <p:cNvPr id="173" name="Google Shape;173;p20"/>
          <p:cNvSpPr txBox="1"/>
          <p:nvPr>
            <p:ph idx="1" type="body"/>
          </p:nvPr>
        </p:nvSpPr>
        <p:spPr>
          <a:xfrm>
            <a:off x="311400" y="700050"/>
            <a:ext cx="7505700" cy="244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rgbClr val="000000"/>
                </a:solidFill>
              </a:rPr>
              <a:t>Pellets team- William, Saveya, Hartley, </a:t>
            </a:r>
            <a:endParaRPr b="1"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 sz="1400">
                <a:solidFill>
                  <a:srgbClr val="000000"/>
                </a:solidFill>
              </a:rPr>
              <a:t>Why are pellets produced and how did the researchers use the pellets to find out what fish were eaten?</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What else could pellets be used for and what are future studies with them?</a:t>
            </a:r>
            <a:endParaRPr sz="1400">
              <a:solidFill>
                <a:srgbClr val="000000"/>
              </a:solidFill>
            </a:endParaRPr>
          </a:p>
          <a:p>
            <a:pPr indent="0" lvl="0" marL="0" rtl="0" algn="l">
              <a:lnSpc>
                <a:spcPct val="100000"/>
              </a:lnSpc>
              <a:spcBef>
                <a:spcPts val="1600"/>
              </a:spcBef>
              <a:spcAft>
                <a:spcPts val="0"/>
              </a:spcAft>
              <a:buNone/>
            </a:pPr>
            <a:r>
              <a:rPr b="1" lang="en" sz="1400">
                <a:solidFill>
                  <a:srgbClr val="000000"/>
                </a:solidFill>
              </a:rPr>
              <a:t>Plastic pollution team- Matthew, Aryana, Jessica</a:t>
            </a:r>
            <a:r>
              <a:rPr lang="en" sz="1400">
                <a:solidFill>
                  <a:srgbClr val="000000"/>
                </a:solidFill>
              </a:rPr>
              <a:t> </a:t>
            </a:r>
            <a:endParaRPr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 sz="1400">
                <a:solidFill>
                  <a:srgbClr val="000000"/>
                </a:solidFill>
              </a:rPr>
              <a:t>What is the problem that remains even if humans halted plastic production and prevented plastic waste dumping?</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List several ways we could help/mitigate the plastic pollution problem?</a:t>
            </a:r>
            <a:endParaRPr sz="1400">
              <a:solidFill>
                <a:srgbClr val="000000"/>
              </a:solidFill>
            </a:endParaRPr>
          </a:p>
          <a:p>
            <a:pPr indent="0" lvl="0" marL="0" rtl="0" algn="l">
              <a:lnSpc>
                <a:spcPct val="100000"/>
              </a:lnSpc>
              <a:spcBef>
                <a:spcPts val="1600"/>
              </a:spcBef>
              <a:spcAft>
                <a:spcPts val="0"/>
              </a:spcAft>
              <a:buNone/>
            </a:pPr>
            <a:r>
              <a:rPr b="1" lang="en" sz="1400">
                <a:solidFill>
                  <a:srgbClr val="000000"/>
                </a:solidFill>
              </a:rPr>
              <a:t>Human body and Microplastics team- Adrianna, Kristen, Tabitha, Rayven</a:t>
            </a:r>
            <a:endParaRPr b="1"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 sz="1400">
                <a:solidFill>
                  <a:srgbClr val="000000"/>
                </a:solidFill>
              </a:rPr>
              <a:t>What factors and chemicals from microplastics may affect biological systems and pose specific threats to humans?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The discussion paper lists several ways research is still needed to test microplastics and their effects on human health, choose which method or methods you think would be the most useful and why</a:t>
            </a:r>
            <a:endParaRPr sz="1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1"/>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