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Economica"/>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07E8156-7A34-4FE4-A603-BB6187B92A69}">
  <a:tblStyle styleId="{107E8156-7A34-4FE4-A603-BB6187B92A6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Economica-regular.fntdata"/><Relationship Id="rId25" Type="http://schemas.openxmlformats.org/officeDocument/2006/relationships/slide" Target="slides/slide20.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Economica-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6.xml"/><Relationship Id="rId33" Type="http://schemas.openxmlformats.org/officeDocument/2006/relationships/font" Target="fonts/OpenSans-boldItalic.fntdata"/><Relationship Id="rId10" Type="http://schemas.openxmlformats.org/officeDocument/2006/relationships/slide" Target="slides/slide5.xml"/><Relationship Id="rId32" Type="http://schemas.openxmlformats.org/officeDocument/2006/relationships/font" Target="fonts/OpenSans-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38ddcea50d_3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8ddcea50d_3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387dda24b6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87dda24b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g387dda24b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387dda24b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387dda24b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87dda24b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87dda24b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87dda24b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378deb2b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78deb2b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g378deb2bba_1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78deb2bba_1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387dda24b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87dda24b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387dda24b6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387dda24b6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g387dda24b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87dda24b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Google Shape;65;g38b2942378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8b2942378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lphaUcPeriod"/>
            </a:pPr>
            <a:r>
              <a:rPr lang="en"/>
              <a:t>8mo</a:t>
            </a:r>
            <a:endParaRPr/>
          </a:p>
          <a:p>
            <a:pPr indent="-298450" lvl="0" marL="457200" rtl="0" algn="l">
              <a:spcBef>
                <a:spcPts val="0"/>
              </a:spcBef>
              <a:spcAft>
                <a:spcPts val="0"/>
              </a:spcAft>
              <a:buSzPts val="1100"/>
              <a:buAutoNum type="alphaUcPeriod"/>
            </a:pPr>
            <a:r>
              <a:rPr lang="en"/>
              <a:t>2yr</a:t>
            </a:r>
            <a:endParaRPr/>
          </a:p>
          <a:p>
            <a:pPr indent="-298450" lvl="0" marL="457200" rtl="0" algn="l">
              <a:spcBef>
                <a:spcPts val="0"/>
              </a:spcBef>
              <a:spcAft>
                <a:spcPts val="0"/>
              </a:spcAft>
              <a:buSzPts val="1100"/>
              <a:buAutoNum type="alphaUcPeriod"/>
            </a:pPr>
            <a:r>
              <a:rPr lang="en"/>
              <a:t>4yr</a:t>
            </a:r>
            <a:endParaRPr/>
          </a:p>
          <a:p>
            <a:pPr indent="-298450" lvl="0" marL="457200" rtl="0" algn="l">
              <a:spcBef>
                <a:spcPts val="0"/>
              </a:spcBef>
              <a:spcAft>
                <a:spcPts val="0"/>
              </a:spcAft>
              <a:buSzPts val="1100"/>
              <a:buAutoNum type="alphaUcPeriod"/>
            </a:pPr>
            <a:r>
              <a:rPr lang="en"/>
              <a:t>9yr</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8b30e6d72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8b30e6d72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g378deb2bba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78deb2bba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Google Shape;79;g38b2942378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38b2942378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Google Shape;86;g38b2942378_0_3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8b2942378_0_3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200000"/>
              </a:lnSpc>
              <a:spcBef>
                <a:spcPts val="0"/>
              </a:spcBef>
              <a:spcAft>
                <a:spcPts val="0"/>
              </a:spcAft>
              <a:buClr>
                <a:srgbClr val="000000"/>
              </a:buClr>
              <a:buSzPts val="1200"/>
              <a:buFont typeface="Times New Roman"/>
              <a:buChar char="○"/>
            </a:pPr>
            <a:r>
              <a:rPr lang="en" sz="1200">
                <a:highlight>
                  <a:srgbClr val="FFFFFF"/>
                </a:highlight>
                <a:latin typeface="Times New Roman"/>
                <a:ea typeface="Times New Roman"/>
                <a:cs typeface="Times New Roman"/>
                <a:sym typeface="Times New Roman"/>
              </a:rPr>
              <a:t>The </a:t>
            </a:r>
            <a:r>
              <a:rPr lang="en" sz="1200">
                <a:latin typeface="Times New Roman"/>
                <a:ea typeface="Times New Roman"/>
                <a:cs typeface="Times New Roman"/>
                <a:sym typeface="Times New Roman"/>
              </a:rPr>
              <a:t>deletion</a:t>
            </a:r>
            <a:r>
              <a:rPr lang="en" sz="1200">
                <a:highlight>
                  <a:srgbClr val="FFFFFF"/>
                </a:highlight>
                <a:latin typeface="Times New Roman"/>
                <a:ea typeface="Times New Roman"/>
                <a:cs typeface="Times New Roman"/>
                <a:sym typeface="Times New Roman"/>
              </a:rPr>
              <a:t> occurs as a random event during the formation of </a:t>
            </a:r>
            <a:r>
              <a:rPr lang="en" sz="1200">
                <a:latin typeface="Times New Roman"/>
                <a:ea typeface="Times New Roman"/>
                <a:cs typeface="Times New Roman"/>
                <a:sym typeface="Times New Roman"/>
              </a:rPr>
              <a:t>reproductive cells</a:t>
            </a:r>
            <a:r>
              <a:rPr lang="en" sz="1200">
                <a:highlight>
                  <a:srgbClr val="FFFFFF"/>
                </a:highlight>
                <a:latin typeface="Times New Roman"/>
                <a:ea typeface="Times New Roman"/>
                <a:cs typeface="Times New Roman"/>
                <a:sym typeface="Times New Roman"/>
              </a:rPr>
              <a:t> or in early fetal development. Most affected individuals do not have a history of the disorder in their family.</a:t>
            </a:r>
            <a:endParaRPr sz="1200">
              <a:highlight>
                <a:srgbClr val="FFFFFF"/>
              </a:highlight>
              <a:latin typeface="Times New Roman"/>
              <a:ea typeface="Times New Roman"/>
              <a:cs typeface="Times New Roman"/>
              <a:sym typeface="Times New Roman"/>
            </a:endParaRPr>
          </a:p>
          <a:p>
            <a:pPr indent="-304800" lvl="1" marL="914400" rtl="0" algn="l">
              <a:lnSpc>
                <a:spcPct val="200000"/>
              </a:lnSpc>
              <a:spcBef>
                <a:spcPts val="0"/>
              </a:spcBef>
              <a:spcAft>
                <a:spcPts val="0"/>
              </a:spcAft>
              <a:buClr>
                <a:srgbClr val="000000"/>
              </a:buClr>
              <a:buSzPts val="1200"/>
              <a:buFont typeface="Times New Roman"/>
              <a:buChar char="○"/>
            </a:pPr>
            <a:r>
              <a:rPr lang="en" sz="1200">
                <a:highlight>
                  <a:srgbClr val="FFFFFF"/>
                </a:highlight>
                <a:latin typeface="Times New Roman"/>
                <a:ea typeface="Times New Roman"/>
                <a:cs typeface="Times New Roman"/>
                <a:sym typeface="Times New Roman"/>
              </a:rPr>
              <a:t>Children who inherit an </a:t>
            </a:r>
            <a:r>
              <a:rPr lang="en" sz="1200">
                <a:latin typeface="Times New Roman"/>
                <a:ea typeface="Times New Roman"/>
                <a:cs typeface="Times New Roman"/>
                <a:sym typeface="Times New Roman"/>
              </a:rPr>
              <a:t>unbalanced translocation</a:t>
            </a:r>
            <a:r>
              <a:rPr lang="en" sz="1200">
                <a:highlight>
                  <a:srgbClr val="FFFFFF"/>
                </a:highlight>
                <a:latin typeface="Times New Roman"/>
                <a:ea typeface="Times New Roman"/>
                <a:cs typeface="Times New Roman"/>
                <a:sym typeface="Times New Roman"/>
              </a:rPr>
              <a:t> can have a chromosomal rearrangement with extra or missing genetic material. Individuals with cri du chat syndrome who inherit an unbalanced </a:t>
            </a:r>
            <a:r>
              <a:rPr lang="en" sz="1200">
                <a:latin typeface="Times New Roman"/>
                <a:ea typeface="Times New Roman"/>
                <a:cs typeface="Times New Roman"/>
                <a:sym typeface="Times New Roman"/>
              </a:rPr>
              <a:t>translocation</a:t>
            </a:r>
            <a:r>
              <a:rPr lang="en" sz="1200">
                <a:highlight>
                  <a:srgbClr val="FFFFFF"/>
                </a:highlight>
                <a:latin typeface="Times New Roman"/>
                <a:ea typeface="Times New Roman"/>
                <a:cs typeface="Times New Roman"/>
                <a:sym typeface="Times New Roman"/>
              </a:rPr>
              <a:t> are missing genetic material from the short arm of </a:t>
            </a:r>
            <a:r>
              <a:rPr lang="en" sz="1200">
                <a:latin typeface="Times New Roman"/>
                <a:ea typeface="Times New Roman"/>
                <a:cs typeface="Times New Roman"/>
                <a:sym typeface="Times New Roman"/>
              </a:rPr>
              <a:t>chromosome </a:t>
            </a:r>
            <a:r>
              <a:rPr lang="en" sz="1200">
                <a:highlight>
                  <a:srgbClr val="FFFFFF"/>
                </a:highlight>
                <a:latin typeface="Times New Roman"/>
                <a:ea typeface="Times New Roman"/>
                <a:cs typeface="Times New Roman"/>
                <a:sym typeface="Times New Roman"/>
              </a:rPr>
              <a:t>5. </a:t>
            </a:r>
            <a:endParaRPr sz="1200">
              <a:highlight>
                <a:srgbClr val="FFFFFF"/>
              </a:highlight>
              <a:latin typeface="Times New Roman"/>
              <a:ea typeface="Times New Roman"/>
              <a:cs typeface="Times New Roman"/>
              <a:sym typeface="Times New Roman"/>
            </a:endParaRPr>
          </a:p>
          <a:p>
            <a:pPr indent="-304800" lvl="1" marL="914400" rtl="0" algn="l">
              <a:lnSpc>
                <a:spcPct val="200000"/>
              </a:lnSpc>
              <a:spcBef>
                <a:spcPts val="0"/>
              </a:spcBef>
              <a:spcAft>
                <a:spcPts val="0"/>
              </a:spcAft>
              <a:buClr>
                <a:schemeClr val="dk2"/>
              </a:buClr>
              <a:buSzPts val="1200"/>
              <a:buFont typeface="Times New Roman"/>
              <a:buChar char="○"/>
            </a:pPr>
            <a:r>
              <a:t/>
            </a:r>
            <a:endParaRPr sz="1200">
              <a:highlight>
                <a:srgbClr val="FFFFFF"/>
              </a:highlight>
              <a:latin typeface="Times New Roman"/>
              <a:ea typeface="Times New Roman"/>
              <a:cs typeface="Times New Roman"/>
              <a:sym typeface="Times New Roman"/>
            </a:endParaRPr>
          </a:p>
          <a:p>
            <a:pPr indent="-304800" lvl="1" marL="914400" rtl="0" algn="l">
              <a:lnSpc>
                <a:spcPct val="200000"/>
              </a:lnSpc>
              <a:spcBef>
                <a:spcPts val="0"/>
              </a:spcBef>
              <a:spcAft>
                <a:spcPts val="0"/>
              </a:spcAft>
              <a:buClr>
                <a:schemeClr val="dk2"/>
              </a:buClr>
              <a:buSzPts val="1200"/>
              <a:buFont typeface="Times New Roman"/>
              <a:buChar char="○"/>
            </a:pPr>
            <a:r>
              <a:rPr lang="en" sz="1200">
                <a:highlight>
                  <a:srgbClr val="FFFFFF"/>
                </a:highlight>
                <a:latin typeface="Times New Roman"/>
                <a:ea typeface="Times New Roman"/>
                <a:cs typeface="Times New Roman"/>
                <a:sym typeface="Times New Roman"/>
              </a:rPr>
              <a:t>In these cases, the parent carries a chromosomal rearrangement called a </a:t>
            </a:r>
            <a:r>
              <a:rPr lang="en" sz="1200">
                <a:latin typeface="Times New Roman"/>
                <a:ea typeface="Times New Roman"/>
                <a:cs typeface="Times New Roman"/>
                <a:sym typeface="Times New Roman"/>
              </a:rPr>
              <a:t>balanced translocation</a:t>
            </a:r>
            <a:r>
              <a:rPr lang="en" sz="1200">
                <a:highlight>
                  <a:srgbClr val="FFFFFF"/>
                </a:highlight>
                <a:latin typeface="Times New Roman"/>
                <a:ea typeface="Times New Roman"/>
                <a:cs typeface="Times New Roman"/>
                <a:sym typeface="Times New Roman"/>
              </a:rPr>
              <a:t>, in which no </a:t>
            </a:r>
            <a:r>
              <a:rPr lang="en" sz="1200">
                <a:latin typeface="Times New Roman"/>
                <a:ea typeface="Times New Roman"/>
                <a:cs typeface="Times New Roman"/>
                <a:sym typeface="Times New Roman"/>
              </a:rPr>
              <a:t>genetic material</a:t>
            </a:r>
            <a:r>
              <a:rPr lang="en" sz="1200">
                <a:highlight>
                  <a:srgbClr val="FFFFFF"/>
                </a:highlight>
                <a:latin typeface="Times New Roman"/>
                <a:ea typeface="Times New Roman"/>
                <a:cs typeface="Times New Roman"/>
                <a:sym typeface="Times New Roman"/>
              </a:rPr>
              <a:t> is gained or lost. </a:t>
            </a:r>
            <a:endParaRPr sz="1200">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8b2942378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8b2942378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200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localized to the distal portion of chromosome 5p and is the rate-limiting component for telomerase activity, which is essential for telomere length maintenance and sustained cell proliferation</a:t>
            </a:r>
            <a:endParaRPr sz="1200">
              <a:latin typeface="Times New Roman"/>
              <a:ea typeface="Times New Roman"/>
              <a:cs typeface="Times New Roman"/>
              <a:sym typeface="Times New Roman"/>
            </a:endParaRPr>
          </a:p>
          <a:p>
            <a:pPr indent="-304800" lvl="0" marL="457200" rtl="0" algn="l">
              <a:lnSpc>
                <a:spcPct val="200000"/>
              </a:lnSpc>
              <a:spcBef>
                <a:spcPts val="0"/>
              </a:spcBef>
              <a:spcAft>
                <a:spcPts val="0"/>
              </a:spcAft>
              <a:buClr>
                <a:srgbClr val="000000"/>
              </a:buClr>
              <a:buSzPts val="1200"/>
              <a:buFont typeface="Times New Roman"/>
              <a:buChar char="●"/>
            </a:pPr>
            <a:r>
              <a:rPr lang="en" sz="1200">
                <a:latin typeface="Times New Roman"/>
                <a:ea typeface="Times New Roman"/>
                <a:cs typeface="Times New Roman"/>
                <a:sym typeface="Times New Roman"/>
              </a:rPr>
              <a:t>showed that a deletion of the TERT allele had occurred in all 10 patients with cri-du-chat syndrome whom they examined. Induction of TERT mRNA in proliferating lymphocytes derived from 5 of 7 patients was lower than that in unaffected control individuals.</a:t>
            </a:r>
            <a:endParaRPr sz="1200">
              <a:latin typeface="Times New Roman"/>
              <a:ea typeface="Times New Roman"/>
              <a:cs typeface="Times New Roman"/>
              <a:sym typeface="Times New Roman"/>
            </a:endParaRPr>
          </a:p>
          <a:p>
            <a:pPr indent="0" lvl="0" marL="0" rtl="0" algn="l">
              <a:lnSpc>
                <a:spcPct val="200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38b2942378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8b2942378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38b2942378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8b2942378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8ddcea50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8ddcea5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png"/><Relationship Id="rId4" Type="http://schemas.openxmlformats.org/officeDocument/2006/relationships/image" Target="../media/image15.png"/><Relationship Id="rId9"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17.png"/><Relationship Id="rId7" Type="http://schemas.openxmlformats.org/officeDocument/2006/relationships/image" Target="../media/image11.png"/><Relationship Id="rId8"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14.png"/><Relationship Id="rId6" Type="http://schemas.openxmlformats.org/officeDocument/2006/relationships/image" Target="../media/image12.png"/><Relationship Id="rId7" Type="http://schemas.openxmlformats.org/officeDocument/2006/relationships/image" Target="../media/image16.png"/><Relationship Id="rId8"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youtube.com/watch?v=TYQrzFABQHQ"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Cri Du Chat</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Kelly Tarmon and Jessica Knox</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208375" y="679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Research Question, </a:t>
            </a:r>
            <a:r>
              <a:rPr lang="en"/>
              <a:t>Hypothesis, and Significance</a:t>
            </a:r>
            <a:r>
              <a:rPr lang="en"/>
              <a:t>:</a:t>
            </a:r>
            <a:r>
              <a:rPr lang="en">
                <a:highlight>
                  <a:srgbClr val="FFFF00"/>
                </a:highlight>
              </a:rPr>
              <a:t> </a:t>
            </a:r>
            <a:endParaRPr>
              <a:highlight>
                <a:srgbClr val="FFFF00"/>
              </a:highlight>
            </a:endParaRPr>
          </a:p>
        </p:txBody>
      </p:sp>
      <p:sp>
        <p:nvSpPr>
          <p:cNvPr id="124" name="Google Shape;124;p22"/>
          <p:cNvSpPr txBox="1"/>
          <p:nvPr>
            <p:ph idx="1" type="body"/>
          </p:nvPr>
        </p:nvSpPr>
        <p:spPr>
          <a:xfrm>
            <a:off x="260050" y="1083075"/>
            <a:ext cx="8520600" cy="385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There are epidemiological, cytogenetic, and clinical aspects to patients diagnosed with the Cri du Chat syndrome and the researchers are questioning whether they change into adulthood.</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a:solidFill>
                  <a:srgbClr val="000000"/>
                </a:solidFill>
                <a:latin typeface="Times New Roman"/>
                <a:ea typeface="Times New Roman"/>
                <a:cs typeface="Times New Roman"/>
                <a:sym typeface="Times New Roman"/>
              </a:rPr>
              <a:t>The researchers hypothesized that into adulthood the phenotype from the disease changes to become coarser in appearance.</a:t>
            </a:r>
            <a:endParaRPr>
              <a:solidFill>
                <a:srgbClr val="000000"/>
              </a:solidFill>
              <a:latin typeface="Times New Roman"/>
              <a:ea typeface="Times New Roman"/>
              <a:cs typeface="Times New Roman"/>
              <a:sym typeface="Times New Roman"/>
            </a:endParaRPr>
          </a:p>
          <a:p>
            <a:pPr indent="0" lvl="0" marL="0" rtl="0" algn="l">
              <a:lnSpc>
                <a:spcPct val="127272"/>
              </a:lnSpc>
              <a:spcBef>
                <a:spcPts val="1600"/>
              </a:spcBef>
              <a:spcAft>
                <a:spcPts val="0"/>
              </a:spcAft>
              <a:buNone/>
            </a:pPr>
            <a:r>
              <a:rPr lang="en">
                <a:solidFill>
                  <a:srgbClr val="000000"/>
                </a:solidFill>
                <a:latin typeface="Times New Roman"/>
                <a:ea typeface="Times New Roman"/>
                <a:cs typeface="Times New Roman"/>
                <a:sym typeface="Times New Roman"/>
              </a:rPr>
              <a:t>Understanding the changes in phenotype in this disease could potentially result in prevention and treatment where there are complications at a much younger age of the patient’s life. Supporting the idea about how important it is to have follow up studies in children to determine ultimately if childhood programs are working for the patient’s or not. </a:t>
            </a:r>
            <a:endParaRPr>
              <a:solidFill>
                <a:srgbClr val="000000"/>
              </a:solidFill>
              <a:latin typeface="Times New Roman"/>
              <a:ea typeface="Times New Roman"/>
              <a:cs typeface="Times New Roman"/>
              <a:sym typeface="Times New Roman"/>
            </a:endParaRPr>
          </a:p>
          <a:p>
            <a:pPr indent="0" lvl="0" marL="0" rtl="0" algn="l">
              <a:lnSpc>
                <a:spcPct val="127272"/>
              </a:lnSpc>
              <a:spcBef>
                <a:spcPts val="12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146375" y="160950"/>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Study Design and Methods</a:t>
            </a:r>
            <a:endParaRPr/>
          </a:p>
        </p:txBody>
      </p:sp>
      <p:sp>
        <p:nvSpPr>
          <p:cNvPr id="130" name="Google Shape;130;p23"/>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27272"/>
              </a:lnSpc>
              <a:spcBef>
                <a:spcPts val="0"/>
              </a:spcBef>
              <a:spcAft>
                <a:spcPts val="0"/>
              </a:spcAft>
              <a:buNone/>
            </a:pPr>
            <a:r>
              <a:rPr lang="en">
                <a:solidFill>
                  <a:srgbClr val="000000"/>
                </a:solidFill>
                <a:latin typeface="Times New Roman"/>
                <a:ea typeface="Times New Roman"/>
                <a:cs typeface="Times New Roman"/>
                <a:sym typeface="Times New Roman"/>
              </a:rPr>
              <a:t>They studied 7 different patients with the disease and identified each by their family background, their birth credentials- how many months, weight and length, and the phenotypic outcome in result to having the disease. There are pictures that depict each patient (1-7) when they are young infants into adulthood in order to compare how coarse the phenotypic changes were over time. </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24"/>
          <p:cNvSpPr txBox="1"/>
          <p:nvPr>
            <p:ph type="title"/>
          </p:nvPr>
        </p:nvSpPr>
        <p:spPr>
          <a:xfrm>
            <a:off x="311700" y="315925"/>
            <a:ext cx="28809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Results</a:t>
            </a:r>
            <a:endParaRPr/>
          </a:p>
        </p:txBody>
      </p:sp>
      <p:sp>
        <p:nvSpPr>
          <p:cNvPr id="136" name="Google Shape;136;p24"/>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lnSpc>
                <a:spcPct val="127272"/>
              </a:lnSpc>
              <a:spcBef>
                <a:spcPts val="0"/>
              </a:spcBef>
              <a:spcAft>
                <a:spcPts val="0"/>
              </a:spcAft>
              <a:buNone/>
            </a:pPr>
            <a:r>
              <a:rPr lang="en">
                <a:solidFill>
                  <a:srgbClr val="000000"/>
                </a:solidFill>
                <a:latin typeface="Times New Roman"/>
                <a:ea typeface="Times New Roman"/>
                <a:cs typeface="Times New Roman"/>
                <a:sym typeface="Times New Roman"/>
              </a:rPr>
              <a:t>The patients sex, age, birth weight, mental retardation level, behavioural problems, appearances, how well they pronounced sounds or words and deletion played an important role in determining how the phenotype from individuals with the syndrome changed with age.</a:t>
            </a:r>
            <a:endParaRPr>
              <a:solidFill>
                <a:srgbClr val="000000"/>
              </a:solidFill>
              <a:latin typeface="Times New Roman"/>
              <a:ea typeface="Times New Roman"/>
              <a:cs typeface="Times New Roman"/>
              <a:sym typeface="Times New Roman"/>
            </a:endParaRPr>
          </a:p>
          <a:p>
            <a:pPr indent="0" lvl="0" marL="0" rtl="0" algn="l">
              <a:spcBef>
                <a:spcPts val="12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graphicFrame>
        <p:nvGraphicFramePr>
          <p:cNvPr id="141" name="Google Shape;141;p25"/>
          <p:cNvGraphicFramePr/>
          <p:nvPr/>
        </p:nvGraphicFramePr>
        <p:xfrm>
          <a:off x="17500" y="-12"/>
          <a:ext cx="3000000" cy="3000000"/>
        </p:xfrm>
        <a:graphic>
          <a:graphicData uri="http://schemas.openxmlformats.org/drawingml/2006/table">
            <a:tbl>
              <a:tblPr>
                <a:noFill/>
                <a:tableStyleId>{107E8156-7A34-4FE4-A603-BB6187B92A69}</a:tableStyleId>
              </a:tblPr>
              <a:tblGrid>
                <a:gridCol w="768075"/>
                <a:gridCol w="857450"/>
                <a:gridCol w="571225"/>
                <a:gridCol w="733975"/>
                <a:gridCol w="1123850"/>
                <a:gridCol w="1396400"/>
                <a:gridCol w="1506375"/>
                <a:gridCol w="982950"/>
                <a:gridCol w="1168675"/>
              </a:tblGrid>
              <a:tr h="1122500">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Patient</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M or F</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Age</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Birth weight</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Mental Retardation Level</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Behavioural Problems</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Appearances</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Deletion</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b="1" lang="en" sz="1100">
                          <a:latin typeface="Times New Roman"/>
                          <a:ea typeface="Times New Roman"/>
                          <a:cs typeface="Times New Roman"/>
                          <a:sym typeface="Times New Roman"/>
                        </a:rPr>
                        <a:t>Word Pronunciation</a:t>
                      </a:r>
                      <a:endParaRPr b="1"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49250">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1</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M</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47</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1500 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Profound</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Periodic: Head banging and destroying his own clothes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Gray hair, small forehead, flat midface, thin lips and simply formed ears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XY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No speech, just sounds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29675">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2</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F</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2500 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Severe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Periodic: Head banging and scratching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Premature gray hair, flat midface, coarse nose, simple ears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XX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Speaks few words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229675">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3</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M</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44</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3700 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Profound</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Specific: Jumping-happy Biting- frustrated</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Long coarse face, gray hair, normal eyes, nose and ears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XY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Few words wih a hoarse voice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graphicFrame>
        <p:nvGraphicFramePr>
          <p:cNvPr id="146" name="Google Shape;146;p26"/>
          <p:cNvGraphicFramePr/>
          <p:nvPr/>
        </p:nvGraphicFramePr>
        <p:xfrm>
          <a:off x="-12" y="-12"/>
          <a:ext cx="3000000" cy="3000000"/>
        </p:xfrm>
        <a:graphic>
          <a:graphicData uri="http://schemas.openxmlformats.org/drawingml/2006/table">
            <a:tbl>
              <a:tblPr>
                <a:noFill/>
                <a:tableStyleId>{107E8156-7A34-4FE4-A603-BB6187B92A69}</a:tableStyleId>
              </a:tblPr>
              <a:tblGrid>
                <a:gridCol w="566100"/>
                <a:gridCol w="465275"/>
                <a:gridCol w="469250"/>
                <a:gridCol w="872975"/>
                <a:gridCol w="815775"/>
                <a:gridCol w="1210525"/>
                <a:gridCol w="2194550"/>
                <a:gridCol w="1288500"/>
                <a:gridCol w="1261050"/>
              </a:tblGrid>
              <a:tr h="1515450">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M</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43</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Not specified</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Severe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Behavioural Problems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Long coarse face, prematurely grayed hair, full lips and an open mouth</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XY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Pronounced mostly sounds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58750">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F</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25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3350 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Severe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Periodic: Biting and scratching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Long face, large mouth with thin lips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XX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Can’t pronounce words, only sounds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58750">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6</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M</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16</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3100 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Severe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Periodic: Head banging, biting other children</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Long face, long neck, high nose bridge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XY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Speaks only a few words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429825">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7</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F</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18</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2050 g</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Mild</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Periodic: Nail biting and disobiendance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Long face, thin lips and flat midface</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46 XX del (5)</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76200" marR="76200" rtl="0" algn="l">
                        <a:lnSpc>
                          <a:spcPct val="127272"/>
                        </a:lnSpc>
                        <a:spcBef>
                          <a:spcPts val="0"/>
                        </a:spcBef>
                        <a:spcAft>
                          <a:spcPts val="1200"/>
                        </a:spcAft>
                        <a:buNone/>
                      </a:pPr>
                      <a:r>
                        <a:rPr lang="en" sz="1100">
                          <a:latin typeface="Times New Roman"/>
                          <a:ea typeface="Times New Roman"/>
                          <a:cs typeface="Times New Roman"/>
                          <a:sym typeface="Times New Roman"/>
                        </a:rPr>
                        <a:t>Could not speak words, just high pitched noises</a:t>
                      </a:r>
                      <a:endParaRPr sz="1100">
                        <a:latin typeface="Times New Roman"/>
                        <a:ea typeface="Times New Roman"/>
                        <a:cs typeface="Times New Roman"/>
                        <a:sym typeface="Times New Roman"/>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id="151" name="Google Shape;151;p27"/>
          <p:cNvPicPr preferRelativeResize="0"/>
          <p:nvPr/>
        </p:nvPicPr>
        <p:blipFill>
          <a:blip r:embed="rId3">
            <a:alphaModFix/>
          </a:blip>
          <a:stretch>
            <a:fillRect/>
          </a:stretch>
        </p:blipFill>
        <p:spPr>
          <a:xfrm>
            <a:off x="0" y="0"/>
            <a:ext cx="2166075" cy="2770200"/>
          </a:xfrm>
          <a:prstGeom prst="rect">
            <a:avLst/>
          </a:prstGeom>
          <a:noFill/>
          <a:ln>
            <a:noFill/>
          </a:ln>
        </p:spPr>
      </p:pic>
      <p:pic>
        <p:nvPicPr>
          <p:cNvPr id="152" name="Google Shape;152;p27"/>
          <p:cNvPicPr preferRelativeResize="0"/>
          <p:nvPr/>
        </p:nvPicPr>
        <p:blipFill>
          <a:blip r:embed="rId4">
            <a:alphaModFix/>
          </a:blip>
          <a:stretch>
            <a:fillRect/>
          </a:stretch>
        </p:blipFill>
        <p:spPr>
          <a:xfrm>
            <a:off x="2166075" y="0"/>
            <a:ext cx="2369575" cy="2770200"/>
          </a:xfrm>
          <a:prstGeom prst="rect">
            <a:avLst/>
          </a:prstGeom>
          <a:noFill/>
          <a:ln>
            <a:noFill/>
          </a:ln>
        </p:spPr>
      </p:pic>
      <p:pic>
        <p:nvPicPr>
          <p:cNvPr id="153" name="Google Shape;153;p27"/>
          <p:cNvPicPr preferRelativeResize="0"/>
          <p:nvPr/>
        </p:nvPicPr>
        <p:blipFill>
          <a:blip r:embed="rId5">
            <a:alphaModFix/>
          </a:blip>
          <a:stretch>
            <a:fillRect/>
          </a:stretch>
        </p:blipFill>
        <p:spPr>
          <a:xfrm>
            <a:off x="4535650" y="0"/>
            <a:ext cx="2166075" cy="2770200"/>
          </a:xfrm>
          <a:prstGeom prst="rect">
            <a:avLst/>
          </a:prstGeom>
          <a:noFill/>
          <a:ln>
            <a:noFill/>
          </a:ln>
        </p:spPr>
      </p:pic>
      <p:pic>
        <p:nvPicPr>
          <p:cNvPr id="154" name="Google Shape;154;p27"/>
          <p:cNvPicPr preferRelativeResize="0"/>
          <p:nvPr/>
        </p:nvPicPr>
        <p:blipFill>
          <a:blip r:embed="rId6">
            <a:alphaModFix/>
          </a:blip>
          <a:stretch>
            <a:fillRect/>
          </a:stretch>
        </p:blipFill>
        <p:spPr>
          <a:xfrm>
            <a:off x="6701725" y="0"/>
            <a:ext cx="2442274" cy="2770200"/>
          </a:xfrm>
          <a:prstGeom prst="rect">
            <a:avLst/>
          </a:prstGeom>
          <a:noFill/>
          <a:ln>
            <a:noFill/>
          </a:ln>
        </p:spPr>
      </p:pic>
      <p:pic>
        <p:nvPicPr>
          <p:cNvPr id="155" name="Google Shape;155;p27"/>
          <p:cNvPicPr preferRelativeResize="0"/>
          <p:nvPr/>
        </p:nvPicPr>
        <p:blipFill>
          <a:blip r:embed="rId7">
            <a:alphaModFix/>
          </a:blip>
          <a:stretch>
            <a:fillRect/>
          </a:stretch>
        </p:blipFill>
        <p:spPr>
          <a:xfrm>
            <a:off x="0" y="2770200"/>
            <a:ext cx="2166076" cy="2279511"/>
          </a:xfrm>
          <a:prstGeom prst="rect">
            <a:avLst/>
          </a:prstGeom>
          <a:noFill/>
          <a:ln>
            <a:noFill/>
          </a:ln>
        </p:spPr>
      </p:pic>
      <p:pic>
        <p:nvPicPr>
          <p:cNvPr id="156" name="Google Shape;156;p27"/>
          <p:cNvPicPr preferRelativeResize="0"/>
          <p:nvPr/>
        </p:nvPicPr>
        <p:blipFill>
          <a:blip r:embed="rId8">
            <a:alphaModFix/>
          </a:blip>
          <a:stretch>
            <a:fillRect/>
          </a:stretch>
        </p:blipFill>
        <p:spPr>
          <a:xfrm>
            <a:off x="2166075" y="2770200"/>
            <a:ext cx="2442275" cy="2279499"/>
          </a:xfrm>
          <a:prstGeom prst="rect">
            <a:avLst/>
          </a:prstGeom>
          <a:noFill/>
          <a:ln>
            <a:noFill/>
          </a:ln>
        </p:spPr>
      </p:pic>
      <p:pic>
        <p:nvPicPr>
          <p:cNvPr id="157" name="Google Shape;157;p27"/>
          <p:cNvPicPr preferRelativeResize="0"/>
          <p:nvPr/>
        </p:nvPicPr>
        <p:blipFill>
          <a:blip r:embed="rId9">
            <a:alphaModFix/>
          </a:blip>
          <a:stretch>
            <a:fillRect/>
          </a:stretch>
        </p:blipFill>
        <p:spPr>
          <a:xfrm>
            <a:off x="4620975" y="2770200"/>
            <a:ext cx="2036875" cy="23732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pic>
        <p:nvPicPr>
          <p:cNvPr id="162" name="Google Shape;162;p28"/>
          <p:cNvPicPr preferRelativeResize="0"/>
          <p:nvPr/>
        </p:nvPicPr>
        <p:blipFill>
          <a:blip r:embed="rId3">
            <a:alphaModFix/>
          </a:blip>
          <a:stretch>
            <a:fillRect/>
          </a:stretch>
        </p:blipFill>
        <p:spPr>
          <a:xfrm>
            <a:off x="0" y="0"/>
            <a:ext cx="2798676" cy="2562550"/>
          </a:xfrm>
          <a:prstGeom prst="rect">
            <a:avLst/>
          </a:prstGeom>
          <a:noFill/>
          <a:ln>
            <a:noFill/>
          </a:ln>
        </p:spPr>
      </p:pic>
      <p:pic>
        <p:nvPicPr>
          <p:cNvPr id="163" name="Google Shape;163;p28"/>
          <p:cNvPicPr preferRelativeResize="0"/>
          <p:nvPr/>
        </p:nvPicPr>
        <p:blipFill>
          <a:blip r:embed="rId4">
            <a:alphaModFix/>
          </a:blip>
          <a:stretch>
            <a:fillRect/>
          </a:stretch>
        </p:blipFill>
        <p:spPr>
          <a:xfrm>
            <a:off x="2798675" y="0"/>
            <a:ext cx="3255251" cy="2562550"/>
          </a:xfrm>
          <a:prstGeom prst="rect">
            <a:avLst/>
          </a:prstGeom>
          <a:noFill/>
          <a:ln>
            <a:noFill/>
          </a:ln>
        </p:spPr>
      </p:pic>
      <p:pic>
        <p:nvPicPr>
          <p:cNvPr id="164" name="Google Shape;164;p28"/>
          <p:cNvPicPr preferRelativeResize="0"/>
          <p:nvPr/>
        </p:nvPicPr>
        <p:blipFill>
          <a:blip r:embed="rId5">
            <a:alphaModFix/>
          </a:blip>
          <a:stretch>
            <a:fillRect/>
          </a:stretch>
        </p:blipFill>
        <p:spPr>
          <a:xfrm>
            <a:off x="5978523" y="0"/>
            <a:ext cx="3165475" cy="2562549"/>
          </a:xfrm>
          <a:prstGeom prst="rect">
            <a:avLst/>
          </a:prstGeom>
          <a:noFill/>
          <a:ln>
            <a:noFill/>
          </a:ln>
        </p:spPr>
      </p:pic>
      <p:pic>
        <p:nvPicPr>
          <p:cNvPr id="165" name="Google Shape;165;p28"/>
          <p:cNvPicPr preferRelativeResize="0"/>
          <p:nvPr/>
        </p:nvPicPr>
        <p:blipFill>
          <a:blip r:embed="rId6">
            <a:alphaModFix/>
          </a:blip>
          <a:stretch>
            <a:fillRect/>
          </a:stretch>
        </p:blipFill>
        <p:spPr>
          <a:xfrm>
            <a:off x="5978525" y="2562550"/>
            <a:ext cx="3165476" cy="2481925"/>
          </a:xfrm>
          <a:prstGeom prst="rect">
            <a:avLst/>
          </a:prstGeom>
          <a:noFill/>
          <a:ln>
            <a:noFill/>
          </a:ln>
        </p:spPr>
      </p:pic>
      <p:pic>
        <p:nvPicPr>
          <p:cNvPr id="166" name="Google Shape;166;p28"/>
          <p:cNvPicPr preferRelativeResize="0"/>
          <p:nvPr/>
        </p:nvPicPr>
        <p:blipFill>
          <a:blip r:embed="rId7">
            <a:alphaModFix/>
          </a:blip>
          <a:stretch>
            <a:fillRect/>
          </a:stretch>
        </p:blipFill>
        <p:spPr>
          <a:xfrm>
            <a:off x="0" y="2562550"/>
            <a:ext cx="2878399" cy="2481925"/>
          </a:xfrm>
          <a:prstGeom prst="rect">
            <a:avLst/>
          </a:prstGeom>
          <a:noFill/>
          <a:ln>
            <a:noFill/>
          </a:ln>
        </p:spPr>
      </p:pic>
      <p:pic>
        <p:nvPicPr>
          <p:cNvPr id="167" name="Google Shape;167;p28"/>
          <p:cNvPicPr preferRelativeResize="0"/>
          <p:nvPr/>
        </p:nvPicPr>
        <p:blipFill>
          <a:blip r:embed="rId8">
            <a:alphaModFix/>
          </a:blip>
          <a:stretch>
            <a:fillRect/>
          </a:stretch>
        </p:blipFill>
        <p:spPr>
          <a:xfrm>
            <a:off x="2843575" y="2562550"/>
            <a:ext cx="3165450" cy="24819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Major Conclusions</a:t>
            </a:r>
            <a:endParaRPr/>
          </a:p>
        </p:txBody>
      </p:sp>
      <p:sp>
        <p:nvSpPr>
          <p:cNvPr id="173" name="Google Shape;173;p29"/>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Times New Roman"/>
                <a:ea typeface="Times New Roman"/>
                <a:cs typeface="Times New Roman"/>
                <a:sym typeface="Times New Roman"/>
              </a:rPr>
              <a:t>The phenotype from birth into adulthood is relatively the same, patients who had feeding difficulties carried those same difficulties into adulthood. However, pertaining to appearance in some cases patients began to be coarser with long faces and flat mid faces as well. Their behavior into adulthood changed due to the fact that at a young age more children cannot express the way in which they are feelings, however the aggression is limited at older ages in these 7 patients. It was concluded in their work that stimulation programs should include different programs for communication for the prevention of self-mutilation and any to all behavioral problems. Most importantly the size of deletion does not correlation with the rate of mental retardation.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Google Shape;178;p30"/>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Limitations</a:t>
            </a:r>
            <a:endParaRPr/>
          </a:p>
        </p:txBody>
      </p:sp>
      <p:sp>
        <p:nvSpPr>
          <p:cNvPr id="179" name="Google Shape;179;p30"/>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They only conducted this experiment on 7 patients, in order to produce more accurate results another experiment with more patients should be conducted. Also, 4 out of the 7 patients were around the same age, however that is not the case with 3. In order to make the experiment more accurate in relation to what is being measured age should remain the same throughout. </a:t>
            </a:r>
            <a:endParaRPr>
              <a:solidFill>
                <a:srgbClr val="000000"/>
              </a:solidFill>
              <a:latin typeface="Times New Roman"/>
              <a:ea typeface="Times New Roman"/>
              <a:cs typeface="Times New Roman"/>
              <a:sym typeface="Times New Roman"/>
            </a:endParaRPr>
          </a:p>
          <a:p>
            <a:pPr indent="0" lvl="0" marL="0" rtl="0" algn="l">
              <a:spcBef>
                <a:spcPts val="1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31"/>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Future Directions</a:t>
            </a:r>
            <a:endParaRPr/>
          </a:p>
        </p:txBody>
      </p:sp>
      <p:sp>
        <p:nvSpPr>
          <p:cNvPr id="185" name="Google Shape;185;p31"/>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000000"/>
                </a:solidFill>
                <a:latin typeface="Times New Roman"/>
                <a:ea typeface="Times New Roman"/>
                <a:cs typeface="Times New Roman"/>
                <a:sym typeface="Times New Roman"/>
              </a:rPr>
              <a:t>Going into the future with the Cri Du Chat syndrome, the pronunciation of words is very difficult for patients with the disease. Using the information that is taken away from this article it would be beneficial to conduct programs that help aid in the speak problems of individuals affected by this disease. Behavioral issues as well as communication problems should also be address in programs for children with the disease to go through while they are young, so that the disease does not continue to affect those parts of their lives when they are older as well.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72500"/>
            <a:ext cx="22818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Phenotypes</a:t>
            </a:r>
            <a:endParaRPr/>
          </a:p>
        </p:txBody>
      </p:sp>
      <p:sp>
        <p:nvSpPr>
          <p:cNvPr id="69" name="Google Shape;69;p14"/>
          <p:cNvSpPr txBox="1"/>
          <p:nvPr>
            <p:ph idx="1" type="body"/>
          </p:nvPr>
        </p:nvSpPr>
        <p:spPr>
          <a:xfrm>
            <a:off x="127425" y="1106000"/>
            <a:ext cx="2819700" cy="35853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8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Cat-like cry</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Malformations of the cranial base</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Low weight</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Long and narrow face</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Prominent supra-orbital arch </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Short philtrum</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Full lower lip</a:t>
            </a:r>
            <a:endParaRPr sz="1400">
              <a:solidFill>
                <a:srgbClr val="000000"/>
              </a:solidFill>
              <a:latin typeface="Times New Roman"/>
              <a:ea typeface="Times New Roman"/>
              <a:cs typeface="Times New Roman"/>
              <a:sym typeface="Times New Roman"/>
            </a:endParaRPr>
          </a:p>
          <a:p>
            <a:pPr indent="0" lvl="0" marL="0" rtl="0" algn="l">
              <a:spcBef>
                <a:spcPts val="800"/>
              </a:spcBef>
              <a:spcAft>
                <a:spcPts val="1600"/>
              </a:spcAft>
              <a:buNone/>
            </a:pPr>
            <a:r>
              <a:t/>
            </a:r>
            <a:endParaRPr/>
          </a:p>
        </p:txBody>
      </p:sp>
      <p:sp>
        <p:nvSpPr>
          <p:cNvPr id="70" name="Google Shape;70;p14"/>
          <p:cNvSpPr txBox="1"/>
          <p:nvPr>
            <p:ph idx="1" type="body"/>
          </p:nvPr>
        </p:nvSpPr>
        <p:spPr>
          <a:xfrm>
            <a:off x="6143725" y="293200"/>
            <a:ext cx="2819700" cy="4642200"/>
          </a:xfrm>
          <a:prstGeom prst="rect">
            <a:avLst/>
          </a:prstGeom>
        </p:spPr>
        <p:txBody>
          <a:bodyPr anchorCtr="0" anchor="t" bIns="91425" lIns="91425" spcFirstLastPara="1" rIns="91425" wrap="square" tIns="91425">
            <a:noAutofit/>
          </a:bodyPr>
          <a:lstStyle/>
          <a:p>
            <a:pPr indent="-317500" lvl="0" marL="457200" rtl="0" algn="l">
              <a:lnSpc>
                <a:spcPct val="200000"/>
              </a:lnSpc>
              <a:spcBef>
                <a:spcPts val="80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D</a:t>
            </a:r>
            <a:r>
              <a:rPr lang="en" sz="1400">
                <a:solidFill>
                  <a:srgbClr val="000000"/>
                </a:solidFill>
                <a:latin typeface="Times New Roman"/>
                <a:ea typeface="Times New Roman"/>
                <a:cs typeface="Times New Roman"/>
                <a:sym typeface="Times New Roman"/>
              </a:rPr>
              <a:t>ental malocclusion (open bite)</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 Horizontal </a:t>
            </a:r>
            <a:r>
              <a:rPr lang="en" sz="1400">
                <a:solidFill>
                  <a:srgbClr val="000000"/>
                </a:solidFill>
                <a:latin typeface="Times New Roman"/>
                <a:ea typeface="Times New Roman"/>
                <a:cs typeface="Times New Roman"/>
                <a:sym typeface="Times New Roman"/>
              </a:rPr>
              <a:t>palpebral fissures </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F</a:t>
            </a:r>
            <a:r>
              <a:rPr lang="en" sz="1400">
                <a:solidFill>
                  <a:srgbClr val="000000"/>
                </a:solidFill>
                <a:latin typeface="Times New Roman"/>
                <a:ea typeface="Times New Roman"/>
                <a:cs typeface="Times New Roman"/>
                <a:sym typeface="Times New Roman"/>
              </a:rPr>
              <a:t>requent </a:t>
            </a:r>
            <a:r>
              <a:rPr lang="en" sz="1400">
                <a:solidFill>
                  <a:srgbClr val="000000"/>
                </a:solidFill>
                <a:latin typeface="Times New Roman"/>
                <a:ea typeface="Times New Roman"/>
                <a:cs typeface="Times New Roman"/>
                <a:sym typeface="Times New Roman"/>
              </a:rPr>
              <a:t>divergent strabismus </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Small hands and feet</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Prematurely grey hair</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Severe psychomotor disability </a:t>
            </a:r>
            <a:endParaRPr sz="1400">
              <a:solidFill>
                <a:srgbClr val="000000"/>
              </a:solidFill>
              <a:latin typeface="Times New Roman"/>
              <a:ea typeface="Times New Roman"/>
              <a:cs typeface="Times New Roman"/>
              <a:sym typeface="Times New Roman"/>
            </a:endParaRPr>
          </a:p>
          <a:p>
            <a:pPr indent="-317500" lvl="0" marL="457200" rtl="0" algn="l">
              <a:lnSpc>
                <a:spcPct val="200000"/>
              </a:lnSpc>
              <a:spcBef>
                <a:spcPts val="0"/>
              </a:spcBef>
              <a:spcAft>
                <a:spcPts val="0"/>
              </a:spcAft>
              <a:buClr>
                <a:srgbClr val="000000"/>
              </a:buClr>
              <a:buSzPts val="1400"/>
              <a:buFont typeface="Times New Roman"/>
              <a:buChar char="●"/>
            </a:pPr>
            <a:r>
              <a:rPr lang="en" sz="1400">
                <a:solidFill>
                  <a:srgbClr val="000000"/>
                </a:solidFill>
                <a:latin typeface="Times New Roman"/>
                <a:ea typeface="Times New Roman"/>
                <a:cs typeface="Times New Roman"/>
                <a:sym typeface="Times New Roman"/>
              </a:rPr>
              <a:t>Severe mental disability</a:t>
            </a:r>
            <a:endParaRPr sz="1400">
              <a:solidFill>
                <a:srgbClr val="000000"/>
              </a:solidFill>
              <a:latin typeface="Times New Roman"/>
              <a:ea typeface="Times New Roman"/>
              <a:cs typeface="Times New Roman"/>
              <a:sym typeface="Times New Roman"/>
            </a:endParaRPr>
          </a:p>
          <a:p>
            <a:pPr indent="0" lvl="0" marL="0" rtl="0" algn="l">
              <a:spcBef>
                <a:spcPts val="800"/>
              </a:spcBef>
              <a:spcAft>
                <a:spcPts val="1600"/>
              </a:spcAft>
              <a:buNone/>
            </a:pPr>
            <a:r>
              <a:t/>
            </a:r>
            <a:endParaRPr/>
          </a:p>
        </p:txBody>
      </p:sp>
      <p:pic>
        <p:nvPicPr>
          <p:cNvPr id="71" name="Google Shape;71;p14"/>
          <p:cNvPicPr preferRelativeResize="0"/>
          <p:nvPr/>
        </p:nvPicPr>
        <p:blipFill>
          <a:blip r:embed="rId3">
            <a:alphaModFix/>
          </a:blip>
          <a:stretch>
            <a:fillRect/>
          </a:stretch>
        </p:blipFill>
        <p:spPr>
          <a:xfrm>
            <a:off x="3135713" y="714375"/>
            <a:ext cx="2819400" cy="37147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258300" y="279500"/>
            <a:ext cx="16401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Sources</a:t>
            </a:r>
            <a:endParaRPr/>
          </a:p>
        </p:txBody>
      </p:sp>
      <p:sp>
        <p:nvSpPr>
          <p:cNvPr id="191" name="Google Shape;191;p32"/>
          <p:cNvSpPr txBox="1"/>
          <p:nvPr>
            <p:ph idx="1" type="body"/>
          </p:nvPr>
        </p:nvSpPr>
        <p:spPr>
          <a:xfrm>
            <a:off x="144150" y="1602875"/>
            <a:ext cx="50028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Pictures:</a:t>
            </a:r>
            <a:endParaRPr>
              <a:solidFill>
                <a:srgbClr val="000000"/>
              </a:solidFill>
              <a:latin typeface="Times New Roman"/>
              <a:ea typeface="Times New Roman"/>
              <a:cs typeface="Times New Roman"/>
              <a:sym typeface="Times New Roman"/>
            </a:endParaRPr>
          </a:p>
          <a:p>
            <a:pPr indent="-298450" lvl="0" marL="457200" rtl="0" algn="l">
              <a:spcBef>
                <a:spcPts val="160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https://ghr.nlm.nih.gov/</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Chromosome 5</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http://slideplayer.com/slide/6261982/</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TERT gene</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https://ghr.nlm.nih.gov/gene/TERT</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Phenotype </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https://en.wikipedia.org/wiki/Cri_du_chat_syndrome</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Physiotherapy</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https://www.cosmotreeclinic.com/physiotherapy-treatment-in-delhi-india/</a:t>
            </a:r>
            <a:endParaRPr sz="1100">
              <a:solidFill>
                <a:srgbClr val="000000"/>
              </a:solidFill>
              <a:latin typeface="Times New Roman"/>
              <a:ea typeface="Times New Roman"/>
              <a:cs typeface="Times New Roman"/>
              <a:sym typeface="Times New Roman"/>
            </a:endParaRPr>
          </a:p>
          <a:p>
            <a:pPr indent="-298450" lvl="0" marL="4572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Speech Therapy</a:t>
            </a:r>
            <a:endParaRPr sz="1100">
              <a:solidFill>
                <a:srgbClr val="000000"/>
              </a:solidFill>
              <a:latin typeface="Times New Roman"/>
              <a:ea typeface="Times New Roman"/>
              <a:cs typeface="Times New Roman"/>
              <a:sym typeface="Times New Roman"/>
            </a:endParaRPr>
          </a:p>
          <a:p>
            <a:pPr indent="-298450" lvl="1" marL="914400" rtl="0" algn="l">
              <a:spcBef>
                <a:spcPts val="0"/>
              </a:spcBef>
              <a:spcAft>
                <a:spcPts val="0"/>
              </a:spcAft>
              <a:buClr>
                <a:srgbClr val="000000"/>
              </a:buClr>
              <a:buSzPts val="1100"/>
              <a:buFont typeface="Times New Roman"/>
              <a:buChar char="○"/>
            </a:pPr>
            <a:r>
              <a:rPr lang="en" sz="1100">
                <a:solidFill>
                  <a:srgbClr val="000000"/>
                </a:solidFill>
                <a:latin typeface="Times New Roman"/>
                <a:ea typeface="Times New Roman"/>
                <a:cs typeface="Times New Roman"/>
                <a:sym typeface="Times New Roman"/>
              </a:rPr>
              <a:t>http://www.windbercare.org/therapy_speech.asp</a:t>
            </a:r>
            <a:endParaRPr sz="1100">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sz="1100">
              <a:solidFill>
                <a:srgbClr val="000000"/>
              </a:solidFill>
              <a:latin typeface="Times New Roman"/>
              <a:ea typeface="Times New Roman"/>
              <a:cs typeface="Times New Roman"/>
              <a:sym typeface="Times New Roman"/>
            </a:endParaRPr>
          </a:p>
          <a:p>
            <a:pPr indent="0" lvl="0" marL="457200" rtl="0" algn="l">
              <a:spcBef>
                <a:spcPts val="1600"/>
              </a:spcBef>
              <a:spcAft>
                <a:spcPts val="0"/>
              </a:spcAft>
              <a:buNone/>
            </a:pPr>
            <a:r>
              <a:t/>
            </a:r>
            <a:endParaRPr sz="1100">
              <a:solidFill>
                <a:srgbClr val="000000"/>
              </a:solidFill>
              <a:latin typeface="Times New Roman"/>
              <a:ea typeface="Times New Roman"/>
              <a:cs typeface="Times New Roman"/>
              <a:sym typeface="Times New Roman"/>
            </a:endParaRPr>
          </a:p>
          <a:p>
            <a:pPr indent="0" lvl="0" marL="3657600" rtl="0" algn="l">
              <a:spcBef>
                <a:spcPts val="1600"/>
              </a:spcBef>
              <a:spcAft>
                <a:spcPts val="0"/>
              </a:spcAft>
              <a:buNone/>
            </a:pPr>
            <a:r>
              <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t/>
            </a:r>
            <a:endParaRPr>
              <a:latin typeface="Times New Roman"/>
              <a:ea typeface="Times New Roman"/>
              <a:cs typeface="Times New Roman"/>
              <a:sym typeface="Times New Roman"/>
            </a:endParaRPr>
          </a:p>
          <a:p>
            <a:pPr indent="0" lvl="0" marL="0" rtl="0" algn="l">
              <a:spcBef>
                <a:spcPts val="1600"/>
              </a:spcBef>
              <a:spcAft>
                <a:spcPts val="1600"/>
              </a:spcAft>
              <a:buNone/>
            </a:pPr>
            <a:r>
              <a:t/>
            </a:r>
            <a:endParaRPr>
              <a:latin typeface="Times New Roman"/>
              <a:ea typeface="Times New Roman"/>
              <a:cs typeface="Times New Roman"/>
              <a:sym typeface="Times New Roman"/>
            </a:endParaRPr>
          </a:p>
        </p:txBody>
      </p:sp>
      <p:sp>
        <p:nvSpPr>
          <p:cNvPr id="192" name="Google Shape;192;p32"/>
          <p:cNvSpPr txBox="1"/>
          <p:nvPr>
            <p:ph idx="1" type="body"/>
          </p:nvPr>
        </p:nvSpPr>
        <p:spPr>
          <a:xfrm>
            <a:off x="5200675" y="1233925"/>
            <a:ext cx="3776400" cy="309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Times New Roman"/>
                <a:ea typeface="Times New Roman"/>
                <a:cs typeface="Times New Roman"/>
                <a:sym typeface="Times New Roman"/>
              </a:rPr>
              <a:t>Research</a:t>
            </a:r>
            <a:r>
              <a:rPr lang="en">
                <a:solidFill>
                  <a:srgbClr val="000000"/>
                </a:solidFill>
                <a:latin typeface="Times New Roman"/>
                <a:ea typeface="Times New Roman"/>
                <a:cs typeface="Times New Roman"/>
                <a:sym typeface="Times New Roman"/>
              </a:rPr>
              <a:t>:</a:t>
            </a:r>
            <a:endParaRPr>
              <a:solidFill>
                <a:srgbClr val="000000"/>
              </a:solidFill>
              <a:latin typeface="Times New Roman"/>
              <a:ea typeface="Times New Roman"/>
              <a:cs typeface="Times New Roman"/>
              <a:sym typeface="Times New Roman"/>
            </a:endParaRPr>
          </a:p>
          <a:p>
            <a:pPr indent="0" lvl="0" marL="0" rtl="0" algn="l">
              <a:spcBef>
                <a:spcPts val="1600"/>
              </a:spcBef>
              <a:spcAft>
                <a:spcPts val="0"/>
              </a:spcAft>
              <a:buNone/>
            </a:pPr>
            <a:r>
              <a:rPr lang="en" sz="1100">
                <a:solidFill>
                  <a:srgbClr val="333333"/>
                </a:solidFill>
                <a:highlight>
                  <a:srgbClr val="FFFFFF"/>
                </a:highlight>
                <a:latin typeface="Times New Roman"/>
                <a:ea typeface="Times New Roman"/>
                <a:cs typeface="Times New Roman"/>
                <a:sym typeface="Times New Roman"/>
              </a:rPr>
              <a:t>Buggenhout, G.J.C.M. Van, et al. “Cri Du Chat Syndrome: Changing Phenotype in Older Patients.” </a:t>
            </a:r>
            <a:r>
              <a:rPr i="1" lang="en" sz="1100">
                <a:solidFill>
                  <a:srgbClr val="333333"/>
                </a:solidFill>
                <a:latin typeface="Times New Roman"/>
                <a:ea typeface="Times New Roman"/>
                <a:cs typeface="Times New Roman"/>
                <a:sym typeface="Times New Roman"/>
              </a:rPr>
              <a:t>American Journal of Medical Genetics</a:t>
            </a:r>
            <a:r>
              <a:rPr lang="en" sz="1100">
                <a:solidFill>
                  <a:srgbClr val="333333"/>
                </a:solidFill>
                <a:highlight>
                  <a:srgbClr val="FFFFFF"/>
                </a:highlight>
                <a:latin typeface="Times New Roman"/>
                <a:ea typeface="Times New Roman"/>
                <a:cs typeface="Times New Roman"/>
                <a:sym typeface="Times New Roman"/>
              </a:rPr>
              <a:t>, Wiley-Blackwell, 9 Mar. 2000, onlinelibrary.wiley.com/doi/10.1002/(SICI)1096-8628(20000131)90:33.0.CO;2-A/abstract.</a:t>
            </a:r>
            <a:endParaRPr sz="1100">
              <a:solidFill>
                <a:srgbClr val="333333"/>
              </a:solidFill>
              <a:highlight>
                <a:srgbClr val="FFFFFF"/>
              </a:highlight>
              <a:latin typeface="Times New Roman"/>
              <a:ea typeface="Times New Roman"/>
              <a:cs typeface="Times New Roman"/>
              <a:sym typeface="Times New Roman"/>
            </a:endParaRPr>
          </a:p>
          <a:p>
            <a:pPr indent="0" lvl="0" marL="0" rtl="0" algn="l">
              <a:spcBef>
                <a:spcPts val="1600"/>
              </a:spcBef>
              <a:spcAft>
                <a:spcPts val="1600"/>
              </a:spcAft>
              <a:buNone/>
            </a:pPr>
            <a:r>
              <a:rPr lang="en" sz="1100">
                <a:solidFill>
                  <a:srgbClr val="333333"/>
                </a:solidFill>
                <a:highlight>
                  <a:srgbClr val="FFFFFF"/>
                </a:highlight>
                <a:latin typeface="Times New Roman"/>
                <a:ea typeface="Times New Roman"/>
                <a:cs typeface="Times New Roman"/>
                <a:sym typeface="Times New Roman"/>
              </a:rPr>
              <a:t>Zhang, X. “High-Resolution Mapping of Genotype-Phenotype Relationships in Cri Du Chat Syndrome Using Array Comparative Genomic Hybridization.” </a:t>
            </a:r>
            <a:r>
              <a:rPr i="1" lang="en" sz="1100">
                <a:solidFill>
                  <a:srgbClr val="333333"/>
                </a:solidFill>
                <a:latin typeface="Times New Roman"/>
                <a:ea typeface="Times New Roman"/>
                <a:cs typeface="Times New Roman"/>
                <a:sym typeface="Times New Roman"/>
              </a:rPr>
              <a:t>The American Journal of Human Genetics</a:t>
            </a:r>
            <a:r>
              <a:rPr lang="en" sz="1100">
                <a:solidFill>
                  <a:srgbClr val="333333"/>
                </a:solidFill>
                <a:highlight>
                  <a:srgbClr val="FFFFFF"/>
                </a:highlight>
                <a:latin typeface="Times New Roman"/>
                <a:ea typeface="Times New Roman"/>
                <a:cs typeface="Times New Roman"/>
                <a:sym typeface="Times New Roman"/>
              </a:rPr>
              <a:t>, Cell Press, 9 Jan. 2008, www.sciencedirect.com/science/article/pii/S0002929707625828.</a:t>
            </a:r>
            <a:endParaRPr sz="1100">
              <a:solidFill>
                <a:srgbClr val="333333"/>
              </a:solidFill>
              <a:highlight>
                <a:srgbClr val="FFFFFF"/>
              </a:highlight>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337300"/>
            <a:ext cx="17394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Video</a:t>
            </a:r>
            <a:endParaRPr/>
          </a:p>
        </p:txBody>
      </p:sp>
      <p:sp>
        <p:nvSpPr>
          <p:cNvPr id="77" name="Google Shape;77;p15"/>
          <p:cNvSpPr txBox="1"/>
          <p:nvPr>
            <p:ph idx="1" type="body"/>
          </p:nvPr>
        </p:nvSpPr>
        <p:spPr>
          <a:xfrm>
            <a:off x="311700" y="1225225"/>
            <a:ext cx="8520600" cy="33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https://www.youtube.com/watch?v=TYQrzFABQHQ</a:t>
            </a:r>
            <a:endParaRPr/>
          </a:p>
          <a:p>
            <a:pPr indent="0" lvl="0" marL="0" rtl="0" algn="l">
              <a:spcBef>
                <a:spcPts val="160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372500"/>
            <a:ext cx="26019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Gene affected</a:t>
            </a:r>
            <a:endParaRPr/>
          </a:p>
        </p:txBody>
      </p:sp>
      <p:sp>
        <p:nvSpPr>
          <p:cNvPr id="83" name="Google Shape;83;p16"/>
          <p:cNvSpPr txBox="1"/>
          <p:nvPr>
            <p:ph idx="1" type="body"/>
          </p:nvPr>
        </p:nvSpPr>
        <p:spPr>
          <a:xfrm>
            <a:off x="4106500" y="1041600"/>
            <a:ext cx="4840200" cy="36999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Deletion of the end of the short arm of chromosome 5 </a:t>
            </a:r>
            <a:endParaRPr>
              <a:solidFill>
                <a:srgbClr val="000000"/>
              </a:solidFill>
              <a:latin typeface="Times New Roman"/>
              <a:ea typeface="Times New Roman"/>
              <a:cs typeface="Times New Roman"/>
              <a:sym typeface="Times New Roman"/>
            </a:endParaRPr>
          </a:p>
          <a:p>
            <a:pPr indent="-342900" lvl="1" marL="914400" rtl="0" algn="l">
              <a:spcBef>
                <a:spcPts val="0"/>
              </a:spcBef>
              <a:spcAft>
                <a:spcPts val="0"/>
              </a:spcAft>
              <a:buClr>
                <a:srgbClr val="000000"/>
              </a:buClr>
              <a:buSzPts val="1800"/>
              <a:buFont typeface="Times New Roman"/>
              <a:buChar char="○"/>
            </a:pPr>
            <a:r>
              <a:rPr lang="en" sz="1800">
                <a:solidFill>
                  <a:srgbClr val="000000"/>
                </a:solidFill>
                <a:latin typeface="Times New Roman"/>
                <a:ea typeface="Times New Roman"/>
                <a:cs typeface="Times New Roman"/>
                <a:sym typeface="Times New Roman"/>
              </a:rPr>
              <a:t>Size of the deletion varies-</a:t>
            </a:r>
            <a:r>
              <a:rPr lang="en" sz="1800">
                <a:solidFill>
                  <a:srgbClr val="000000"/>
                </a:solidFill>
                <a:highlight>
                  <a:srgbClr val="FFFFFF"/>
                </a:highlight>
                <a:latin typeface="Times New Roman"/>
                <a:ea typeface="Times New Roman"/>
                <a:cs typeface="Times New Roman"/>
                <a:sym typeface="Times New Roman"/>
              </a:rPr>
              <a:t>studies suggest that larger deletions tend to result in more severe </a:t>
            </a:r>
            <a:r>
              <a:rPr lang="en" sz="1800">
                <a:solidFill>
                  <a:srgbClr val="000000"/>
                </a:solidFill>
                <a:latin typeface="Times New Roman"/>
                <a:ea typeface="Times New Roman"/>
                <a:cs typeface="Times New Roman"/>
                <a:sym typeface="Times New Roman"/>
              </a:rPr>
              <a:t>intellectual disability</a:t>
            </a:r>
            <a:r>
              <a:rPr lang="en" sz="1800">
                <a:solidFill>
                  <a:srgbClr val="000000"/>
                </a:solidFill>
                <a:highlight>
                  <a:srgbClr val="FFFFFF"/>
                </a:highlight>
                <a:latin typeface="Times New Roman"/>
                <a:ea typeface="Times New Roman"/>
                <a:cs typeface="Times New Roman"/>
                <a:sym typeface="Times New Roman"/>
              </a:rPr>
              <a:t> and </a:t>
            </a:r>
            <a:r>
              <a:rPr lang="en" sz="1800">
                <a:solidFill>
                  <a:srgbClr val="000000"/>
                </a:solidFill>
                <a:latin typeface="Times New Roman"/>
                <a:ea typeface="Times New Roman"/>
                <a:cs typeface="Times New Roman"/>
                <a:sym typeface="Times New Roman"/>
              </a:rPr>
              <a:t>developmental delay</a:t>
            </a:r>
            <a:r>
              <a:rPr lang="en" sz="1800">
                <a:solidFill>
                  <a:srgbClr val="000000"/>
                </a:solidFill>
                <a:highlight>
                  <a:srgbClr val="FFFFFF"/>
                </a:highlight>
                <a:latin typeface="Times New Roman"/>
                <a:ea typeface="Times New Roman"/>
                <a:cs typeface="Times New Roman"/>
                <a:sym typeface="Times New Roman"/>
              </a:rPr>
              <a:t> than smaller deletions</a:t>
            </a:r>
            <a:r>
              <a:rPr lang="en" sz="1800">
                <a:solidFill>
                  <a:srgbClr val="000000"/>
                </a:solidFill>
                <a:latin typeface="Times New Roman"/>
                <a:ea typeface="Times New Roman"/>
                <a:cs typeface="Times New Roman"/>
                <a:sym typeface="Times New Roman"/>
              </a:rPr>
              <a:t>. </a:t>
            </a:r>
            <a:endParaRPr sz="1800">
              <a:solidFill>
                <a:srgbClr val="000000"/>
              </a:solidFill>
              <a:latin typeface="Times New Roman"/>
              <a:ea typeface="Times New Roman"/>
              <a:cs typeface="Times New Roman"/>
              <a:sym typeface="Times New Roman"/>
            </a:endParaRPr>
          </a:p>
          <a:p>
            <a:pPr indent="-342900" lvl="1" marL="914400" rtl="0" algn="l">
              <a:spcBef>
                <a:spcPts val="0"/>
              </a:spcBef>
              <a:spcAft>
                <a:spcPts val="0"/>
              </a:spcAft>
              <a:buClr>
                <a:srgbClr val="000000"/>
              </a:buClr>
              <a:buSzPts val="1800"/>
              <a:buFont typeface="Times New Roman"/>
              <a:buChar char="○"/>
            </a:pPr>
            <a:r>
              <a:rPr lang="en" sz="1800">
                <a:solidFill>
                  <a:srgbClr val="000000"/>
                </a:solidFill>
                <a:highlight>
                  <a:srgbClr val="FFFFFF"/>
                </a:highlight>
                <a:latin typeface="Times New Roman"/>
                <a:ea typeface="Times New Roman"/>
                <a:cs typeface="Times New Roman"/>
                <a:sym typeface="Times New Roman"/>
              </a:rPr>
              <a:t>Signs and symptoms of cri du chat syndrome are probably related to the loss of multiple </a:t>
            </a:r>
            <a:r>
              <a:rPr lang="en" sz="1800">
                <a:solidFill>
                  <a:srgbClr val="000000"/>
                </a:solidFill>
                <a:latin typeface="Times New Roman"/>
                <a:ea typeface="Times New Roman"/>
                <a:cs typeface="Times New Roman"/>
                <a:sym typeface="Times New Roman"/>
              </a:rPr>
              <a:t>genes. </a:t>
            </a:r>
            <a:endParaRPr sz="1800">
              <a:solidFill>
                <a:srgbClr val="F3F3F3"/>
              </a:solidFill>
              <a:latin typeface="Times New Roman"/>
              <a:ea typeface="Times New Roman"/>
              <a:cs typeface="Times New Roman"/>
              <a:sym typeface="Times New Roman"/>
            </a:endParaRPr>
          </a:p>
        </p:txBody>
      </p:sp>
      <p:pic>
        <p:nvPicPr>
          <p:cNvPr id="84" name="Google Shape;84;p16"/>
          <p:cNvPicPr preferRelativeResize="0"/>
          <p:nvPr/>
        </p:nvPicPr>
        <p:blipFill>
          <a:blip r:embed="rId3">
            <a:alphaModFix/>
          </a:blip>
          <a:stretch>
            <a:fillRect/>
          </a:stretch>
        </p:blipFill>
        <p:spPr>
          <a:xfrm>
            <a:off x="311700" y="1747650"/>
            <a:ext cx="3801700" cy="251566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7"/>
          <p:cNvSpPr txBox="1"/>
          <p:nvPr>
            <p:ph type="title"/>
          </p:nvPr>
        </p:nvSpPr>
        <p:spPr>
          <a:xfrm>
            <a:off x="384025" y="692800"/>
            <a:ext cx="32838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Inheritance Pattern</a:t>
            </a:r>
            <a:endParaRPr/>
          </a:p>
        </p:txBody>
      </p:sp>
      <p:sp>
        <p:nvSpPr>
          <p:cNvPr id="90" name="Google Shape;90;p17"/>
          <p:cNvSpPr txBox="1"/>
          <p:nvPr>
            <p:ph idx="1" type="body"/>
          </p:nvPr>
        </p:nvSpPr>
        <p:spPr>
          <a:xfrm>
            <a:off x="311700" y="1468825"/>
            <a:ext cx="7847400" cy="33648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Most cases not </a:t>
            </a:r>
            <a:r>
              <a:rPr lang="en">
                <a:solidFill>
                  <a:srgbClr val="000000"/>
                </a:solidFill>
                <a:latin typeface="Times New Roman"/>
                <a:ea typeface="Times New Roman"/>
                <a:cs typeface="Times New Roman"/>
                <a:sym typeface="Times New Roman"/>
              </a:rPr>
              <a:t>inherited</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Normal life expectancy</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Rare: </a:t>
            </a:r>
            <a:r>
              <a:rPr lang="en">
                <a:solidFill>
                  <a:srgbClr val="222222"/>
                </a:solidFill>
                <a:highlight>
                  <a:srgbClr val="FFFFFF"/>
                </a:highlight>
                <a:latin typeface="Times New Roman"/>
                <a:ea typeface="Times New Roman"/>
                <a:cs typeface="Times New Roman"/>
                <a:sym typeface="Times New Roman"/>
              </a:rPr>
              <a:t>1 in 20,000 to 1 in 50,000 newborns</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highlight>
                  <a:srgbClr val="FFFFFF"/>
                </a:highlight>
                <a:latin typeface="Times New Roman"/>
                <a:ea typeface="Times New Roman"/>
                <a:cs typeface="Times New Roman"/>
                <a:sym typeface="Times New Roman"/>
              </a:rPr>
              <a:t>If inherited-</a:t>
            </a:r>
            <a:r>
              <a:rPr lang="en">
                <a:solidFill>
                  <a:srgbClr val="000000"/>
                </a:solidFill>
                <a:latin typeface="Times New Roman"/>
                <a:ea typeface="Times New Roman"/>
                <a:cs typeface="Times New Roman"/>
                <a:sym typeface="Times New Roman"/>
              </a:rPr>
              <a:t>chromosome abnormality</a:t>
            </a:r>
            <a:r>
              <a:rPr lang="en">
                <a:solidFill>
                  <a:srgbClr val="000000"/>
                </a:solidFill>
                <a:highlight>
                  <a:srgbClr val="FFFFFF"/>
                </a:highlight>
                <a:latin typeface="Times New Roman"/>
                <a:ea typeface="Times New Roman"/>
                <a:cs typeface="Times New Roman"/>
                <a:sym typeface="Times New Roman"/>
              </a:rPr>
              <a:t> comes from an unaffected parent. </a:t>
            </a:r>
            <a:endParaRPr>
              <a:solidFill>
                <a:srgbClr val="000000"/>
              </a:solidFill>
              <a:highlight>
                <a:srgbClr val="FFFFFF"/>
              </a:highlight>
              <a:latin typeface="Times New Roman"/>
              <a:ea typeface="Times New Roman"/>
              <a:cs typeface="Times New Roman"/>
              <a:sym typeface="Times New Roman"/>
            </a:endParaRPr>
          </a:p>
          <a:p>
            <a:pPr indent="-342900" lvl="1" marL="914400" rtl="0" algn="l">
              <a:lnSpc>
                <a:spcPct val="200000"/>
              </a:lnSpc>
              <a:spcBef>
                <a:spcPts val="0"/>
              </a:spcBef>
              <a:spcAft>
                <a:spcPts val="0"/>
              </a:spcAft>
              <a:buClr>
                <a:srgbClr val="000000"/>
              </a:buClr>
              <a:buSzPts val="1800"/>
              <a:buFont typeface="Times New Roman"/>
              <a:buChar char="○"/>
            </a:pPr>
            <a:r>
              <a:rPr lang="en" sz="1800">
                <a:solidFill>
                  <a:srgbClr val="000000"/>
                </a:solidFill>
                <a:highlight>
                  <a:srgbClr val="FFFFFF"/>
                </a:highlight>
                <a:latin typeface="Times New Roman"/>
                <a:ea typeface="Times New Roman"/>
                <a:cs typeface="Times New Roman"/>
                <a:sym typeface="Times New Roman"/>
              </a:rPr>
              <a:t>Children who inherit an </a:t>
            </a:r>
            <a:r>
              <a:rPr lang="en" sz="1800">
                <a:solidFill>
                  <a:srgbClr val="000000"/>
                </a:solidFill>
                <a:latin typeface="Times New Roman"/>
                <a:ea typeface="Times New Roman"/>
                <a:cs typeface="Times New Roman"/>
                <a:sym typeface="Times New Roman"/>
              </a:rPr>
              <a:t>unbalanced translocation </a:t>
            </a:r>
            <a:r>
              <a:rPr lang="en" sz="1800">
                <a:highlight>
                  <a:srgbClr val="FFFFFF"/>
                </a:highlight>
                <a:latin typeface="Times New Roman"/>
                <a:ea typeface="Times New Roman"/>
                <a:cs typeface="Times New Roman"/>
                <a:sym typeface="Times New Roman"/>
              </a:rPr>
              <a:t>have a chromosomal rearrangement with extra or missing genetic material. </a:t>
            </a:r>
            <a:endParaRPr sz="1800">
              <a:solidFill>
                <a:srgbClr val="000000"/>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8"/>
          <p:cNvSpPr txBox="1"/>
          <p:nvPr>
            <p:ph type="title"/>
          </p:nvPr>
        </p:nvSpPr>
        <p:spPr>
          <a:xfrm>
            <a:off x="311700" y="372500"/>
            <a:ext cx="15999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Alleles</a:t>
            </a:r>
            <a:endParaRPr/>
          </a:p>
        </p:txBody>
      </p:sp>
      <p:sp>
        <p:nvSpPr>
          <p:cNvPr id="96" name="Google Shape;96;p18"/>
          <p:cNvSpPr txBox="1"/>
          <p:nvPr>
            <p:ph idx="1" type="body"/>
          </p:nvPr>
        </p:nvSpPr>
        <p:spPr>
          <a:xfrm>
            <a:off x="144150" y="1535850"/>
            <a:ext cx="2876100" cy="1304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TERT gene </a:t>
            </a:r>
            <a:endParaRPr>
              <a:solidFill>
                <a:srgbClr val="000000"/>
              </a:solidFill>
              <a:latin typeface="Times New Roman"/>
              <a:ea typeface="Times New Roman"/>
              <a:cs typeface="Times New Roman"/>
              <a:sym typeface="Times New Roman"/>
            </a:endParaRPr>
          </a:p>
          <a:p>
            <a:pPr indent="-304800" lvl="0" marL="457200" rtl="0" algn="l">
              <a:lnSpc>
                <a:spcPct val="200000"/>
              </a:lnSpc>
              <a:spcBef>
                <a:spcPts val="0"/>
              </a:spcBef>
              <a:spcAft>
                <a:spcPts val="0"/>
              </a:spcAft>
              <a:buClr>
                <a:srgbClr val="000000"/>
              </a:buClr>
              <a:buSzPts val="1200"/>
              <a:buFont typeface="Times New Roman"/>
              <a:buChar char="●"/>
            </a:pPr>
            <a:r>
              <a:rPr lang="en">
                <a:solidFill>
                  <a:srgbClr val="000000"/>
                </a:solidFill>
                <a:latin typeface="Times New Roman"/>
                <a:ea typeface="Times New Roman"/>
                <a:cs typeface="Times New Roman"/>
                <a:sym typeface="Times New Roman"/>
              </a:rPr>
              <a:t>Zhang’s research-2003</a:t>
            </a:r>
            <a:r>
              <a:rPr lang="en" sz="1200">
                <a:solidFill>
                  <a:srgbClr val="000000"/>
                </a:solidFill>
                <a:latin typeface="Times New Roman"/>
                <a:ea typeface="Times New Roman"/>
                <a:cs typeface="Times New Roman"/>
                <a:sym typeface="Times New Roman"/>
              </a:rPr>
              <a:t> </a:t>
            </a:r>
            <a:endParaRPr/>
          </a:p>
        </p:txBody>
      </p:sp>
      <p:pic>
        <p:nvPicPr>
          <p:cNvPr id="97" name="Google Shape;97;p18"/>
          <p:cNvPicPr preferRelativeResize="0"/>
          <p:nvPr/>
        </p:nvPicPr>
        <p:blipFill>
          <a:blip r:embed="rId3">
            <a:alphaModFix/>
          </a:blip>
          <a:stretch>
            <a:fillRect/>
          </a:stretch>
        </p:blipFill>
        <p:spPr>
          <a:xfrm>
            <a:off x="3145863" y="456275"/>
            <a:ext cx="5686425" cy="1428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9"/>
          <p:cNvSpPr txBox="1"/>
          <p:nvPr>
            <p:ph type="title"/>
          </p:nvPr>
        </p:nvSpPr>
        <p:spPr>
          <a:xfrm>
            <a:off x="394375" y="745325"/>
            <a:ext cx="31899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Screening Methods</a:t>
            </a:r>
            <a:endParaRPr/>
          </a:p>
        </p:txBody>
      </p:sp>
      <p:sp>
        <p:nvSpPr>
          <p:cNvPr id="103" name="Google Shape;103;p19"/>
          <p:cNvSpPr txBox="1"/>
          <p:nvPr>
            <p:ph idx="1" type="body"/>
          </p:nvPr>
        </p:nvSpPr>
        <p:spPr>
          <a:xfrm>
            <a:off x="127425" y="1478825"/>
            <a:ext cx="3994200" cy="28941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Molecular-cytogenetic analysis</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Chromosome CGH</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Microarray CGH</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SNP-based tests</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Skeletal radiology</a:t>
            </a:r>
            <a:endParaRPr>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
        <p:nvSpPr>
          <p:cNvPr id="104" name="Google Shape;104;p19"/>
          <p:cNvSpPr txBox="1"/>
          <p:nvPr>
            <p:ph idx="1" type="body"/>
          </p:nvPr>
        </p:nvSpPr>
        <p:spPr>
          <a:xfrm>
            <a:off x="2575100" y="2017325"/>
            <a:ext cx="3256800" cy="23556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MRIs</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Echocardiography</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Swallowing study</a:t>
            </a:r>
            <a:endParaRPr>
              <a:solidFill>
                <a:srgbClr val="000000"/>
              </a:solidFill>
              <a:latin typeface="Times New Roman"/>
              <a:ea typeface="Times New Roman"/>
              <a:cs typeface="Times New Roman"/>
              <a:sym typeface="Times New Roman"/>
            </a:endParaRPr>
          </a:p>
          <a:p>
            <a:pPr indent="-342900" lvl="0" marL="457200" rtl="0" algn="l">
              <a:lnSpc>
                <a:spcPct val="200000"/>
              </a:lnSpc>
              <a:spcBef>
                <a:spcPts val="0"/>
              </a:spcBef>
              <a:spcAft>
                <a:spcPts val="0"/>
              </a:spcAft>
              <a:buClr>
                <a:srgbClr val="000000"/>
              </a:buClr>
              <a:buSzPts val="1800"/>
              <a:buFont typeface="Times New Roman"/>
              <a:buChar char="●"/>
            </a:pPr>
            <a:r>
              <a:rPr lang="en">
                <a:solidFill>
                  <a:srgbClr val="000000"/>
                </a:solidFill>
                <a:latin typeface="Times New Roman"/>
                <a:ea typeface="Times New Roman"/>
                <a:cs typeface="Times New Roman"/>
                <a:sym typeface="Times New Roman"/>
              </a:rPr>
              <a:t>Developmental testing. </a:t>
            </a:r>
            <a:endParaRPr>
              <a:solidFill>
                <a:srgbClr val="000000"/>
              </a:solidFill>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0"/>
          <p:cNvSpPr txBox="1"/>
          <p:nvPr>
            <p:ph type="title"/>
          </p:nvPr>
        </p:nvSpPr>
        <p:spPr>
          <a:xfrm>
            <a:off x="0" y="671600"/>
            <a:ext cx="28344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Treatment Options</a:t>
            </a:r>
            <a:endParaRPr/>
          </a:p>
        </p:txBody>
      </p:sp>
      <p:sp>
        <p:nvSpPr>
          <p:cNvPr id="110" name="Google Shape;110;p20"/>
          <p:cNvSpPr txBox="1"/>
          <p:nvPr>
            <p:ph idx="1" type="body"/>
          </p:nvPr>
        </p:nvSpPr>
        <p:spPr>
          <a:xfrm>
            <a:off x="3745300" y="85425"/>
            <a:ext cx="5323200" cy="2934300"/>
          </a:xfrm>
          <a:prstGeom prst="rect">
            <a:avLst/>
          </a:prstGeom>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222222"/>
              </a:buClr>
              <a:buSzPts val="1800"/>
              <a:buFont typeface="Times New Roman"/>
              <a:buChar char="●"/>
            </a:pPr>
            <a:r>
              <a:rPr lang="en">
                <a:solidFill>
                  <a:srgbClr val="222222"/>
                </a:solidFill>
                <a:highlight>
                  <a:srgbClr val="FFFFFF"/>
                </a:highlight>
                <a:latin typeface="Times New Roman"/>
                <a:ea typeface="Times New Roman"/>
                <a:cs typeface="Times New Roman"/>
                <a:sym typeface="Times New Roman"/>
              </a:rPr>
              <a:t>Currently no </a:t>
            </a:r>
            <a:r>
              <a:rPr lang="en">
                <a:solidFill>
                  <a:srgbClr val="222222"/>
                </a:solidFill>
                <a:latin typeface="Times New Roman"/>
                <a:ea typeface="Times New Roman"/>
                <a:cs typeface="Times New Roman"/>
                <a:sym typeface="Times New Roman"/>
              </a:rPr>
              <a:t>cure</a:t>
            </a:r>
            <a:endParaRPr>
              <a:solidFill>
                <a:srgbClr val="222222"/>
              </a:solidFill>
              <a:latin typeface="Times New Roman"/>
              <a:ea typeface="Times New Roman"/>
              <a:cs typeface="Times New Roman"/>
              <a:sym typeface="Times New Roman"/>
            </a:endParaRPr>
          </a:p>
          <a:p>
            <a:pPr indent="-342900" lvl="1" marL="914400" rtl="0" algn="l">
              <a:lnSpc>
                <a:spcPct val="200000"/>
              </a:lnSpc>
              <a:spcBef>
                <a:spcPts val="0"/>
              </a:spcBef>
              <a:spcAft>
                <a:spcPts val="0"/>
              </a:spcAft>
              <a:buClr>
                <a:srgbClr val="222222"/>
              </a:buClr>
              <a:buSzPts val="1800"/>
              <a:buFont typeface="Times New Roman"/>
              <a:buChar char="○"/>
            </a:pPr>
            <a:r>
              <a:rPr lang="en" sz="1800">
                <a:solidFill>
                  <a:srgbClr val="222222"/>
                </a:solidFill>
                <a:latin typeface="Times New Roman"/>
                <a:ea typeface="Times New Roman"/>
                <a:cs typeface="Times New Roman"/>
                <a:sym typeface="Times New Roman"/>
              </a:rPr>
              <a:t>Treatment</a:t>
            </a:r>
            <a:r>
              <a:rPr lang="en" sz="1800">
                <a:solidFill>
                  <a:srgbClr val="222222"/>
                </a:solidFill>
                <a:highlight>
                  <a:srgbClr val="FFFFFF"/>
                </a:highlight>
                <a:latin typeface="Times New Roman"/>
                <a:ea typeface="Times New Roman"/>
                <a:cs typeface="Times New Roman"/>
                <a:sym typeface="Times New Roman"/>
              </a:rPr>
              <a:t> aims to stimulate child and help them reach their full potential</a:t>
            </a:r>
            <a:endParaRPr sz="1800">
              <a:solidFill>
                <a:srgbClr val="222222"/>
              </a:solidFill>
              <a:highlight>
                <a:srgbClr val="FFFFFF"/>
              </a:highlight>
              <a:latin typeface="Times New Roman"/>
              <a:ea typeface="Times New Roman"/>
              <a:cs typeface="Times New Roman"/>
              <a:sym typeface="Times New Roman"/>
            </a:endParaRPr>
          </a:p>
          <a:p>
            <a:pPr indent="-342900" lvl="2" marL="1371600" rtl="0" algn="l">
              <a:lnSpc>
                <a:spcPct val="200000"/>
              </a:lnSpc>
              <a:spcBef>
                <a:spcPts val="0"/>
              </a:spcBef>
              <a:spcAft>
                <a:spcPts val="0"/>
              </a:spcAft>
              <a:buClr>
                <a:srgbClr val="222222"/>
              </a:buClr>
              <a:buSzPts val="1800"/>
              <a:buFont typeface="Times New Roman"/>
              <a:buChar char="■"/>
            </a:pPr>
            <a:r>
              <a:rPr lang="en" sz="1800">
                <a:solidFill>
                  <a:srgbClr val="222222"/>
                </a:solidFill>
                <a:highlight>
                  <a:srgbClr val="FFFFFF"/>
                </a:highlight>
                <a:latin typeface="Times New Roman"/>
                <a:ea typeface="Times New Roman"/>
                <a:cs typeface="Times New Roman"/>
                <a:sym typeface="Times New Roman"/>
              </a:rPr>
              <a:t>May include: physiotherapy to improve poor muscle tone and speech therapy.</a:t>
            </a:r>
            <a:endParaRPr sz="1800">
              <a:solidFill>
                <a:srgbClr val="222222"/>
              </a:solidFill>
              <a:highlight>
                <a:srgbClr val="FFFFFF"/>
              </a:highlight>
              <a:latin typeface="Times New Roman"/>
              <a:ea typeface="Times New Roman"/>
              <a:cs typeface="Times New Roman"/>
              <a:sym typeface="Times New Roman"/>
            </a:endParaRPr>
          </a:p>
          <a:p>
            <a:pPr indent="0" lvl="0" marL="0" rtl="0" algn="l">
              <a:spcBef>
                <a:spcPts val="0"/>
              </a:spcBef>
              <a:spcAft>
                <a:spcPts val="1600"/>
              </a:spcAft>
              <a:buNone/>
            </a:pPr>
            <a:r>
              <a:t/>
            </a:r>
            <a:endParaRPr/>
          </a:p>
        </p:txBody>
      </p:sp>
      <p:pic>
        <p:nvPicPr>
          <p:cNvPr id="111" name="Google Shape;111;p20"/>
          <p:cNvPicPr preferRelativeResize="0"/>
          <p:nvPr/>
        </p:nvPicPr>
        <p:blipFill>
          <a:blip r:embed="rId3">
            <a:alphaModFix/>
          </a:blip>
          <a:stretch>
            <a:fillRect/>
          </a:stretch>
        </p:blipFill>
        <p:spPr>
          <a:xfrm>
            <a:off x="0" y="2771775"/>
            <a:ext cx="6067425" cy="2262825"/>
          </a:xfrm>
          <a:prstGeom prst="rect">
            <a:avLst/>
          </a:prstGeom>
          <a:noFill/>
          <a:ln>
            <a:noFill/>
          </a:ln>
        </p:spPr>
      </p:pic>
      <p:pic>
        <p:nvPicPr>
          <p:cNvPr id="112" name="Google Shape;112;p20"/>
          <p:cNvPicPr preferRelativeResize="0"/>
          <p:nvPr/>
        </p:nvPicPr>
        <p:blipFill>
          <a:blip r:embed="rId4">
            <a:alphaModFix/>
          </a:blip>
          <a:stretch>
            <a:fillRect/>
          </a:stretch>
        </p:blipFill>
        <p:spPr>
          <a:xfrm>
            <a:off x="1642300" y="855925"/>
            <a:ext cx="2543175" cy="1628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408975" y="348225"/>
            <a:ext cx="8520600" cy="733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t/>
            </a:r>
            <a:endParaRPr sz="18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sz="1100">
                <a:solidFill>
                  <a:srgbClr val="000000"/>
                </a:solidFill>
                <a:latin typeface="Arial"/>
                <a:ea typeface="Arial"/>
                <a:cs typeface="Arial"/>
                <a:sym typeface="Arial"/>
              </a:rPr>
              <a:t>		</a:t>
            </a:r>
            <a:endParaRPr sz="1100">
              <a:solidFill>
                <a:srgbClr val="000000"/>
              </a:solidFill>
              <a:latin typeface="Arial"/>
              <a:ea typeface="Arial"/>
              <a:cs typeface="Arial"/>
              <a:sym typeface="Arial"/>
            </a:endParaRPr>
          </a:p>
          <a:p>
            <a:pPr indent="0" lvl="0" marL="0" rtl="0" algn="l">
              <a:spcBef>
                <a:spcPts val="0"/>
              </a:spcBef>
              <a:spcAft>
                <a:spcPts val="0"/>
              </a:spcAft>
              <a:buNone/>
            </a:pPr>
            <a:r>
              <a:rPr lang="en"/>
              <a:t>Cri du Chat Syndrome: </a:t>
            </a:r>
            <a:r>
              <a:rPr lang="en" sz="2500"/>
              <a:t>Changing Phenotype in Older Patients</a:t>
            </a:r>
            <a:endParaRPr sz="2500"/>
          </a:p>
        </p:txBody>
      </p:sp>
      <p:pic>
        <p:nvPicPr>
          <p:cNvPr id="118" name="Google Shape;118;p21"/>
          <p:cNvPicPr preferRelativeResize="0"/>
          <p:nvPr/>
        </p:nvPicPr>
        <p:blipFill>
          <a:blip r:embed="rId3">
            <a:alphaModFix/>
          </a:blip>
          <a:stretch>
            <a:fillRect/>
          </a:stretch>
        </p:blipFill>
        <p:spPr>
          <a:xfrm>
            <a:off x="2887075" y="1180700"/>
            <a:ext cx="2753522" cy="37569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