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AAA8-8F81-4BF5-837C-73535FAB8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3ED7A5-8E8B-482D-BDE1-2A98F7FA7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7281-1E54-4BDF-BCF3-5A6950C2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F5545-5514-4EFA-A17A-F5D91FDFB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A32D-A9AC-43F4-84BA-C0129FFE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25E1-F2A4-4A45-83FB-676D3A80C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C5E2A-1754-4735-8F0D-227135EAD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0ABE8-4B37-4974-9911-72EB7746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A8AE5-B864-4D72-A9A8-AC83853A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0268D-D2FB-4DBB-8D2A-2F7A752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1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2F6A1-BF56-47E2-B511-D0D87D423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6F403-DE73-4DA8-AEB1-317561DEF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2A590-031C-41B1-A1B6-70B3615D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97116-505C-4CDA-80FD-E5E3A489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0A118-AAC1-4EAA-ABBD-E942FDFF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0F15-AE74-4ECD-A7C9-2BD9A444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09F2-AAC6-4059-999A-58303862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1C113-14FD-4138-9541-8416CC72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DED88-CDB1-43A1-8D8D-2A4517B4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B3E47-67B5-41B7-B7D9-0F4E4DB7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199E-6832-4EA2-856B-57D92B924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39B3A-43F7-4431-B236-28DF8BDE6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2F866-9BBA-4147-849E-5AEBCA7A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CACD5-EE03-448E-B5A5-EC13FBF8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6B969-9332-4DA3-80C8-DBD00959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4EF1A-6D5C-406E-A741-A32D5DBD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876B9-E87B-4E07-A941-15F0E1382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3BDD0-DB99-4898-9124-93392A882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97D61-2839-4C17-BA7C-A51AC02C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B4F3-849F-4F88-9420-F3707CDD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02C92-B2E3-4597-936B-0C9F73AB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8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DB14-514F-4138-9417-39060197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FC072-5FCE-4169-A7D3-388A9FDD1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D0336-2B18-4F01-8399-CDFB1C6A2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F7841-E307-46A4-8783-420A6AE63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DA87B-538F-4CDC-AA57-CC738FA5A9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9F52E-850D-4976-9875-FEF8E9C4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B0559-EFC6-4AA1-A8D8-5C9DF4F4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5E96D-4718-4D06-A0E9-F6C4A054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2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AE9A-B38A-4F22-9253-F527C2C5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F5B33-5C72-4F2A-847E-BB245B4B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35DC9-22DE-4F6E-8FEF-41FFE6DC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25927-C8F6-4F92-A803-7906F27B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27BCF7-B323-43F4-A428-D65AC91E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D5587-DE6B-4B04-946B-28A530F3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965E9-292B-4EE3-AF37-2D17DC13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4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E89FA-FEA5-4531-9AE7-A56FEBAC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26516-EF16-446D-AF92-C29D2970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59626-26C3-4FD2-87AA-C46969659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664FD-4C00-49BC-8E10-8E7ACBAA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E92D3-025D-4A3F-807C-9570E6E19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B0CAF-B7C3-4032-8576-B9014E00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428F-2EFF-4261-981F-EA5604ED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0081C-1913-477A-9CE4-C5C64476C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50D54-0ABA-4E18-961D-6C4DF17D5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A592D-6428-4132-AA1E-0C9EBFF8D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9937B-2190-4177-9188-8193A43C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E6A00-C581-4ADA-AD6A-4F79B504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7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F8137-7FFE-4A65-A7DE-E633C04A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B7EC4-A83C-4D4C-A1ED-139A4C68E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549FA-DA5B-4809-B7FA-74203ADBD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F832E-7058-4F64-8B37-76D94208BCD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5033E-F1A7-4F80-88F9-0962A9250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25240-CA53-4284-87DD-1C1179D5E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ECC7-E30E-404F-A9E3-CD5EC6C79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D52A-023A-4D67-B348-B0CB9562A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Opioid Safe Injection Facilities: An Ethical Case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BF0F2-9363-4D97-B2E3-EA04AA129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Walker</a:t>
            </a:r>
          </a:p>
          <a:p>
            <a:r>
              <a:rPr lang="en-US" dirty="0"/>
              <a:t>PHIL 308</a:t>
            </a:r>
          </a:p>
        </p:txBody>
      </p:sp>
    </p:spTree>
    <p:extLst>
      <p:ext uri="{BB962C8B-B14F-4D97-AF65-F5344CB8AC3E}">
        <p14:creationId xmlns:p14="http://schemas.microsoft.com/office/powerpoint/2010/main" val="24453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7D89-9A23-4523-BAE4-1405D196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Consequentialist Argument for Answer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2692-2D84-4DA7-9069-C71597E77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Either there are safe injection sites for opioid addicts or there are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Having safe injection sites for opioid addicts would reduce the mortality rate tied to drug abuse, but would cost more taxes.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having safe injection would leave the mortality rate for opioid users the same or would increase, but it would not cost more taxes.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Reducing the mortality rate of opioid users is better than leaving the mortality rate the same or having it increase.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People should act as to bring out the best overall consequences.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should be safe injection sites for opioid addicts.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3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0E54-C9E4-4C3F-8098-EAE27E41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Objections to this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6EB48-28C9-4E38-9685-6ADC0C13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564"/>
            <a:ext cx="10515600" cy="4351338"/>
          </a:xfrm>
        </p:spPr>
        <p:txBody>
          <a:bodyPr/>
          <a:lstStyle/>
          <a:p>
            <a:r>
              <a:rPr lang="en-US" dirty="0"/>
              <a:t>Objection: People don’t want to pay more for people’s poor decisions.</a:t>
            </a:r>
          </a:p>
          <a:p>
            <a:endParaRPr lang="en-US" dirty="0"/>
          </a:p>
          <a:p>
            <a:r>
              <a:rPr lang="en-US" dirty="0"/>
              <a:t>Reason not to accept this objection: People are already paying taxes on programs like this and saving people’s lives are more important than paying more money.</a:t>
            </a:r>
          </a:p>
        </p:txBody>
      </p:sp>
    </p:spTree>
    <p:extLst>
      <p:ext uri="{BB962C8B-B14F-4D97-AF65-F5344CB8AC3E}">
        <p14:creationId xmlns:p14="http://schemas.microsoft.com/office/powerpoint/2010/main" val="182354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797D4-F99D-457B-97E1-DF526F61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0666-F1AD-44B8-8568-0A209D4A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last consequentialist argument is the strongest to my knowledge and supports that safe injection sites are ethical.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was initially toward this belief.</a:t>
            </a:r>
          </a:p>
          <a:p>
            <a:endParaRPr lang="en-US" dirty="0"/>
          </a:p>
          <a:p>
            <a:r>
              <a:rPr lang="en-US" dirty="0"/>
              <a:t>I will keep my mind open to new information and arguments to avoid confirmation bias.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4FA793-3D3C-4075-92EB-68874A002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793" y="2219570"/>
            <a:ext cx="4737910" cy="2720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935100-F5C8-46D9-9DBF-DB0E29C3B148}"/>
              </a:ext>
            </a:extLst>
          </p:cNvPr>
          <p:cNvSpPr txBox="1"/>
          <p:nvPr/>
        </p:nvSpPr>
        <p:spPr>
          <a:xfrm>
            <a:off x="10535479" y="4755424"/>
            <a:ext cx="185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(Marshall et al.)</a:t>
            </a:r>
          </a:p>
        </p:txBody>
      </p:sp>
    </p:spTree>
    <p:extLst>
      <p:ext uri="{BB962C8B-B14F-4D97-AF65-F5344CB8AC3E}">
        <p14:creationId xmlns:p14="http://schemas.microsoft.com/office/powerpoint/2010/main" val="81916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2FED7-1D83-4FE8-80F4-2D2DF8F2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1A2E-A183-46CC-BB0C-3E6712CC4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Kerr, Thomas, et al. “</a:t>
            </a:r>
            <a:r>
              <a:rPr lang="en-US" i="1" dirty="0"/>
              <a:t>Supervised Injection Facilities in Canada: Past, Present, and Future</a:t>
            </a:r>
            <a:r>
              <a:rPr lang="en-US" dirty="0"/>
              <a:t>.” Harm Reduction Journal, vol. 14, May 2017, p. 28. BioMed Central, doi:10.1186/s12954-017-0154-1.</a:t>
            </a:r>
          </a:p>
          <a:p>
            <a:r>
              <a:rPr lang="en-US" dirty="0"/>
              <a:t>Marshall, Brandon D. L., et al. “</a:t>
            </a:r>
            <a:r>
              <a:rPr lang="en-US" i="1" dirty="0"/>
              <a:t>Reduction in Overdose Mortality after the Opening of North America’s First Medically Supervised Safer Injecting Facility: A Retrospective Population-Based Study</a:t>
            </a:r>
            <a:r>
              <a:rPr lang="en-US" dirty="0"/>
              <a:t>.” Lancet (London, England), vol. 377, no. 9775, Apr. 2011, pp. 1429–37. PubMed, doi:10.1016/S0140- 6736(10)62353-7.</a:t>
            </a:r>
          </a:p>
          <a:p>
            <a:r>
              <a:rPr lang="en-US" dirty="0"/>
              <a:t>Philadelphia Department of Public Health. “</a:t>
            </a:r>
            <a:r>
              <a:rPr lang="en-US" i="1" dirty="0"/>
              <a:t>2016 Overdoses from Opioids in Philadelphia.</a:t>
            </a:r>
            <a:r>
              <a:rPr lang="en-US" dirty="0"/>
              <a:t>” CHART, vol. 2, no. 7, 2017, pp. 1–3</a:t>
            </a:r>
          </a:p>
        </p:txBody>
      </p:sp>
    </p:spTree>
    <p:extLst>
      <p:ext uri="{BB962C8B-B14F-4D97-AF65-F5344CB8AC3E}">
        <p14:creationId xmlns:p14="http://schemas.microsoft.com/office/powerpoint/2010/main" val="22450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71A9-146E-47E3-9C31-4AC9E3EA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66851D5-0D3B-4A40-A97E-4FE92CD1F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71" y="1732892"/>
            <a:ext cx="5251940" cy="3903786"/>
          </a:xfrm>
          <a:prstGeom prst="rect">
            <a:avLst/>
          </a:prstGeom>
        </p:spPr>
      </p:pic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0D16F472-C366-41C4-A27E-0FB4D1FB72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" b="1113"/>
          <a:stretch/>
        </p:blipFill>
        <p:spPr>
          <a:xfrm>
            <a:off x="5592511" y="2302636"/>
            <a:ext cx="6339223" cy="3334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A4FAAC-BEF3-46BE-BA8E-E6466C73AA48}"/>
              </a:ext>
            </a:extLst>
          </p:cNvPr>
          <p:cNvSpPr txBox="1"/>
          <p:nvPr/>
        </p:nvSpPr>
        <p:spPr>
          <a:xfrm>
            <a:off x="6677753" y="2117970"/>
            <a:ext cx="416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Deaths in Philadelphia from 2003 to 2015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F5F94B-01E2-4DCF-9655-FDFE6911F30C}"/>
              </a:ext>
            </a:extLst>
          </p:cNvPr>
          <p:cNvSpPr txBox="1"/>
          <p:nvPr/>
        </p:nvSpPr>
        <p:spPr>
          <a:xfrm>
            <a:off x="5307496" y="6488668"/>
            <a:ext cx="157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(Philadelphia)</a:t>
            </a:r>
          </a:p>
        </p:txBody>
      </p:sp>
    </p:spTree>
    <p:extLst>
      <p:ext uri="{BB962C8B-B14F-4D97-AF65-F5344CB8AC3E}">
        <p14:creationId xmlns:p14="http://schemas.microsoft.com/office/powerpoint/2010/main" val="334633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A3A58-23D1-4954-A64F-74B82C24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9822B-793E-4D5B-8048-C82CBDA7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safe </a:t>
            </a:r>
            <a:r>
              <a:rPr lang="en-US"/>
              <a:t>injection facilities?</a:t>
            </a:r>
            <a:endParaRPr lang="en-US" dirty="0"/>
          </a:p>
          <a:p>
            <a:r>
              <a:rPr lang="en-US" dirty="0"/>
              <a:t>Locations where opioid addicts come to use opioids under medical supervision</a:t>
            </a:r>
          </a:p>
          <a:p>
            <a:r>
              <a:rPr lang="en-US" dirty="0"/>
              <a:t>The addicts use pre-obtained drugs under nurse supervision</a:t>
            </a:r>
          </a:p>
          <a:p>
            <a:r>
              <a:rPr lang="en-US" dirty="0"/>
              <a:t>They are provided sterile injection equipment</a:t>
            </a:r>
          </a:p>
          <a:p>
            <a:r>
              <a:rPr lang="en-US" dirty="0"/>
              <a:t>They receive emergency overdose response as needed</a:t>
            </a:r>
          </a:p>
          <a:p>
            <a:r>
              <a:rPr lang="en-US" dirty="0"/>
              <a:t>They are given referrals to internal and external programs</a:t>
            </a:r>
          </a:p>
          <a:p>
            <a:r>
              <a:rPr lang="en-US" dirty="0"/>
              <a:t>(Kerr et al.)</a:t>
            </a:r>
          </a:p>
        </p:txBody>
      </p:sp>
    </p:spTree>
    <p:extLst>
      <p:ext uri="{BB962C8B-B14F-4D97-AF65-F5344CB8AC3E}">
        <p14:creationId xmlns:p14="http://schemas.microsoft.com/office/powerpoint/2010/main" val="83225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9F10-3C9B-4CAA-9EC9-BE015735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Questions This Case Raises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E8C7E-9226-426F-90C4-C4CB4312F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ethical to assist opioid addicts in getting help even though they commit actions that are considered morally wrong?</a:t>
            </a:r>
          </a:p>
          <a:p>
            <a:r>
              <a:rPr lang="en-US" dirty="0"/>
              <a:t>Is it ethical to have only safe injection facilities for opioids opposed to other drugs or substances?</a:t>
            </a:r>
          </a:p>
          <a:p>
            <a:r>
              <a:rPr lang="en-US" b="1" dirty="0"/>
              <a:t>Is it ethical to have safe injection facilities for opioid addicts?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0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9422-1747-467D-B2BB-1A80514D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Salient Answers to My Focal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4B8A0-07FD-42B1-A973-127BA5EEA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Having safe injection facilities for opioid addicts is </a:t>
            </a:r>
            <a:r>
              <a:rPr lang="en-US" b="1" dirty="0"/>
              <a:t>unethical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 Having safe injection facilities for opioid addicts is </a:t>
            </a:r>
            <a:r>
              <a:rPr lang="en-US" b="1" dirty="0"/>
              <a:t>ethical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personal bias is towards Answer 2.</a:t>
            </a:r>
          </a:p>
        </p:txBody>
      </p:sp>
    </p:spTree>
    <p:extLst>
      <p:ext uri="{BB962C8B-B14F-4D97-AF65-F5344CB8AC3E}">
        <p14:creationId xmlns:p14="http://schemas.microsoft.com/office/powerpoint/2010/main" val="30697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039B-101B-4787-AB77-75EB9EA8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Deontological Argument for Answer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FCB4D-3592-4E7B-8C9F-67010FDAA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person has a moral obligation not to encourage the use illegal drugs.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Having locations where the use of opioids is under medical supervision results to encouraging people to use illegal drugs.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morally wrong for there to be a location where opioid addicts can use drugs under medical supervision.</a:t>
            </a:r>
          </a:p>
        </p:txBody>
      </p:sp>
    </p:spTree>
    <p:extLst>
      <p:ext uri="{BB962C8B-B14F-4D97-AF65-F5344CB8AC3E}">
        <p14:creationId xmlns:p14="http://schemas.microsoft.com/office/powerpoint/2010/main" val="316150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0D01-1036-41B7-BA46-5C94E2CB8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This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DC44C-D800-421D-B158-591861D6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that allow use of opioids under medical supervision is not encouraging them to use opioids, it allows for opioid addicts know that there is a way to help their problem and be safe at the same time. </a:t>
            </a:r>
          </a:p>
          <a:p>
            <a:r>
              <a:rPr lang="en-US" dirty="0"/>
              <a:t>The health professionals at the location would not promote the use of opioids but would direct the addicts in the right direction and help with rehabilitation.</a:t>
            </a:r>
          </a:p>
        </p:txBody>
      </p:sp>
    </p:spTree>
    <p:extLst>
      <p:ext uri="{BB962C8B-B14F-4D97-AF65-F5344CB8AC3E}">
        <p14:creationId xmlns:p14="http://schemas.microsoft.com/office/powerpoint/2010/main" val="193177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35A3F-EA89-428B-8701-05650D57C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Consequentialist Argument for Answer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078F-C242-4A51-AE73-8BAD60031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Either there can be safe injection facilities for opioid addicts or there can be no safe injection facilities for opioid addicts.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Safe injection sites would result in using taxpayer’s money for someone’s poor decisions.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safe injection sites would result in not having to pay more taxes on people for their poor decisions.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having to pay more taxes for someone’s poor decisions is better than having to pay taxes for someone’s poor decisions.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People should act as to bring about the best overall consequences.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should be no safe injection sites for opioid addicts.</a:t>
            </a:r>
          </a:p>
        </p:txBody>
      </p:sp>
    </p:spTree>
    <p:extLst>
      <p:ext uri="{BB962C8B-B14F-4D97-AF65-F5344CB8AC3E}">
        <p14:creationId xmlns:p14="http://schemas.microsoft.com/office/powerpoint/2010/main" val="422787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5C2B-B6D4-46E1-A52D-9B38C189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This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41D6-E32B-45BC-978E-0AF7E550E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already programs funded by taxes that focus on drug rehabilitation.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Just because somebody doesn’t make a great decision doesn’t mean that they shouldn’t be able to get help.</a:t>
            </a:r>
          </a:p>
        </p:txBody>
      </p:sp>
    </p:spTree>
    <p:extLst>
      <p:ext uri="{BB962C8B-B14F-4D97-AF65-F5344CB8AC3E}">
        <p14:creationId xmlns:p14="http://schemas.microsoft.com/office/powerpoint/2010/main" val="409793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787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Opioid Safe Injection Facilities: An Ethical Case Study</vt:lpstr>
      <vt:lpstr>Background</vt:lpstr>
      <vt:lpstr>Background</vt:lpstr>
      <vt:lpstr>Ethical Questions This Case Raises</vt:lpstr>
      <vt:lpstr>Salient Answers to My Focal Question</vt:lpstr>
      <vt:lpstr>A Deontological Argument for Answer 1</vt:lpstr>
      <vt:lpstr>Problem With This Argument</vt:lpstr>
      <vt:lpstr>A Consequentialist Argument for Answer 1</vt:lpstr>
      <vt:lpstr>Problem With This Argument</vt:lpstr>
      <vt:lpstr>A Consequentialist Argument for Answer 2</vt:lpstr>
      <vt:lpstr>Objections to this Argument</vt:lpstr>
      <vt:lpstr>Conclusion</vt:lpstr>
      <vt:lpstr>Resources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Safe Injection Sites: An Ethical Case Study</dc:title>
  <dc:creator>Joshua D. Walker</dc:creator>
  <cp:lastModifiedBy>Joshua D. Walker</cp:lastModifiedBy>
  <cp:revision>36</cp:revision>
  <dcterms:created xsi:type="dcterms:W3CDTF">2020-04-26T20:33:12Z</dcterms:created>
  <dcterms:modified xsi:type="dcterms:W3CDTF">2020-04-27T21:24:07Z</dcterms:modified>
</cp:coreProperties>
</file>