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5"/>
    <p:restoredTop sz="94676"/>
  </p:normalViewPr>
  <p:slideViewPr>
    <p:cSldViewPr snapToGrid="0" snapToObjects="1">
      <p:cViewPr varScale="1">
        <p:scale>
          <a:sx n="17" d="100"/>
          <a:sy n="17" d="100"/>
        </p:scale>
        <p:origin x="17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21990-E141-774F-AAAB-214827EC7070}" type="doc">
      <dgm:prSet loTypeId="urn:microsoft.com/office/officeart/2005/8/layout/process4" loCatId="" qsTypeId="urn:microsoft.com/office/officeart/2005/8/quickstyle/simple1" qsCatId="simple" csTypeId="urn:microsoft.com/office/officeart/2005/8/colors/accent3_1" csCatId="accent3" phldr="1"/>
      <dgm:spPr/>
      <dgm:t>
        <a:bodyPr/>
        <a:lstStyle/>
        <a:p>
          <a:endParaRPr lang="en-US"/>
        </a:p>
      </dgm:t>
    </dgm:pt>
    <dgm:pt modelId="{335A1F42-0E1B-8045-BE49-675A68E170D4}">
      <dgm:prSet phldrT="[Text]" custT="1"/>
      <dgm:spPr/>
      <dgm:t>
        <a:bodyPr/>
        <a:lstStyle/>
        <a:p>
          <a:r>
            <a:rPr lang="en-US" sz="3000" b="1" dirty="0"/>
            <a:t>Study Area &amp; Sampling</a:t>
          </a:r>
        </a:p>
      </dgm:t>
    </dgm:pt>
    <dgm:pt modelId="{1E1BD815-D0AD-C949-86AB-52AE7CF20444}" type="parTrans" cxnId="{5823E76A-5B21-5440-BF13-50F62931FD80}">
      <dgm:prSet/>
      <dgm:spPr/>
      <dgm:t>
        <a:bodyPr/>
        <a:lstStyle/>
        <a:p>
          <a:endParaRPr lang="en-US"/>
        </a:p>
      </dgm:t>
    </dgm:pt>
    <dgm:pt modelId="{B093962D-3F6A-E94C-AFDD-359DC4C6AD14}" type="sibTrans" cxnId="{5823E76A-5B21-5440-BF13-50F62931FD80}">
      <dgm:prSet/>
      <dgm:spPr/>
      <dgm:t>
        <a:bodyPr/>
        <a:lstStyle/>
        <a:p>
          <a:endParaRPr lang="en-US"/>
        </a:p>
      </dgm:t>
    </dgm:pt>
    <dgm:pt modelId="{046A79C6-2DE3-FB41-A7EC-40E1DF2F9FA2}">
      <dgm:prSet phldrT="[Text]" custT="1"/>
      <dgm:spPr/>
      <dgm:t>
        <a:bodyPr/>
        <a:lstStyle/>
        <a:p>
          <a:r>
            <a:rPr lang="en-US" sz="2600" dirty="0"/>
            <a:t>Study areas: Wilke's Lake &amp; Briery Creek in Prince Edwards County</a:t>
          </a:r>
        </a:p>
      </dgm:t>
    </dgm:pt>
    <dgm:pt modelId="{2C9BEB58-1891-FE4F-A67D-D3428D5FE807}" type="parTrans" cxnId="{D3C97B5D-B52C-6C4C-9E09-8D34AF151318}">
      <dgm:prSet/>
      <dgm:spPr/>
      <dgm:t>
        <a:bodyPr/>
        <a:lstStyle/>
        <a:p>
          <a:endParaRPr lang="en-US"/>
        </a:p>
      </dgm:t>
    </dgm:pt>
    <dgm:pt modelId="{C88E3E22-82A7-434A-809D-0F11D091672D}" type="sibTrans" cxnId="{D3C97B5D-B52C-6C4C-9E09-8D34AF151318}">
      <dgm:prSet/>
      <dgm:spPr/>
      <dgm:t>
        <a:bodyPr/>
        <a:lstStyle/>
        <a:p>
          <a:endParaRPr lang="en-US"/>
        </a:p>
      </dgm:t>
    </dgm:pt>
    <dgm:pt modelId="{1A79CCFC-B94B-8D45-93EF-A78A94D5C7D7}">
      <dgm:prSet phldrT="[Text]" custT="1"/>
      <dgm:spPr/>
      <dgm:t>
        <a:bodyPr/>
        <a:lstStyle/>
        <a:p>
          <a:r>
            <a:rPr lang="en-US" sz="2600" dirty="0"/>
            <a:t>Sampling: obtained water sample from surface of each body of water</a:t>
          </a:r>
        </a:p>
      </dgm:t>
    </dgm:pt>
    <dgm:pt modelId="{0047B0CF-97C5-8343-892B-2AEAF8B2351B}" type="parTrans" cxnId="{6979609D-F860-8541-894F-9A8944D05A52}">
      <dgm:prSet/>
      <dgm:spPr/>
      <dgm:t>
        <a:bodyPr/>
        <a:lstStyle/>
        <a:p>
          <a:endParaRPr lang="en-US"/>
        </a:p>
      </dgm:t>
    </dgm:pt>
    <dgm:pt modelId="{339CA013-E79F-EB49-B096-12C66F240E2A}" type="sibTrans" cxnId="{6979609D-F860-8541-894F-9A8944D05A52}">
      <dgm:prSet/>
      <dgm:spPr/>
      <dgm:t>
        <a:bodyPr/>
        <a:lstStyle/>
        <a:p>
          <a:endParaRPr lang="en-US"/>
        </a:p>
      </dgm:t>
    </dgm:pt>
    <dgm:pt modelId="{411B4946-CBA0-7E4F-82B8-61C62D3FE0F7}">
      <dgm:prSet phldrT="[Text]" custT="1"/>
      <dgm:spPr/>
      <dgm:t>
        <a:bodyPr/>
        <a:lstStyle/>
        <a:p>
          <a:r>
            <a:rPr lang="en-US" sz="3000" b="1" dirty="0"/>
            <a:t>Morphological Characterization</a:t>
          </a:r>
        </a:p>
      </dgm:t>
    </dgm:pt>
    <dgm:pt modelId="{BD6FDC17-182C-FD41-B8BE-044B0799E3F9}" type="parTrans" cxnId="{268C59FD-0785-724B-8D94-F5874FB822F0}">
      <dgm:prSet/>
      <dgm:spPr/>
      <dgm:t>
        <a:bodyPr/>
        <a:lstStyle/>
        <a:p>
          <a:endParaRPr lang="en-US"/>
        </a:p>
      </dgm:t>
    </dgm:pt>
    <dgm:pt modelId="{AD67FCE9-8EB0-3246-933D-43F1E41A866B}" type="sibTrans" cxnId="{268C59FD-0785-724B-8D94-F5874FB822F0}">
      <dgm:prSet/>
      <dgm:spPr/>
      <dgm:t>
        <a:bodyPr/>
        <a:lstStyle/>
        <a:p>
          <a:endParaRPr lang="en-US"/>
        </a:p>
      </dgm:t>
    </dgm:pt>
    <dgm:pt modelId="{C9D2EE65-D572-B144-A1DA-840B805EC6B9}">
      <dgm:prSet phldrT="[Text]" custT="1"/>
      <dgm:spPr/>
      <dgm:t>
        <a:bodyPr/>
        <a:lstStyle/>
        <a:p>
          <a:r>
            <a:rPr lang="en-US" sz="2600" dirty="0"/>
            <a:t>Serial Dilutions and plate streaking for isolation</a:t>
          </a:r>
        </a:p>
      </dgm:t>
    </dgm:pt>
    <dgm:pt modelId="{598A5BD7-1271-A441-AA82-2193EBC1B91C}" type="parTrans" cxnId="{AE0A45B4-A59B-2B45-B33D-92A718184753}">
      <dgm:prSet/>
      <dgm:spPr/>
      <dgm:t>
        <a:bodyPr/>
        <a:lstStyle/>
        <a:p>
          <a:endParaRPr lang="en-US"/>
        </a:p>
      </dgm:t>
    </dgm:pt>
    <dgm:pt modelId="{34C6CC03-9C83-5449-A1E8-3869A31267AE}" type="sibTrans" cxnId="{AE0A45B4-A59B-2B45-B33D-92A718184753}">
      <dgm:prSet/>
      <dgm:spPr/>
      <dgm:t>
        <a:bodyPr/>
        <a:lstStyle/>
        <a:p>
          <a:endParaRPr lang="en-US"/>
        </a:p>
      </dgm:t>
    </dgm:pt>
    <dgm:pt modelId="{6BFEAC2D-9C00-0F40-B703-1A42434F919A}">
      <dgm:prSet phldrT="[Text]" custT="1"/>
      <dgm:spPr/>
      <dgm:t>
        <a:bodyPr/>
        <a:lstStyle/>
        <a:p>
          <a:r>
            <a:rPr lang="en-US" sz="2600" dirty="0"/>
            <a:t>Identify size, shape, color, and margins</a:t>
          </a:r>
        </a:p>
      </dgm:t>
    </dgm:pt>
    <dgm:pt modelId="{806BE42B-7DFF-C64B-B84C-3A3D59E35177}" type="parTrans" cxnId="{1DDA86B9-E420-2C40-8C66-1CC11ACA3775}">
      <dgm:prSet/>
      <dgm:spPr/>
      <dgm:t>
        <a:bodyPr/>
        <a:lstStyle/>
        <a:p>
          <a:endParaRPr lang="en-US"/>
        </a:p>
      </dgm:t>
    </dgm:pt>
    <dgm:pt modelId="{CCE7E4A6-F251-894C-BBF5-B06BC81308ED}" type="sibTrans" cxnId="{1DDA86B9-E420-2C40-8C66-1CC11ACA3775}">
      <dgm:prSet/>
      <dgm:spPr/>
      <dgm:t>
        <a:bodyPr/>
        <a:lstStyle/>
        <a:p>
          <a:endParaRPr lang="en-US"/>
        </a:p>
      </dgm:t>
    </dgm:pt>
    <dgm:pt modelId="{EBFE0410-8F13-8645-BF27-9FBB3750A283}">
      <dgm:prSet phldrT="[Text]" custT="1"/>
      <dgm:spPr/>
      <dgm:t>
        <a:bodyPr/>
        <a:lstStyle/>
        <a:p>
          <a:r>
            <a:rPr lang="en-US" sz="3000" b="1" dirty="0"/>
            <a:t>Genetic Sequencing</a:t>
          </a:r>
        </a:p>
      </dgm:t>
    </dgm:pt>
    <dgm:pt modelId="{BD778A8C-2ABF-D348-A7E1-7396ED6DDCF8}" type="parTrans" cxnId="{36C4C032-1140-8744-818C-5D2593CDB2AC}">
      <dgm:prSet/>
      <dgm:spPr/>
      <dgm:t>
        <a:bodyPr/>
        <a:lstStyle/>
        <a:p>
          <a:endParaRPr lang="en-US"/>
        </a:p>
      </dgm:t>
    </dgm:pt>
    <dgm:pt modelId="{CD19EEA1-3DC9-3243-BED5-09FAA72C841C}" type="sibTrans" cxnId="{36C4C032-1140-8744-818C-5D2593CDB2AC}">
      <dgm:prSet/>
      <dgm:spPr/>
      <dgm:t>
        <a:bodyPr/>
        <a:lstStyle/>
        <a:p>
          <a:endParaRPr lang="en-US"/>
        </a:p>
      </dgm:t>
    </dgm:pt>
    <dgm:pt modelId="{C04C887E-0AA3-E44D-B831-94DBEA3CD73F}">
      <dgm:prSet phldrT="[Text]" custT="1"/>
      <dgm:spPr/>
      <dgm:t>
        <a:bodyPr/>
        <a:lstStyle/>
        <a:p>
          <a:r>
            <a:rPr lang="en-US" sz="2600" dirty="0"/>
            <a:t>PCR reaction</a:t>
          </a:r>
        </a:p>
      </dgm:t>
    </dgm:pt>
    <dgm:pt modelId="{7B6745E9-273E-8842-94B3-F2075242C5CE}" type="parTrans" cxnId="{1E14EBE4-34D3-234D-BA0A-57791CF022BE}">
      <dgm:prSet/>
      <dgm:spPr/>
      <dgm:t>
        <a:bodyPr/>
        <a:lstStyle/>
        <a:p>
          <a:endParaRPr lang="en-US"/>
        </a:p>
      </dgm:t>
    </dgm:pt>
    <dgm:pt modelId="{29C15F85-99FF-254A-A586-D9B40D4C91BC}" type="sibTrans" cxnId="{1E14EBE4-34D3-234D-BA0A-57791CF022BE}">
      <dgm:prSet/>
      <dgm:spPr/>
      <dgm:t>
        <a:bodyPr/>
        <a:lstStyle/>
        <a:p>
          <a:endParaRPr lang="en-US"/>
        </a:p>
      </dgm:t>
    </dgm:pt>
    <dgm:pt modelId="{B26F6006-9037-CE46-B0EA-9A7DCEC5BD60}">
      <dgm:prSet phldrT="[Text]" custT="1"/>
      <dgm:spPr/>
      <dgm:t>
        <a:bodyPr/>
        <a:lstStyle/>
        <a:p>
          <a:r>
            <a:rPr lang="en-US" sz="3000" b="1" dirty="0"/>
            <a:t>Biochemical Assays</a:t>
          </a:r>
        </a:p>
      </dgm:t>
    </dgm:pt>
    <dgm:pt modelId="{281ACC63-0A90-1A4E-BA98-1C20C1FDDFAE}" type="parTrans" cxnId="{9C37EA6A-3877-B448-8E3A-9CA860F04716}">
      <dgm:prSet/>
      <dgm:spPr/>
      <dgm:t>
        <a:bodyPr/>
        <a:lstStyle/>
        <a:p>
          <a:endParaRPr lang="en-US"/>
        </a:p>
      </dgm:t>
    </dgm:pt>
    <dgm:pt modelId="{6155B238-45A6-1D45-90B9-6D6890E475A4}" type="sibTrans" cxnId="{9C37EA6A-3877-B448-8E3A-9CA860F04716}">
      <dgm:prSet/>
      <dgm:spPr/>
      <dgm:t>
        <a:bodyPr/>
        <a:lstStyle/>
        <a:p>
          <a:endParaRPr lang="en-US"/>
        </a:p>
      </dgm:t>
    </dgm:pt>
    <dgm:pt modelId="{0E366DB8-332E-244B-A5E8-EF8CF3DC6073}">
      <dgm:prSet phldrT="[Text]" custT="1"/>
      <dgm:spPr/>
      <dgm:t>
        <a:bodyPr/>
        <a:lstStyle/>
        <a:p>
          <a:r>
            <a:rPr lang="en-US" sz="2600" dirty="0"/>
            <a:t>Temperature: 23</a:t>
          </a:r>
          <a:r>
            <a:rPr lang="en-US" sz="2600" dirty="0">
              <a:sym typeface="Symbol" pitchFamily="2" charset="2"/>
            </a:rPr>
            <a:t></a:t>
          </a:r>
          <a:r>
            <a:rPr lang="en-US" sz="2600" dirty="0"/>
            <a:t>C , 30</a:t>
          </a:r>
          <a:r>
            <a:rPr lang="en-US" sz="2600" dirty="0">
              <a:sym typeface="Symbol" pitchFamily="2" charset="2"/>
            </a:rPr>
            <a:t></a:t>
          </a:r>
          <a:r>
            <a:rPr lang="en-US" sz="2600" dirty="0"/>
            <a:t>C , and 37</a:t>
          </a:r>
          <a:r>
            <a:rPr lang="en-US" sz="2600" dirty="0">
              <a:sym typeface="Symbol" pitchFamily="2" charset="2"/>
            </a:rPr>
            <a:t></a:t>
          </a:r>
          <a:r>
            <a:rPr lang="en-US" sz="2600" dirty="0"/>
            <a:t>C </a:t>
          </a:r>
        </a:p>
      </dgm:t>
    </dgm:pt>
    <dgm:pt modelId="{5922BA37-E894-6A4C-B45C-E942DF6C1291}" type="parTrans" cxnId="{B76A6FF4-ECAA-0344-AF2F-F9718C935545}">
      <dgm:prSet/>
      <dgm:spPr/>
      <dgm:t>
        <a:bodyPr/>
        <a:lstStyle/>
        <a:p>
          <a:endParaRPr lang="en-US"/>
        </a:p>
      </dgm:t>
    </dgm:pt>
    <dgm:pt modelId="{D51B5084-73BC-A740-97F9-D029692C1307}" type="sibTrans" cxnId="{B76A6FF4-ECAA-0344-AF2F-F9718C935545}">
      <dgm:prSet/>
      <dgm:spPr/>
      <dgm:t>
        <a:bodyPr/>
        <a:lstStyle/>
        <a:p>
          <a:endParaRPr lang="en-US"/>
        </a:p>
      </dgm:t>
    </dgm:pt>
    <dgm:pt modelId="{C9C4A89D-5938-C642-B6D2-D7B558219126}">
      <dgm:prSet phldrT="[Text]" custT="1"/>
      <dgm:spPr/>
      <dgm:t>
        <a:bodyPr/>
        <a:lstStyle/>
        <a:p>
          <a:r>
            <a:rPr lang="en-US" sz="2600" dirty="0"/>
            <a:t>Salinity: 0.5 M and 1.5 M </a:t>
          </a:r>
          <a:r>
            <a:rPr lang="en-US" sz="2600" dirty="0" err="1"/>
            <a:t>NaCl</a:t>
          </a:r>
          <a:endParaRPr lang="en-US" sz="2600" dirty="0"/>
        </a:p>
      </dgm:t>
    </dgm:pt>
    <dgm:pt modelId="{6063F0F9-31EB-7043-BFBF-3F3E699F25B0}" type="parTrans" cxnId="{73BEA44F-A48C-8A4F-B8E7-67698496F879}">
      <dgm:prSet/>
      <dgm:spPr/>
      <dgm:t>
        <a:bodyPr/>
        <a:lstStyle/>
        <a:p>
          <a:endParaRPr lang="en-US"/>
        </a:p>
      </dgm:t>
    </dgm:pt>
    <dgm:pt modelId="{4110865C-BEB5-1842-A206-6BDE86088013}" type="sibTrans" cxnId="{73BEA44F-A48C-8A4F-B8E7-67698496F879}">
      <dgm:prSet/>
      <dgm:spPr/>
      <dgm:t>
        <a:bodyPr/>
        <a:lstStyle/>
        <a:p>
          <a:endParaRPr lang="en-US"/>
        </a:p>
      </dgm:t>
    </dgm:pt>
    <dgm:pt modelId="{5CB017D8-D548-FA40-AB77-2377EFFA5904}">
      <dgm:prSet phldrT="[Text]" custT="1"/>
      <dgm:spPr/>
      <dgm:t>
        <a:bodyPr/>
        <a:lstStyle/>
        <a:p>
          <a:r>
            <a:rPr lang="en-US" sz="2600" dirty="0"/>
            <a:t>Amylase </a:t>
          </a:r>
        </a:p>
      </dgm:t>
    </dgm:pt>
    <dgm:pt modelId="{233116D6-C86C-FF40-98CA-2E21C6A91562}" type="parTrans" cxnId="{57527FBE-2FFB-664B-9D48-FC9162E84CF9}">
      <dgm:prSet/>
      <dgm:spPr/>
      <dgm:t>
        <a:bodyPr/>
        <a:lstStyle/>
        <a:p>
          <a:endParaRPr lang="en-US"/>
        </a:p>
      </dgm:t>
    </dgm:pt>
    <dgm:pt modelId="{BA0D194B-9ED2-2F45-9C9E-87178B9A6E90}" type="sibTrans" cxnId="{57527FBE-2FFB-664B-9D48-FC9162E84CF9}">
      <dgm:prSet/>
      <dgm:spPr/>
      <dgm:t>
        <a:bodyPr/>
        <a:lstStyle/>
        <a:p>
          <a:endParaRPr lang="en-US"/>
        </a:p>
      </dgm:t>
    </dgm:pt>
    <dgm:pt modelId="{D56D9BF9-B071-934C-A679-816948444D00}">
      <dgm:prSet phldrT="[Text]" custT="1"/>
      <dgm:spPr/>
      <dgm:t>
        <a:bodyPr/>
        <a:lstStyle/>
        <a:p>
          <a:r>
            <a:rPr lang="en-US" sz="2600" dirty="0"/>
            <a:t>Gel Electrophoresis</a:t>
          </a:r>
        </a:p>
      </dgm:t>
    </dgm:pt>
    <dgm:pt modelId="{731885F8-A7B7-E941-AD2D-4760891029FB}" type="parTrans" cxnId="{7FD670DC-6622-AD4D-8ADE-3BB9A0CA49B8}">
      <dgm:prSet/>
      <dgm:spPr/>
      <dgm:t>
        <a:bodyPr/>
        <a:lstStyle/>
        <a:p>
          <a:endParaRPr lang="en-US"/>
        </a:p>
      </dgm:t>
    </dgm:pt>
    <dgm:pt modelId="{EC50001A-0ECB-F942-9526-C8BE730D1663}" type="sibTrans" cxnId="{7FD670DC-6622-AD4D-8ADE-3BB9A0CA49B8}">
      <dgm:prSet/>
      <dgm:spPr/>
      <dgm:t>
        <a:bodyPr/>
        <a:lstStyle/>
        <a:p>
          <a:endParaRPr lang="en-US"/>
        </a:p>
      </dgm:t>
    </dgm:pt>
    <dgm:pt modelId="{5E9E8479-B121-BD43-A3A9-59B8A5BC52E5}">
      <dgm:prSet phldrT="[Text]" custT="1"/>
      <dgm:spPr/>
      <dgm:t>
        <a:bodyPr/>
        <a:lstStyle/>
        <a:p>
          <a:r>
            <a:rPr lang="en-US" sz="2600" dirty="0"/>
            <a:t>BLAST analysis</a:t>
          </a:r>
        </a:p>
      </dgm:t>
    </dgm:pt>
    <dgm:pt modelId="{35EB5BD6-B16F-E64E-8976-0C0386777A8A}" type="parTrans" cxnId="{0F3BECAB-9F2A-9A47-B444-7888DF4AF866}">
      <dgm:prSet/>
      <dgm:spPr/>
      <dgm:t>
        <a:bodyPr/>
        <a:lstStyle/>
        <a:p>
          <a:endParaRPr lang="en-US"/>
        </a:p>
      </dgm:t>
    </dgm:pt>
    <dgm:pt modelId="{6AA6D7D7-7C8C-8D4D-85A6-A9D52F461D97}" type="sibTrans" cxnId="{0F3BECAB-9F2A-9A47-B444-7888DF4AF866}">
      <dgm:prSet/>
      <dgm:spPr/>
      <dgm:t>
        <a:bodyPr/>
        <a:lstStyle/>
        <a:p>
          <a:endParaRPr lang="en-US"/>
        </a:p>
      </dgm:t>
    </dgm:pt>
    <dgm:pt modelId="{F0864C98-6467-9042-A6B5-4CA78DBE039C}">
      <dgm:prSet phldrT="[Text]" custT="1"/>
      <dgm:spPr/>
      <dgm:t>
        <a:bodyPr/>
        <a:lstStyle/>
        <a:p>
          <a:r>
            <a:rPr lang="en-US" sz="2600" dirty="0"/>
            <a:t>Phylogenic Tree</a:t>
          </a:r>
        </a:p>
      </dgm:t>
    </dgm:pt>
    <dgm:pt modelId="{927951CF-A8E0-2A4E-90ED-4FCA161F52CC}" type="parTrans" cxnId="{DF0855F7-68B0-3543-B154-D3D8B4929F0D}">
      <dgm:prSet/>
      <dgm:spPr/>
      <dgm:t>
        <a:bodyPr/>
        <a:lstStyle/>
        <a:p>
          <a:endParaRPr lang="en-US"/>
        </a:p>
      </dgm:t>
    </dgm:pt>
    <dgm:pt modelId="{1E3D935C-E76F-9943-9057-E16A2BE4C1B3}" type="sibTrans" cxnId="{DF0855F7-68B0-3543-B154-D3D8B4929F0D}">
      <dgm:prSet/>
      <dgm:spPr/>
      <dgm:t>
        <a:bodyPr/>
        <a:lstStyle/>
        <a:p>
          <a:endParaRPr lang="en-US"/>
        </a:p>
      </dgm:t>
    </dgm:pt>
    <dgm:pt modelId="{17997EFE-224C-0046-B853-523A5DFD0CF0}" type="pres">
      <dgm:prSet presAssocID="{CEC21990-E141-774F-AAAB-214827EC7070}" presName="Name0" presStyleCnt="0">
        <dgm:presLayoutVars>
          <dgm:dir/>
          <dgm:animLvl val="lvl"/>
          <dgm:resizeHandles val="exact"/>
        </dgm:presLayoutVars>
      </dgm:prSet>
      <dgm:spPr/>
    </dgm:pt>
    <dgm:pt modelId="{1DF4F070-22A8-D943-8535-B585BEC7B00F}" type="pres">
      <dgm:prSet presAssocID="{B26F6006-9037-CE46-B0EA-9A7DCEC5BD60}" presName="boxAndChildren" presStyleCnt="0"/>
      <dgm:spPr/>
    </dgm:pt>
    <dgm:pt modelId="{9AFE75B4-3A70-8544-B454-A8F0B61C2F76}" type="pres">
      <dgm:prSet presAssocID="{B26F6006-9037-CE46-B0EA-9A7DCEC5BD60}" presName="parentTextBox" presStyleLbl="node1" presStyleIdx="0" presStyleCnt="4"/>
      <dgm:spPr/>
    </dgm:pt>
    <dgm:pt modelId="{4C734D1A-6258-A547-9A15-A0353FE7CC5F}" type="pres">
      <dgm:prSet presAssocID="{B26F6006-9037-CE46-B0EA-9A7DCEC5BD60}" presName="entireBox" presStyleLbl="node1" presStyleIdx="0" presStyleCnt="4" custScaleY="133796" custLinFactNeighborY="49521"/>
      <dgm:spPr/>
    </dgm:pt>
    <dgm:pt modelId="{4F4BCFF4-813E-9542-9147-CE22FB2F35EF}" type="pres">
      <dgm:prSet presAssocID="{B26F6006-9037-CE46-B0EA-9A7DCEC5BD60}" presName="descendantBox" presStyleCnt="0"/>
      <dgm:spPr/>
    </dgm:pt>
    <dgm:pt modelId="{A52FDF26-9C72-1A4A-AF9E-2DCCA7169D95}" type="pres">
      <dgm:prSet presAssocID="{0E366DB8-332E-244B-A5E8-EF8CF3DC6073}" presName="childTextBox" presStyleLbl="fgAccFollowNode1" presStyleIdx="0" presStyleCnt="11" custScaleY="154321">
        <dgm:presLayoutVars>
          <dgm:bulletEnabled val="1"/>
        </dgm:presLayoutVars>
      </dgm:prSet>
      <dgm:spPr/>
    </dgm:pt>
    <dgm:pt modelId="{2558CA4F-FAF0-6B4A-8615-096046830BCB}" type="pres">
      <dgm:prSet presAssocID="{C9C4A89D-5938-C642-B6D2-D7B558219126}" presName="childTextBox" presStyleLbl="fgAccFollowNode1" presStyleIdx="1" presStyleCnt="11" custScaleY="154882">
        <dgm:presLayoutVars>
          <dgm:bulletEnabled val="1"/>
        </dgm:presLayoutVars>
      </dgm:prSet>
      <dgm:spPr/>
    </dgm:pt>
    <dgm:pt modelId="{E505D9AB-CC34-AB44-A8FA-AD6ADEF9129A}" type="pres">
      <dgm:prSet presAssocID="{5CB017D8-D548-FA40-AB77-2377EFFA5904}" presName="childTextBox" presStyleLbl="fgAccFollowNode1" presStyleIdx="2" presStyleCnt="11" custScaleY="154095">
        <dgm:presLayoutVars>
          <dgm:bulletEnabled val="1"/>
        </dgm:presLayoutVars>
      </dgm:prSet>
      <dgm:spPr/>
    </dgm:pt>
    <dgm:pt modelId="{16D18B01-2DDC-4B4F-B6D5-4390CBBF7484}" type="pres">
      <dgm:prSet presAssocID="{CD19EEA1-3DC9-3243-BED5-09FAA72C841C}" presName="sp" presStyleCnt="0"/>
      <dgm:spPr/>
    </dgm:pt>
    <dgm:pt modelId="{48B6DE56-7085-CC4B-937C-04ED03E418E2}" type="pres">
      <dgm:prSet presAssocID="{EBFE0410-8F13-8645-BF27-9FBB3750A283}" presName="arrowAndChildren" presStyleCnt="0"/>
      <dgm:spPr/>
    </dgm:pt>
    <dgm:pt modelId="{9AE4AFF8-33E3-194E-B575-B524AFD140B5}" type="pres">
      <dgm:prSet presAssocID="{EBFE0410-8F13-8645-BF27-9FBB3750A283}" presName="parentTextArrow" presStyleLbl="node1" presStyleIdx="0" presStyleCnt="4"/>
      <dgm:spPr/>
    </dgm:pt>
    <dgm:pt modelId="{DEA2E962-2FDD-6F46-88CC-6EAD66714BCA}" type="pres">
      <dgm:prSet presAssocID="{EBFE0410-8F13-8645-BF27-9FBB3750A283}" presName="arrow" presStyleLbl="node1" presStyleIdx="1" presStyleCnt="4" custScaleY="118230" custLinFactNeighborY="14"/>
      <dgm:spPr/>
    </dgm:pt>
    <dgm:pt modelId="{1FA00433-E3F8-1A4A-A967-C8D6FF97BA92}" type="pres">
      <dgm:prSet presAssocID="{EBFE0410-8F13-8645-BF27-9FBB3750A283}" presName="descendantArrow" presStyleCnt="0"/>
      <dgm:spPr/>
    </dgm:pt>
    <dgm:pt modelId="{0830B993-1538-0543-975C-4AC73B07399A}" type="pres">
      <dgm:prSet presAssocID="{C04C887E-0AA3-E44D-B831-94DBEA3CD73F}" presName="childTextArrow" presStyleLbl="fgAccFollowNode1" presStyleIdx="3" presStyleCnt="11" custScaleY="193119">
        <dgm:presLayoutVars>
          <dgm:bulletEnabled val="1"/>
        </dgm:presLayoutVars>
      </dgm:prSet>
      <dgm:spPr/>
    </dgm:pt>
    <dgm:pt modelId="{C7E48016-9204-0B44-B333-B7A6C11A59BF}" type="pres">
      <dgm:prSet presAssocID="{D56D9BF9-B071-934C-A679-816948444D00}" presName="childTextArrow" presStyleLbl="fgAccFollowNode1" presStyleIdx="4" presStyleCnt="11" custScaleX="131106" custScaleY="193119">
        <dgm:presLayoutVars>
          <dgm:bulletEnabled val="1"/>
        </dgm:presLayoutVars>
      </dgm:prSet>
      <dgm:spPr/>
    </dgm:pt>
    <dgm:pt modelId="{86A985CF-5E88-2341-BB11-3DF76EA6264E}" type="pres">
      <dgm:prSet presAssocID="{5E9E8479-B121-BD43-A3A9-59B8A5BC52E5}" presName="childTextArrow" presStyleLbl="fgAccFollowNode1" presStyleIdx="5" presStyleCnt="11" custScaleY="193119">
        <dgm:presLayoutVars>
          <dgm:bulletEnabled val="1"/>
        </dgm:presLayoutVars>
      </dgm:prSet>
      <dgm:spPr/>
    </dgm:pt>
    <dgm:pt modelId="{0BB0B36E-E5BA-E140-93F5-5E43C9320F01}" type="pres">
      <dgm:prSet presAssocID="{F0864C98-6467-9042-A6B5-4CA78DBE039C}" presName="childTextArrow" presStyleLbl="fgAccFollowNode1" presStyleIdx="6" presStyleCnt="11" custScaleY="193119">
        <dgm:presLayoutVars>
          <dgm:bulletEnabled val="1"/>
        </dgm:presLayoutVars>
      </dgm:prSet>
      <dgm:spPr/>
    </dgm:pt>
    <dgm:pt modelId="{1D91BA4A-2435-144C-B698-673B62DC853E}" type="pres">
      <dgm:prSet presAssocID="{AD67FCE9-8EB0-3246-933D-43F1E41A866B}" presName="sp" presStyleCnt="0"/>
      <dgm:spPr/>
    </dgm:pt>
    <dgm:pt modelId="{B53C4D93-C4E8-004F-BA20-5916B5ACE55F}" type="pres">
      <dgm:prSet presAssocID="{411B4946-CBA0-7E4F-82B8-61C62D3FE0F7}" presName="arrowAndChildren" presStyleCnt="0"/>
      <dgm:spPr/>
    </dgm:pt>
    <dgm:pt modelId="{DA1566EC-1E30-D44F-9CA4-74562CEF30A5}" type="pres">
      <dgm:prSet presAssocID="{411B4946-CBA0-7E4F-82B8-61C62D3FE0F7}" presName="parentTextArrow" presStyleLbl="node1" presStyleIdx="1" presStyleCnt="4"/>
      <dgm:spPr/>
    </dgm:pt>
    <dgm:pt modelId="{1D5AFBC6-162F-5948-AC57-F36A79E14E01}" type="pres">
      <dgm:prSet presAssocID="{411B4946-CBA0-7E4F-82B8-61C62D3FE0F7}" presName="arrow" presStyleLbl="node1" presStyleIdx="2" presStyleCnt="4" custScaleY="142239"/>
      <dgm:spPr/>
    </dgm:pt>
    <dgm:pt modelId="{B941C661-44FF-E54C-B316-C600B76D868D}" type="pres">
      <dgm:prSet presAssocID="{411B4946-CBA0-7E4F-82B8-61C62D3FE0F7}" presName="descendantArrow" presStyleCnt="0"/>
      <dgm:spPr/>
    </dgm:pt>
    <dgm:pt modelId="{FCF4337A-5CE5-4D4E-94AD-EDD0CF4F4371}" type="pres">
      <dgm:prSet presAssocID="{C9D2EE65-D572-B144-A1DA-840B805EC6B9}" presName="childTextArrow" presStyleLbl="fgAccFollowNode1" presStyleIdx="7" presStyleCnt="11" custScaleX="102076" custScaleY="174205">
        <dgm:presLayoutVars>
          <dgm:bulletEnabled val="1"/>
        </dgm:presLayoutVars>
      </dgm:prSet>
      <dgm:spPr/>
    </dgm:pt>
    <dgm:pt modelId="{53F6AC17-B2FE-0340-AB86-B08D9FDA2A10}" type="pres">
      <dgm:prSet presAssocID="{6BFEAC2D-9C00-0F40-B703-1A42434F919A}" presName="childTextArrow" presStyleLbl="fgAccFollowNode1" presStyleIdx="8" presStyleCnt="11" custScaleY="173740">
        <dgm:presLayoutVars>
          <dgm:bulletEnabled val="1"/>
        </dgm:presLayoutVars>
      </dgm:prSet>
      <dgm:spPr/>
    </dgm:pt>
    <dgm:pt modelId="{C5D6BD5B-BD56-BA4D-9846-9CC34049D77B}" type="pres">
      <dgm:prSet presAssocID="{B093962D-3F6A-E94C-AFDD-359DC4C6AD14}" presName="sp" presStyleCnt="0"/>
      <dgm:spPr/>
    </dgm:pt>
    <dgm:pt modelId="{880259D0-3C7C-894D-922C-3D9F5080D318}" type="pres">
      <dgm:prSet presAssocID="{335A1F42-0E1B-8045-BE49-675A68E170D4}" presName="arrowAndChildren" presStyleCnt="0"/>
      <dgm:spPr/>
    </dgm:pt>
    <dgm:pt modelId="{DC2D5CAA-7BB9-F149-A15A-0668ABA43D34}" type="pres">
      <dgm:prSet presAssocID="{335A1F42-0E1B-8045-BE49-675A68E170D4}" presName="parentTextArrow" presStyleLbl="node1" presStyleIdx="2" presStyleCnt="4"/>
      <dgm:spPr/>
    </dgm:pt>
    <dgm:pt modelId="{72180E8E-ACE2-5F44-935F-A1E7858D371F}" type="pres">
      <dgm:prSet presAssocID="{335A1F42-0E1B-8045-BE49-675A68E170D4}" presName="arrow" presStyleLbl="node1" presStyleIdx="3" presStyleCnt="4" custScaleY="180002" custLinFactNeighborX="1548" custLinFactNeighborY="-4668"/>
      <dgm:spPr/>
    </dgm:pt>
    <dgm:pt modelId="{6749B188-6A68-5943-9107-7C4FB8C25226}" type="pres">
      <dgm:prSet presAssocID="{335A1F42-0E1B-8045-BE49-675A68E170D4}" presName="descendantArrow" presStyleCnt="0"/>
      <dgm:spPr/>
    </dgm:pt>
    <dgm:pt modelId="{B019D7AD-A0FF-A64E-B4DC-4F69FA587DCF}" type="pres">
      <dgm:prSet presAssocID="{046A79C6-2DE3-FB41-A7EC-40E1DF2F9FA2}" presName="childTextArrow" presStyleLbl="fgAccFollowNode1" presStyleIdx="9" presStyleCnt="11" custScaleX="119950" custScaleY="204449" custLinFactNeighborX="433" custLinFactNeighborY="-2566">
        <dgm:presLayoutVars>
          <dgm:bulletEnabled val="1"/>
        </dgm:presLayoutVars>
      </dgm:prSet>
      <dgm:spPr/>
    </dgm:pt>
    <dgm:pt modelId="{50955D9D-56E5-7E46-8D80-E95A3405490F}" type="pres">
      <dgm:prSet presAssocID="{1A79CCFC-B94B-8D45-93EF-A78A94D5C7D7}" presName="childTextArrow" presStyleLbl="fgAccFollowNode1" presStyleIdx="10" presStyleCnt="11" custScaleX="122030" custScaleY="204449" custLinFactNeighborX="57" custLinFactNeighborY="-2379">
        <dgm:presLayoutVars>
          <dgm:bulletEnabled val="1"/>
        </dgm:presLayoutVars>
      </dgm:prSet>
      <dgm:spPr/>
    </dgm:pt>
  </dgm:ptLst>
  <dgm:cxnLst>
    <dgm:cxn modelId="{14869D04-6E05-CD47-85D8-F651A97D7A17}" type="presOf" srcId="{B26F6006-9037-CE46-B0EA-9A7DCEC5BD60}" destId="{9AFE75B4-3A70-8544-B454-A8F0B61C2F76}" srcOrd="0" destOrd="0" presId="urn:microsoft.com/office/officeart/2005/8/layout/process4"/>
    <dgm:cxn modelId="{F5D3A606-FEBF-124E-875D-6D9BDA31F950}" type="presOf" srcId="{6BFEAC2D-9C00-0F40-B703-1A42434F919A}" destId="{53F6AC17-B2FE-0340-AB86-B08D9FDA2A10}" srcOrd="0" destOrd="0" presId="urn:microsoft.com/office/officeart/2005/8/layout/process4"/>
    <dgm:cxn modelId="{E67C2F0E-60E1-CF48-80C2-F0D8278122A6}" type="presOf" srcId="{C9C4A89D-5938-C642-B6D2-D7B558219126}" destId="{2558CA4F-FAF0-6B4A-8615-096046830BCB}" srcOrd="0" destOrd="0" presId="urn:microsoft.com/office/officeart/2005/8/layout/process4"/>
    <dgm:cxn modelId="{951A0322-2609-AD43-B47F-84FDF2F6B7F4}" type="presOf" srcId="{EBFE0410-8F13-8645-BF27-9FBB3750A283}" destId="{DEA2E962-2FDD-6F46-88CC-6EAD66714BCA}" srcOrd="1" destOrd="0" presId="urn:microsoft.com/office/officeart/2005/8/layout/process4"/>
    <dgm:cxn modelId="{E3680B2F-B8E8-644E-9D14-109AEAC761BE}" type="presOf" srcId="{335A1F42-0E1B-8045-BE49-675A68E170D4}" destId="{72180E8E-ACE2-5F44-935F-A1E7858D371F}" srcOrd="1" destOrd="0" presId="urn:microsoft.com/office/officeart/2005/8/layout/process4"/>
    <dgm:cxn modelId="{36C4C032-1140-8744-818C-5D2593CDB2AC}" srcId="{CEC21990-E141-774F-AAAB-214827EC7070}" destId="{EBFE0410-8F13-8645-BF27-9FBB3750A283}" srcOrd="2" destOrd="0" parTransId="{BD778A8C-2ABF-D348-A7E1-7396ED6DDCF8}" sibTransId="{CD19EEA1-3DC9-3243-BED5-09FAA72C841C}"/>
    <dgm:cxn modelId="{0E5EF53D-037E-5E4C-8E51-134CC2CB6DFB}" type="presOf" srcId="{0E366DB8-332E-244B-A5E8-EF8CF3DC6073}" destId="{A52FDF26-9C72-1A4A-AF9E-2DCCA7169D95}" srcOrd="0" destOrd="0" presId="urn:microsoft.com/office/officeart/2005/8/layout/process4"/>
    <dgm:cxn modelId="{D3C97B5D-B52C-6C4C-9E09-8D34AF151318}" srcId="{335A1F42-0E1B-8045-BE49-675A68E170D4}" destId="{046A79C6-2DE3-FB41-A7EC-40E1DF2F9FA2}" srcOrd="0" destOrd="0" parTransId="{2C9BEB58-1891-FE4F-A67D-D3428D5FE807}" sibTransId="{C88E3E22-82A7-434A-809D-0F11D091672D}"/>
    <dgm:cxn modelId="{D7994061-2C5D-7044-A652-9891A4DB68A6}" type="presOf" srcId="{B26F6006-9037-CE46-B0EA-9A7DCEC5BD60}" destId="{4C734D1A-6258-A547-9A15-A0353FE7CC5F}" srcOrd="1" destOrd="0" presId="urn:microsoft.com/office/officeart/2005/8/layout/process4"/>
    <dgm:cxn modelId="{D6CEC465-6B00-1741-8988-967227D60A91}" type="presOf" srcId="{F0864C98-6467-9042-A6B5-4CA78DBE039C}" destId="{0BB0B36E-E5BA-E140-93F5-5E43C9320F01}" srcOrd="0" destOrd="0" presId="urn:microsoft.com/office/officeart/2005/8/layout/process4"/>
    <dgm:cxn modelId="{5823E76A-5B21-5440-BF13-50F62931FD80}" srcId="{CEC21990-E141-774F-AAAB-214827EC7070}" destId="{335A1F42-0E1B-8045-BE49-675A68E170D4}" srcOrd="0" destOrd="0" parTransId="{1E1BD815-D0AD-C949-86AB-52AE7CF20444}" sibTransId="{B093962D-3F6A-E94C-AFDD-359DC4C6AD14}"/>
    <dgm:cxn modelId="{9C37EA6A-3877-B448-8E3A-9CA860F04716}" srcId="{CEC21990-E141-774F-AAAB-214827EC7070}" destId="{B26F6006-9037-CE46-B0EA-9A7DCEC5BD60}" srcOrd="3" destOrd="0" parTransId="{281ACC63-0A90-1A4E-BA98-1C20C1FDDFAE}" sibTransId="{6155B238-45A6-1D45-90B9-6D6890E475A4}"/>
    <dgm:cxn modelId="{760E776B-E6CE-1344-A117-E81783957967}" type="presOf" srcId="{5CB017D8-D548-FA40-AB77-2377EFFA5904}" destId="{E505D9AB-CC34-AB44-A8FA-AD6ADEF9129A}" srcOrd="0" destOrd="0" presId="urn:microsoft.com/office/officeart/2005/8/layout/process4"/>
    <dgm:cxn modelId="{A20A756E-C908-DD40-A172-34B93967F78E}" type="presOf" srcId="{411B4946-CBA0-7E4F-82B8-61C62D3FE0F7}" destId="{DA1566EC-1E30-D44F-9CA4-74562CEF30A5}" srcOrd="0" destOrd="0" presId="urn:microsoft.com/office/officeart/2005/8/layout/process4"/>
    <dgm:cxn modelId="{73BEA44F-A48C-8A4F-B8E7-67698496F879}" srcId="{B26F6006-9037-CE46-B0EA-9A7DCEC5BD60}" destId="{C9C4A89D-5938-C642-B6D2-D7B558219126}" srcOrd="1" destOrd="0" parTransId="{6063F0F9-31EB-7043-BFBF-3F3E699F25B0}" sibTransId="{4110865C-BEB5-1842-A206-6BDE86088013}"/>
    <dgm:cxn modelId="{6B414981-BDED-2A47-892F-6900B909CB01}" type="presOf" srcId="{C9D2EE65-D572-B144-A1DA-840B805EC6B9}" destId="{FCF4337A-5CE5-4D4E-94AD-EDD0CF4F4371}" srcOrd="0" destOrd="0" presId="urn:microsoft.com/office/officeart/2005/8/layout/process4"/>
    <dgm:cxn modelId="{8CA3518A-564C-0A49-92AD-4B1AA995D550}" type="presOf" srcId="{D56D9BF9-B071-934C-A679-816948444D00}" destId="{C7E48016-9204-0B44-B333-B7A6C11A59BF}" srcOrd="0" destOrd="0" presId="urn:microsoft.com/office/officeart/2005/8/layout/process4"/>
    <dgm:cxn modelId="{203B7D8A-571F-9A4B-870B-B431DF4AA764}" type="presOf" srcId="{335A1F42-0E1B-8045-BE49-675A68E170D4}" destId="{DC2D5CAA-7BB9-F149-A15A-0668ABA43D34}" srcOrd="0" destOrd="0" presId="urn:microsoft.com/office/officeart/2005/8/layout/process4"/>
    <dgm:cxn modelId="{6979609D-F860-8541-894F-9A8944D05A52}" srcId="{335A1F42-0E1B-8045-BE49-675A68E170D4}" destId="{1A79CCFC-B94B-8D45-93EF-A78A94D5C7D7}" srcOrd="1" destOrd="0" parTransId="{0047B0CF-97C5-8343-892B-2AEAF8B2351B}" sibTransId="{339CA013-E79F-EB49-B096-12C66F240E2A}"/>
    <dgm:cxn modelId="{A5ADF9A8-7646-244C-9BCA-771AD138C857}" type="presOf" srcId="{411B4946-CBA0-7E4F-82B8-61C62D3FE0F7}" destId="{1D5AFBC6-162F-5948-AC57-F36A79E14E01}" srcOrd="1" destOrd="0" presId="urn:microsoft.com/office/officeart/2005/8/layout/process4"/>
    <dgm:cxn modelId="{A61017AB-0055-454E-B46E-ACE54CEC2BBB}" type="presOf" srcId="{C04C887E-0AA3-E44D-B831-94DBEA3CD73F}" destId="{0830B993-1538-0543-975C-4AC73B07399A}" srcOrd="0" destOrd="0" presId="urn:microsoft.com/office/officeart/2005/8/layout/process4"/>
    <dgm:cxn modelId="{0F3BECAB-9F2A-9A47-B444-7888DF4AF866}" srcId="{EBFE0410-8F13-8645-BF27-9FBB3750A283}" destId="{5E9E8479-B121-BD43-A3A9-59B8A5BC52E5}" srcOrd="2" destOrd="0" parTransId="{35EB5BD6-B16F-E64E-8976-0C0386777A8A}" sibTransId="{6AA6D7D7-7C8C-8D4D-85A6-A9D52F461D97}"/>
    <dgm:cxn modelId="{F2D3B4B2-D893-FF4D-AF1D-6FE6F9F7726A}" type="presOf" srcId="{046A79C6-2DE3-FB41-A7EC-40E1DF2F9FA2}" destId="{B019D7AD-A0FF-A64E-B4DC-4F69FA587DCF}" srcOrd="0" destOrd="0" presId="urn:microsoft.com/office/officeart/2005/8/layout/process4"/>
    <dgm:cxn modelId="{AE0A45B4-A59B-2B45-B33D-92A718184753}" srcId="{411B4946-CBA0-7E4F-82B8-61C62D3FE0F7}" destId="{C9D2EE65-D572-B144-A1DA-840B805EC6B9}" srcOrd="0" destOrd="0" parTransId="{598A5BD7-1271-A441-AA82-2193EBC1B91C}" sibTransId="{34C6CC03-9C83-5449-A1E8-3869A31267AE}"/>
    <dgm:cxn modelId="{1DDA86B9-E420-2C40-8C66-1CC11ACA3775}" srcId="{411B4946-CBA0-7E4F-82B8-61C62D3FE0F7}" destId="{6BFEAC2D-9C00-0F40-B703-1A42434F919A}" srcOrd="1" destOrd="0" parTransId="{806BE42B-7DFF-C64B-B84C-3A3D59E35177}" sibTransId="{CCE7E4A6-F251-894C-BBF5-B06BC81308ED}"/>
    <dgm:cxn modelId="{8A1153BB-E9D7-3245-86D1-5D268909ADE5}" type="presOf" srcId="{1A79CCFC-B94B-8D45-93EF-A78A94D5C7D7}" destId="{50955D9D-56E5-7E46-8D80-E95A3405490F}" srcOrd="0" destOrd="0" presId="urn:microsoft.com/office/officeart/2005/8/layout/process4"/>
    <dgm:cxn modelId="{57527FBE-2FFB-664B-9D48-FC9162E84CF9}" srcId="{B26F6006-9037-CE46-B0EA-9A7DCEC5BD60}" destId="{5CB017D8-D548-FA40-AB77-2377EFFA5904}" srcOrd="2" destOrd="0" parTransId="{233116D6-C86C-FF40-98CA-2E21C6A91562}" sibTransId="{BA0D194B-9ED2-2F45-9C9E-87178B9A6E90}"/>
    <dgm:cxn modelId="{749387C2-B668-7D4B-B403-075B87573491}" type="presOf" srcId="{5E9E8479-B121-BD43-A3A9-59B8A5BC52E5}" destId="{86A985CF-5E88-2341-BB11-3DF76EA6264E}" srcOrd="0" destOrd="0" presId="urn:microsoft.com/office/officeart/2005/8/layout/process4"/>
    <dgm:cxn modelId="{775A68CF-FF46-2A46-9C45-BF2EC756E0B8}" type="presOf" srcId="{EBFE0410-8F13-8645-BF27-9FBB3750A283}" destId="{9AE4AFF8-33E3-194E-B575-B524AFD140B5}" srcOrd="0" destOrd="0" presId="urn:microsoft.com/office/officeart/2005/8/layout/process4"/>
    <dgm:cxn modelId="{050DF3DB-5951-4F42-B1A1-9C3BF1DA6563}" type="presOf" srcId="{CEC21990-E141-774F-AAAB-214827EC7070}" destId="{17997EFE-224C-0046-B853-523A5DFD0CF0}" srcOrd="0" destOrd="0" presId="urn:microsoft.com/office/officeart/2005/8/layout/process4"/>
    <dgm:cxn modelId="{7FD670DC-6622-AD4D-8ADE-3BB9A0CA49B8}" srcId="{EBFE0410-8F13-8645-BF27-9FBB3750A283}" destId="{D56D9BF9-B071-934C-A679-816948444D00}" srcOrd="1" destOrd="0" parTransId="{731885F8-A7B7-E941-AD2D-4760891029FB}" sibTransId="{EC50001A-0ECB-F942-9526-C8BE730D1663}"/>
    <dgm:cxn modelId="{1E14EBE4-34D3-234D-BA0A-57791CF022BE}" srcId="{EBFE0410-8F13-8645-BF27-9FBB3750A283}" destId="{C04C887E-0AA3-E44D-B831-94DBEA3CD73F}" srcOrd="0" destOrd="0" parTransId="{7B6745E9-273E-8842-94B3-F2075242C5CE}" sibTransId="{29C15F85-99FF-254A-A586-D9B40D4C91BC}"/>
    <dgm:cxn modelId="{B76A6FF4-ECAA-0344-AF2F-F9718C935545}" srcId="{B26F6006-9037-CE46-B0EA-9A7DCEC5BD60}" destId="{0E366DB8-332E-244B-A5E8-EF8CF3DC6073}" srcOrd="0" destOrd="0" parTransId="{5922BA37-E894-6A4C-B45C-E942DF6C1291}" sibTransId="{D51B5084-73BC-A740-97F9-D029692C1307}"/>
    <dgm:cxn modelId="{DF0855F7-68B0-3543-B154-D3D8B4929F0D}" srcId="{EBFE0410-8F13-8645-BF27-9FBB3750A283}" destId="{F0864C98-6467-9042-A6B5-4CA78DBE039C}" srcOrd="3" destOrd="0" parTransId="{927951CF-A8E0-2A4E-90ED-4FCA161F52CC}" sibTransId="{1E3D935C-E76F-9943-9057-E16A2BE4C1B3}"/>
    <dgm:cxn modelId="{268C59FD-0785-724B-8D94-F5874FB822F0}" srcId="{CEC21990-E141-774F-AAAB-214827EC7070}" destId="{411B4946-CBA0-7E4F-82B8-61C62D3FE0F7}" srcOrd="1" destOrd="0" parTransId="{BD6FDC17-182C-FD41-B8BE-044B0799E3F9}" sibTransId="{AD67FCE9-8EB0-3246-933D-43F1E41A866B}"/>
    <dgm:cxn modelId="{A5604662-F178-9E4F-B6AD-1DAE64944252}" type="presParOf" srcId="{17997EFE-224C-0046-B853-523A5DFD0CF0}" destId="{1DF4F070-22A8-D943-8535-B585BEC7B00F}" srcOrd="0" destOrd="0" presId="urn:microsoft.com/office/officeart/2005/8/layout/process4"/>
    <dgm:cxn modelId="{535CA35D-FFF8-D74E-855D-ECBDD0A0AA8C}" type="presParOf" srcId="{1DF4F070-22A8-D943-8535-B585BEC7B00F}" destId="{9AFE75B4-3A70-8544-B454-A8F0B61C2F76}" srcOrd="0" destOrd="0" presId="urn:microsoft.com/office/officeart/2005/8/layout/process4"/>
    <dgm:cxn modelId="{40338433-8498-1D4E-8E93-8F21A4BC7C3F}" type="presParOf" srcId="{1DF4F070-22A8-D943-8535-B585BEC7B00F}" destId="{4C734D1A-6258-A547-9A15-A0353FE7CC5F}" srcOrd="1" destOrd="0" presId="urn:microsoft.com/office/officeart/2005/8/layout/process4"/>
    <dgm:cxn modelId="{669CAB14-F7F6-5D4E-9B98-7EE683BD4F04}" type="presParOf" srcId="{1DF4F070-22A8-D943-8535-B585BEC7B00F}" destId="{4F4BCFF4-813E-9542-9147-CE22FB2F35EF}" srcOrd="2" destOrd="0" presId="urn:microsoft.com/office/officeart/2005/8/layout/process4"/>
    <dgm:cxn modelId="{34720DA6-D444-9F4D-90F6-DD0EA1FFEC9E}" type="presParOf" srcId="{4F4BCFF4-813E-9542-9147-CE22FB2F35EF}" destId="{A52FDF26-9C72-1A4A-AF9E-2DCCA7169D95}" srcOrd="0" destOrd="0" presId="urn:microsoft.com/office/officeart/2005/8/layout/process4"/>
    <dgm:cxn modelId="{F12A9B04-5733-8141-8BDD-79E8663ABA78}" type="presParOf" srcId="{4F4BCFF4-813E-9542-9147-CE22FB2F35EF}" destId="{2558CA4F-FAF0-6B4A-8615-096046830BCB}" srcOrd="1" destOrd="0" presId="urn:microsoft.com/office/officeart/2005/8/layout/process4"/>
    <dgm:cxn modelId="{7EBD5F22-4B2A-7046-B7F7-5A5B4D1C3A79}" type="presParOf" srcId="{4F4BCFF4-813E-9542-9147-CE22FB2F35EF}" destId="{E505D9AB-CC34-AB44-A8FA-AD6ADEF9129A}" srcOrd="2" destOrd="0" presId="urn:microsoft.com/office/officeart/2005/8/layout/process4"/>
    <dgm:cxn modelId="{380A4761-5FDF-E046-9402-1969529BCF6C}" type="presParOf" srcId="{17997EFE-224C-0046-B853-523A5DFD0CF0}" destId="{16D18B01-2DDC-4B4F-B6D5-4390CBBF7484}" srcOrd="1" destOrd="0" presId="urn:microsoft.com/office/officeart/2005/8/layout/process4"/>
    <dgm:cxn modelId="{73B28455-A73F-5D46-9195-222FE3D4B9C5}" type="presParOf" srcId="{17997EFE-224C-0046-B853-523A5DFD0CF0}" destId="{48B6DE56-7085-CC4B-937C-04ED03E418E2}" srcOrd="2" destOrd="0" presId="urn:microsoft.com/office/officeart/2005/8/layout/process4"/>
    <dgm:cxn modelId="{50D74805-3271-EE47-976B-9D6071723D85}" type="presParOf" srcId="{48B6DE56-7085-CC4B-937C-04ED03E418E2}" destId="{9AE4AFF8-33E3-194E-B575-B524AFD140B5}" srcOrd="0" destOrd="0" presId="urn:microsoft.com/office/officeart/2005/8/layout/process4"/>
    <dgm:cxn modelId="{7D507899-9A76-BA4B-BF09-E9F05318971F}" type="presParOf" srcId="{48B6DE56-7085-CC4B-937C-04ED03E418E2}" destId="{DEA2E962-2FDD-6F46-88CC-6EAD66714BCA}" srcOrd="1" destOrd="0" presId="urn:microsoft.com/office/officeart/2005/8/layout/process4"/>
    <dgm:cxn modelId="{19E433F7-8F47-9D41-B6E4-F1D2BBE8DBB6}" type="presParOf" srcId="{48B6DE56-7085-CC4B-937C-04ED03E418E2}" destId="{1FA00433-E3F8-1A4A-A967-C8D6FF97BA92}" srcOrd="2" destOrd="0" presId="urn:microsoft.com/office/officeart/2005/8/layout/process4"/>
    <dgm:cxn modelId="{23ED8F4E-C5C9-7440-8B52-3E026BBA008F}" type="presParOf" srcId="{1FA00433-E3F8-1A4A-A967-C8D6FF97BA92}" destId="{0830B993-1538-0543-975C-4AC73B07399A}" srcOrd="0" destOrd="0" presId="urn:microsoft.com/office/officeart/2005/8/layout/process4"/>
    <dgm:cxn modelId="{E188D597-495B-EA40-ACCA-AB37BE26B62F}" type="presParOf" srcId="{1FA00433-E3F8-1A4A-A967-C8D6FF97BA92}" destId="{C7E48016-9204-0B44-B333-B7A6C11A59BF}" srcOrd="1" destOrd="0" presId="urn:microsoft.com/office/officeart/2005/8/layout/process4"/>
    <dgm:cxn modelId="{BAC49533-D19F-0141-ADDD-345CC88592C5}" type="presParOf" srcId="{1FA00433-E3F8-1A4A-A967-C8D6FF97BA92}" destId="{86A985CF-5E88-2341-BB11-3DF76EA6264E}" srcOrd="2" destOrd="0" presId="urn:microsoft.com/office/officeart/2005/8/layout/process4"/>
    <dgm:cxn modelId="{5B844AC0-E39B-4040-A2E0-5BE2C3432102}" type="presParOf" srcId="{1FA00433-E3F8-1A4A-A967-C8D6FF97BA92}" destId="{0BB0B36E-E5BA-E140-93F5-5E43C9320F01}" srcOrd="3" destOrd="0" presId="urn:microsoft.com/office/officeart/2005/8/layout/process4"/>
    <dgm:cxn modelId="{5A0F7F1E-7757-1048-B271-76910EF4406D}" type="presParOf" srcId="{17997EFE-224C-0046-B853-523A5DFD0CF0}" destId="{1D91BA4A-2435-144C-B698-673B62DC853E}" srcOrd="3" destOrd="0" presId="urn:microsoft.com/office/officeart/2005/8/layout/process4"/>
    <dgm:cxn modelId="{CE4B25A3-0399-AB42-82F5-CA99A4A79676}" type="presParOf" srcId="{17997EFE-224C-0046-B853-523A5DFD0CF0}" destId="{B53C4D93-C4E8-004F-BA20-5916B5ACE55F}" srcOrd="4" destOrd="0" presId="urn:microsoft.com/office/officeart/2005/8/layout/process4"/>
    <dgm:cxn modelId="{6E357EB1-098C-6D4D-8CCC-37D1AE8D7FFC}" type="presParOf" srcId="{B53C4D93-C4E8-004F-BA20-5916B5ACE55F}" destId="{DA1566EC-1E30-D44F-9CA4-74562CEF30A5}" srcOrd="0" destOrd="0" presId="urn:microsoft.com/office/officeart/2005/8/layout/process4"/>
    <dgm:cxn modelId="{B73B9C76-D804-6546-96D5-D4C494288259}" type="presParOf" srcId="{B53C4D93-C4E8-004F-BA20-5916B5ACE55F}" destId="{1D5AFBC6-162F-5948-AC57-F36A79E14E01}" srcOrd="1" destOrd="0" presId="urn:microsoft.com/office/officeart/2005/8/layout/process4"/>
    <dgm:cxn modelId="{E726DD8D-0628-2649-A57F-A75ED0497D10}" type="presParOf" srcId="{B53C4D93-C4E8-004F-BA20-5916B5ACE55F}" destId="{B941C661-44FF-E54C-B316-C600B76D868D}" srcOrd="2" destOrd="0" presId="urn:microsoft.com/office/officeart/2005/8/layout/process4"/>
    <dgm:cxn modelId="{BDD5CDF3-22E5-6B42-AD6F-46722A27FAF4}" type="presParOf" srcId="{B941C661-44FF-E54C-B316-C600B76D868D}" destId="{FCF4337A-5CE5-4D4E-94AD-EDD0CF4F4371}" srcOrd="0" destOrd="0" presId="urn:microsoft.com/office/officeart/2005/8/layout/process4"/>
    <dgm:cxn modelId="{868FADAD-FCE8-E442-AE9E-75E94436C47B}" type="presParOf" srcId="{B941C661-44FF-E54C-B316-C600B76D868D}" destId="{53F6AC17-B2FE-0340-AB86-B08D9FDA2A10}" srcOrd="1" destOrd="0" presId="urn:microsoft.com/office/officeart/2005/8/layout/process4"/>
    <dgm:cxn modelId="{C2096BC7-D98A-C14A-8572-74A8EA2474F6}" type="presParOf" srcId="{17997EFE-224C-0046-B853-523A5DFD0CF0}" destId="{C5D6BD5B-BD56-BA4D-9846-9CC34049D77B}" srcOrd="5" destOrd="0" presId="urn:microsoft.com/office/officeart/2005/8/layout/process4"/>
    <dgm:cxn modelId="{D748E001-412D-4D49-AC71-690CDFA4FCB1}" type="presParOf" srcId="{17997EFE-224C-0046-B853-523A5DFD0CF0}" destId="{880259D0-3C7C-894D-922C-3D9F5080D318}" srcOrd="6" destOrd="0" presId="urn:microsoft.com/office/officeart/2005/8/layout/process4"/>
    <dgm:cxn modelId="{1EA0A241-7B4D-F64C-B9C8-774F6B9EBA4D}" type="presParOf" srcId="{880259D0-3C7C-894D-922C-3D9F5080D318}" destId="{DC2D5CAA-7BB9-F149-A15A-0668ABA43D34}" srcOrd="0" destOrd="0" presId="urn:microsoft.com/office/officeart/2005/8/layout/process4"/>
    <dgm:cxn modelId="{A6C0B68B-7681-C840-8F7D-141751A7F02E}" type="presParOf" srcId="{880259D0-3C7C-894D-922C-3D9F5080D318}" destId="{72180E8E-ACE2-5F44-935F-A1E7858D371F}" srcOrd="1" destOrd="0" presId="urn:microsoft.com/office/officeart/2005/8/layout/process4"/>
    <dgm:cxn modelId="{F3E28F65-E584-3D43-BFB8-7B7974ECCBA3}" type="presParOf" srcId="{880259D0-3C7C-894D-922C-3D9F5080D318}" destId="{6749B188-6A68-5943-9107-7C4FB8C25226}" srcOrd="2" destOrd="0" presId="urn:microsoft.com/office/officeart/2005/8/layout/process4"/>
    <dgm:cxn modelId="{A2561C7D-85BC-E041-8B11-13ABA28516BE}" type="presParOf" srcId="{6749B188-6A68-5943-9107-7C4FB8C25226}" destId="{B019D7AD-A0FF-A64E-B4DC-4F69FA587DCF}" srcOrd="0" destOrd="0" presId="urn:microsoft.com/office/officeart/2005/8/layout/process4"/>
    <dgm:cxn modelId="{E5773003-9217-5949-9556-247267689887}" type="presParOf" srcId="{6749B188-6A68-5943-9107-7C4FB8C25226}" destId="{50955D9D-56E5-7E46-8D80-E95A3405490F}"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4D1A-6258-A547-9A15-A0353FE7CC5F}">
      <dsp:nvSpPr>
        <dsp:cNvPr id="0" name=""/>
        <dsp:cNvSpPr/>
      </dsp:nvSpPr>
      <dsp:spPr>
        <a:xfrm>
          <a:off x="0" y="7833781"/>
          <a:ext cx="8850875" cy="155670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Biochemical Assays</a:t>
          </a:r>
        </a:p>
      </dsp:txBody>
      <dsp:txXfrm>
        <a:off x="0" y="7833781"/>
        <a:ext cx="8850875" cy="840623"/>
      </dsp:txXfrm>
    </dsp:sp>
    <dsp:sp modelId="{A52FDF26-9C72-1A4A-AF9E-2DCCA7169D95}">
      <dsp:nvSpPr>
        <dsp:cNvPr id="0" name=""/>
        <dsp:cNvSpPr/>
      </dsp:nvSpPr>
      <dsp:spPr>
        <a:xfrm>
          <a:off x="4321" y="8487986"/>
          <a:ext cx="2947410" cy="82593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Temperature: 23</a:t>
          </a:r>
          <a:r>
            <a:rPr lang="en-US" sz="2600" kern="1200" dirty="0">
              <a:sym typeface="Symbol" pitchFamily="2" charset="2"/>
            </a:rPr>
            <a:t></a:t>
          </a:r>
          <a:r>
            <a:rPr lang="en-US" sz="2600" kern="1200" dirty="0"/>
            <a:t>C , 30</a:t>
          </a:r>
          <a:r>
            <a:rPr lang="en-US" sz="2600" kern="1200" dirty="0">
              <a:sym typeface="Symbol" pitchFamily="2" charset="2"/>
            </a:rPr>
            <a:t></a:t>
          </a:r>
          <a:r>
            <a:rPr lang="en-US" sz="2600" kern="1200" dirty="0"/>
            <a:t>C , and 37</a:t>
          </a:r>
          <a:r>
            <a:rPr lang="en-US" sz="2600" kern="1200" dirty="0">
              <a:sym typeface="Symbol" pitchFamily="2" charset="2"/>
            </a:rPr>
            <a:t></a:t>
          </a:r>
          <a:r>
            <a:rPr lang="en-US" sz="2600" kern="1200" dirty="0"/>
            <a:t>C </a:t>
          </a:r>
        </a:p>
      </dsp:txBody>
      <dsp:txXfrm>
        <a:off x="4321" y="8487986"/>
        <a:ext cx="2947410" cy="825937"/>
      </dsp:txXfrm>
    </dsp:sp>
    <dsp:sp modelId="{2558CA4F-FAF0-6B4A-8615-096046830BCB}">
      <dsp:nvSpPr>
        <dsp:cNvPr id="0" name=""/>
        <dsp:cNvSpPr/>
      </dsp:nvSpPr>
      <dsp:spPr>
        <a:xfrm>
          <a:off x="2951732" y="8486485"/>
          <a:ext cx="2947410" cy="82894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Salinity: 0.5 M and 1.5 M </a:t>
          </a:r>
          <a:r>
            <a:rPr lang="en-US" sz="2600" kern="1200" dirty="0" err="1"/>
            <a:t>NaCl</a:t>
          </a:r>
          <a:endParaRPr lang="en-US" sz="2600" kern="1200" dirty="0"/>
        </a:p>
      </dsp:txBody>
      <dsp:txXfrm>
        <a:off x="2951732" y="8486485"/>
        <a:ext cx="2947410" cy="828940"/>
      </dsp:txXfrm>
    </dsp:sp>
    <dsp:sp modelId="{E505D9AB-CC34-AB44-A8FA-AD6ADEF9129A}">
      <dsp:nvSpPr>
        <dsp:cNvPr id="0" name=""/>
        <dsp:cNvSpPr/>
      </dsp:nvSpPr>
      <dsp:spPr>
        <a:xfrm>
          <a:off x="5899142" y="8488591"/>
          <a:ext cx="2947410" cy="824728"/>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Amylase </a:t>
          </a:r>
        </a:p>
      </dsp:txBody>
      <dsp:txXfrm>
        <a:off x="5899142" y="8488591"/>
        <a:ext cx="2947410" cy="824728"/>
      </dsp:txXfrm>
    </dsp:sp>
    <dsp:sp modelId="{DEA2E962-2FDD-6F46-88CC-6EAD66714BCA}">
      <dsp:nvSpPr>
        <dsp:cNvPr id="0" name=""/>
        <dsp:cNvSpPr/>
      </dsp:nvSpPr>
      <dsp:spPr>
        <a:xfrm rot="10800000">
          <a:off x="0" y="5733757"/>
          <a:ext cx="8850875" cy="2115672"/>
        </a:xfrm>
        <a:prstGeom prst="upArrowCallou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Genetic Sequencing</a:t>
          </a:r>
        </a:p>
      </dsp:txBody>
      <dsp:txXfrm rot="-10800000">
        <a:off x="0" y="5733757"/>
        <a:ext cx="8850875" cy="742601"/>
      </dsp:txXfrm>
    </dsp:sp>
    <dsp:sp modelId="{0830B993-1538-0543-975C-4AC73B07399A}">
      <dsp:nvSpPr>
        <dsp:cNvPr id="0" name=""/>
        <dsp:cNvSpPr/>
      </dsp:nvSpPr>
      <dsp:spPr>
        <a:xfrm>
          <a:off x="532" y="6275599"/>
          <a:ext cx="2052815" cy="103327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PCR reaction</a:t>
          </a:r>
        </a:p>
      </dsp:txBody>
      <dsp:txXfrm>
        <a:off x="532" y="6275599"/>
        <a:ext cx="2052815" cy="1033277"/>
      </dsp:txXfrm>
    </dsp:sp>
    <dsp:sp modelId="{C7E48016-9204-0B44-B333-B7A6C11A59BF}">
      <dsp:nvSpPr>
        <dsp:cNvPr id="0" name=""/>
        <dsp:cNvSpPr/>
      </dsp:nvSpPr>
      <dsp:spPr>
        <a:xfrm>
          <a:off x="2053347" y="6275599"/>
          <a:ext cx="2691363" cy="103327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Gel Electrophoresis</a:t>
          </a:r>
        </a:p>
      </dsp:txBody>
      <dsp:txXfrm>
        <a:off x="2053347" y="6275599"/>
        <a:ext cx="2691363" cy="1033277"/>
      </dsp:txXfrm>
    </dsp:sp>
    <dsp:sp modelId="{86A985CF-5E88-2341-BB11-3DF76EA6264E}">
      <dsp:nvSpPr>
        <dsp:cNvPr id="0" name=""/>
        <dsp:cNvSpPr/>
      </dsp:nvSpPr>
      <dsp:spPr>
        <a:xfrm>
          <a:off x="4744711" y="6275599"/>
          <a:ext cx="2052815" cy="103327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BLAST analysis</a:t>
          </a:r>
        </a:p>
      </dsp:txBody>
      <dsp:txXfrm>
        <a:off x="4744711" y="6275599"/>
        <a:ext cx="2052815" cy="1033277"/>
      </dsp:txXfrm>
    </dsp:sp>
    <dsp:sp modelId="{0BB0B36E-E5BA-E140-93F5-5E43C9320F01}">
      <dsp:nvSpPr>
        <dsp:cNvPr id="0" name=""/>
        <dsp:cNvSpPr/>
      </dsp:nvSpPr>
      <dsp:spPr>
        <a:xfrm>
          <a:off x="6797527" y="6275599"/>
          <a:ext cx="2052815" cy="103327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Phylogenic Tree</a:t>
          </a:r>
        </a:p>
      </dsp:txBody>
      <dsp:txXfrm>
        <a:off x="6797527" y="6275599"/>
        <a:ext cx="2052815" cy="1033277"/>
      </dsp:txXfrm>
    </dsp:sp>
    <dsp:sp modelId="{1D5AFBC6-162F-5948-AC57-F36A79E14E01}">
      <dsp:nvSpPr>
        <dsp:cNvPr id="0" name=""/>
        <dsp:cNvSpPr/>
      </dsp:nvSpPr>
      <dsp:spPr>
        <a:xfrm rot="10800000">
          <a:off x="0" y="3205656"/>
          <a:ext cx="8850875" cy="2545302"/>
        </a:xfrm>
        <a:prstGeom prst="upArrowCallou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Morphological Characterization</a:t>
          </a:r>
        </a:p>
      </dsp:txBody>
      <dsp:txXfrm rot="-10800000">
        <a:off x="0" y="3205656"/>
        <a:ext cx="8850875" cy="893401"/>
      </dsp:txXfrm>
    </dsp:sp>
    <dsp:sp modelId="{FCF4337A-5CE5-4D4E-94AD-EDD0CF4F4371}">
      <dsp:nvSpPr>
        <dsp:cNvPr id="0" name=""/>
        <dsp:cNvSpPr/>
      </dsp:nvSpPr>
      <dsp:spPr>
        <a:xfrm>
          <a:off x="2096" y="4013163"/>
          <a:ext cx="4468783" cy="932078"/>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Serial Dilutions and plate streaking for isolation</a:t>
          </a:r>
        </a:p>
      </dsp:txBody>
      <dsp:txXfrm>
        <a:off x="2096" y="4013163"/>
        <a:ext cx="4468783" cy="932078"/>
      </dsp:txXfrm>
    </dsp:sp>
    <dsp:sp modelId="{53F6AC17-B2FE-0340-AB86-B08D9FDA2A10}">
      <dsp:nvSpPr>
        <dsp:cNvPr id="0" name=""/>
        <dsp:cNvSpPr/>
      </dsp:nvSpPr>
      <dsp:spPr>
        <a:xfrm>
          <a:off x="4470880" y="4014407"/>
          <a:ext cx="4377898" cy="92959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Identify size, shape, color, and margins</a:t>
          </a:r>
        </a:p>
      </dsp:txBody>
      <dsp:txXfrm>
        <a:off x="4470880" y="4014407"/>
        <a:ext cx="4377898" cy="929590"/>
      </dsp:txXfrm>
    </dsp:sp>
    <dsp:sp modelId="{72180E8E-ACE2-5F44-935F-A1E7858D371F}">
      <dsp:nvSpPr>
        <dsp:cNvPr id="0" name=""/>
        <dsp:cNvSpPr/>
      </dsp:nvSpPr>
      <dsp:spPr>
        <a:xfrm rot="10800000">
          <a:off x="0" y="0"/>
          <a:ext cx="8850875" cy="3221054"/>
        </a:xfrm>
        <a:prstGeom prst="upArrowCallou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Study Area &amp; Sampling</a:t>
          </a:r>
        </a:p>
      </dsp:txBody>
      <dsp:txXfrm rot="-10800000">
        <a:off x="0" y="0"/>
        <a:ext cx="8850875" cy="1130590"/>
      </dsp:txXfrm>
    </dsp:sp>
    <dsp:sp modelId="{B019D7AD-A0FF-A64E-B4DC-4F69FA587DCF}">
      <dsp:nvSpPr>
        <dsp:cNvPr id="0" name=""/>
        <dsp:cNvSpPr/>
      </dsp:nvSpPr>
      <dsp:spPr>
        <a:xfrm>
          <a:off x="17666" y="1052798"/>
          <a:ext cx="4385578" cy="1093898"/>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Study areas: Wilke's Lake &amp; Briery Creek in Prince Edwards County</a:t>
          </a:r>
        </a:p>
      </dsp:txBody>
      <dsp:txXfrm>
        <a:off x="17666" y="1052798"/>
        <a:ext cx="4385578" cy="1093898"/>
      </dsp:txXfrm>
    </dsp:sp>
    <dsp:sp modelId="{50955D9D-56E5-7E46-8D80-E95A3405490F}">
      <dsp:nvSpPr>
        <dsp:cNvPr id="0" name=""/>
        <dsp:cNvSpPr/>
      </dsp:nvSpPr>
      <dsp:spPr>
        <a:xfrm>
          <a:off x="4389248" y="1053798"/>
          <a:ext cx="4461626" cy="1093898"/>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Sampling: obtained water sample from surface of each body of water</a:t>
          </a:r>
        </a:p>
      </dsp:txBody>
      <dsp:txXfrm>
        <a:off x="4389248" y="1053798"/>
        <a:ext cx="4461626" cy="1093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A3E6F-873E-4860-AEE5-BB304AE91368}" type="datetimeFigureOut">
              <a:rPr lang="en-US" smtClean="0"/>
              <a:t>5/30/2019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B91EB-D633-41EF-970F-993321B57B7F}" type="slidenum">
              <a:rPr lang="en-US" smtClean="0"/>
              <a:t>‹#›</a:t>
            </a:fld>
            <a:endParaRPr lang="en-US"/>
          </a:p>
        </p:txBody>
      </p:sp>
    </p:spTree>
    <p:extLst>
      <p:ext uri="{BB962C8B-B14F-4D97-AF65-F5344CB8AC3E}">
        <p14:creationId xmlns:p14="http://schemas.microsoft.com/office/powerpoint/2010/main" val="17746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B91EB-D633-41EF-970F-993321B57B7F}" type="slidenum">
              <a:rPr lang="en-US" smtClean="0"/>
              <a:t>1</a:t>
            </a:fld>
            <a:endParaRPr lang="en-US"/>
          </a:p>
        </p:txBody>
      </p:sp>
    </p:spTree>
    <p:extLst>
      <p:ext uri="{BB962C8B-B14F-4D97-AF65-F5344CB8AC3E}">
        <p14:creationId xmlns:p14="http://schemas.microsoft.com/office/powerpoint/2010/main" val="194567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DEA75B-13A0-8641-B066-0EE68A18324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275560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EA75B-13A0-8641-B066-0EE68A18324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52470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EA75B-13A0-8641-B066-0EE68A18324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87919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EA75B-13A0-8641-B066-0EE68A18324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12987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DEA75B-13A0-8641-B066-0EE68A18324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3737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DEA75B-13A0-8641-B066-0EE68A18324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8710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DEA75B-13A0-8641-B066-0EE68A183244}"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32908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DEA75B-13A0-8641-B066-0EE68A183244}"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88506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EA75B-13A0-8641-B066-0EE68A183244}"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151794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78DEA75B-13A0-8641-B066-0EE68A18324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376946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78DEA75B-13A0-8641-B066-0EE68A18324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F205-B1AE-B545-880C-A075A803794E}" type="slidenum">
              <a:rPr lang="en-US" smtClean="0"/>
              <a:t>‹#›</a:t>
            </a:fld>
            <a:endParaRPr lang="en-US"/>
          </a:p>
        </p:txBody>
      </p:sp>
    </p:spTree>
    <p:extLst>
      <p:ext uri="{BB962C8B-B14F-4D97-AF65-F5344CB8AC3E}">
        <p14:creationId xmlns:p14="http://schemas.microsoft.com/office/powerpoint/2010/main" val="139144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78DEA75B-13A0-8641-B066-0EE68A183244}" type="datetimeFigureOut">
              <a:rPr lang="en-US" smtClean="0"/>
              <a:t>5/30/2019</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27A0F205-B1AE-B545-880C-A075A803794E}" type="slidenum">
              <a:rPr lang="en-US" smtClean="0"/>
              <a:t>‹#›</a:t>
            </a:fld>
            <a:endParaRPr lang="en-US"/>
          </a:p>
        </p:txBody>
      </p:sp>
    </p:spTree>
    <p:extLst>
      <p:ext uri="{BB962C8B-B14F-4D97-AF65-F5344CB8AC3E}">
        <p14:creationId xmlns:p14="http://schemas.microsoft.com/office/powerpoint/2010/main" val="3579212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diagramData" Target="../diagrams/data1.xml"/><Relationship Id="rId21" Type="http://schemas.openxmlformats.org/officeDocument/2006/relationships/image" Target="../media/image14.jpeg"/><Relationship Id="rId7" Type="http://schemas.microsoft.com/office/2007/relationships/diagramDrawing" Target="../diagrams/drawing1.xml"/><Relationship Id="rId12" Type="http://schemas.openxmlformats.org/officeDocument/2006/relationships/image" Target="../media/image5.jpe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tiff"/><Relationship Id="rId24" Type="http://schemas.openxmlformats.org/officeDocument/2006/relationships/image" Target="../media/image17.PNG"/><Relationship Id="rId5" Type="http://schemas.openxmlformats.org/officeDocument/2006/relationships/diagramQuickStyle" Target="../diagrams/quickStyle1.xml"/><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3.emf"/><Relationship Id="rId19"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2.emf"/><Relationship Id="rId14" Type="http://schemas.openxmlformats.org/officeDocument/2006/relationships/image" Target="../media/image7.png"/><Relationship Id="rId2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F14BC-6FDD-A44E-A8C9-B5283A86F18A}"/>
              </a:ext>
            </a:extLst>
          </p:cNvPr>
          <p:cNvSpPr/>
          <p:nvPr/>
        </p:nvSpPr>
        <p:spPr>
          <a:xfrm>
            <a:off x="1008992" y="5034303"/>
            <a:ext cx="9753600" cy="72382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dirty="0">
              <a:solidFill>
                <a:srgbClr val="FF0000"/>
              </a:solidFill>
              <a:highlight>
                <a:srgbClr val="FFFF00"/>
              </a:highlight>
            </a:endParaRPr>
          </a:p>
        </p:txBody>
      </p:sp>
      <p:sp>
        <p:nvSpPr>
          <p:cNvPr id="5" name="Rectangle 4">
            <a:extLst>
              <a:ext uri="{FF2B5EF4-FFF2-40B4-BE49-F238E27FC236}">
                <a16:creationId xmlns:a16="http://schemas.microsoft.com/office/drawing/2014/main" id="{4829490E-4833-5D4A-B586-BC88A6A58E5B}"/>
              </a:ext>
            </a:extLst>
          </p:cNvPr>
          <p:cNvSpPr/>
          <p:nvPr/>
        </p:nvSpPr>
        <p:spPr>
          <a:xfrm>
            <a:off x="1051032" y="12628953"/>
            <a:ext cx="9753600" cy="1422731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dirty="0"/>
          </a:p>
        </p:txBody>
      </p:sp>
      <p:sp>
        <p:nvSpPr>
          <p:cNvPr id="6" name="Rectangle 5">
            <a:extLst>
              <a:ext uri="{FF2B5EF4-FFF2-40B4-BE49-F238E27FC236}">
                <a16:creationId xmlns:a16="http://schemas.microsoft.com/office/drawing/2014/main" id="{19BEAFEA-CD4C-2F4C-A7F5-8697816219C2}"/>
              </a:ext>
            </a:extLst>
          </p:cNvPr>
          <p:cNvSpPr/>
          <p:nvPr/>
        </p:nvSpPr>
        <p:spPr>
          <a:xfrm>
            <a:off x="11282002" y="4915284"/>
            <a:ext cx="14655394" cy="219409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a:p>
        </p:txBody>
      </p:sp>
      <p:sp>
        <p:nvSpPr>
          <p:cNvPr id="7" name="Rectangle 6">
            <a:extLst>
              <a:ext uri="{FF2B5EF4-FFF2-40B4-BE49-F238E27FC236}">
                <a16:creationId xmlns:a16="http://schemas.microsoft.com/office/drawing/2014/main" id="{B9DA45D0-5719-4240-9ED4-A4B246DAFC3C}"/>
              </a:ext>
            </a:extLst>
          </p:cNvPr>
          <p:cNvSpPr/>
          <p:nvPr/>
        </p:nvSpPr>
        <p:spPr>
          <a:xfrm>
            <a:off x="26253168" y="21188274"/>
            <a:ext cx="9753600" cy="56679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a:p>
        </p:txBody>
      </p:sp>
      <p:sp>
        <p:nvSpPr>
          <p:cNvPr id="8" name="Rectangle 7">
            <a:extLst>
              <a:ext uri="{FF2B5EF4-FFF2-40B4-BE49-F238E27FC236}">
                <a16:creationId xmlns:a16="http://schemas.microsoft.com/office/drawing/2014/main" id="{B18A4DE3-09B3-9B49-B271-B08F0991C1C9}"/>
              </a:ext>
            </a:extLst>
          </p:cNvPr>
          <p:cNvSpPr/>
          <p:nvPr/>
        </p:nvSpPr>
        <p:spPr>
          <a:xfrm>
            <a:off x="26213442" y="4889942"/>
            <a:ext cx="9753600" cy="1276287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a:p>
        </p:txBody>
      </p:sp>
      <p:sp>
        <p:nvSpPr>
          <p:cNvPr id="11" name="Rectangle 10">
            <a:extLst>
              <a:ext uri="{FF2B5EF4-FFF2-40B4-BE49-F238E27FC236}">
                <a16:creationId xmlns:a16="http://schemas.microsoft.com/office/drawing/2014/main" id="{F7364FD1-C58A-D148-8254-72EA5342F2AD}"/>
              </a:ext>
            </a:extLst>
          </p:cNvPr>
          <p:cNvSpPr/>
          <p:nvPr/>
        </p:nvSpPr>
        <p:spPr>
          <a:xfrm>
            <a:off x="1051032" y="1093076"/>
            <a:ext cx="34684136" cy="3657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a:p>
        </p:txBody>
      </p:sp>
      <p:sp>
        <p:nvSpPr>
          <p:cNvPr id="13" name="TextBox 12">
            <a:extLst>
              <a:ext uri="{FF2B5EF4-FFF2-40B4-BE49-F238E27FC236}">
                <a16:creationId xmlns:a16="http://schemas.microsoft.com/office/drawing/2014/main" id="{9939425A-E9A9-3842-8178-3EBD9FE8DCFF}"/>
              </a:ext>
            </a:extLst>
          </p:cNvPr>
          <p:cNvSpPr txBox="1"/>
          <p:nvPr/>
        </p:nvSpPr>
        <p:spPr>
          <a:xfrm>
            <a:off x="1307592" y="4927999"/>
            <a:ext cx="9400485" cy="5386090"/>
          </a:xfrm>
          <a:prstGeom prst="rect">
            <a:avLst/>
          </a:prstGeom>
          <a:noFill/>
        </p:spPr>
        <p:txBody>
          <a:bodyPr wrap="square" rtlCol="0">
            <a:spAutoFit/>
          </a:bodyPr>
          <a:lstStyle/>
          <a:p>
            <a:pPr algn="ctr"/>
            <a:r>
              <a:rPr lang="en-US" sz="6400" u="sng" dirty="0"/>
              <a:t>Introduction</a:t>
            </a:r>
            <a:endParaRPr lang="en-US" sz="2800" dirty="0"/>
          </a:p>
          <a:p>
            <a:pPr marL="685800" indent="-685800">
              <a:buFont typeface="Arial" panose="020B0604020202020204" pitchFamily="34" charset="0"/>
              <a:buChar char="•"/>
            </a:pPr>
            <a:r>
              <a:rPr lang="en-US" sz="3200" dirty="0"/>
              <a:t>Public waters serve multiple purposes from both a health and ecological standpoint. </a:t>
            </a:r>
          </a:p>
          <a:p>
            <a:pPr marL="685800" indent="-685800">
              <a:buFont typeface="Arial" panose="020B0604020202020204" pitchFamily="34" charset="0"/>
              <a:buChar char="•"/>
            </a:pPr>
            <a:r>
              <a:rPr lang="en-US" sz="3200" dirty="0"/>
              <a:t>Important to access the quality of public water in order to address any risks of waterborne diseases (Van </a:t>
            </a:r>
            <a:r>
              <a:rPr lang="en-US" sz="3200" dirty="0" err="1"/>
              <a:t>Wyk</a:t>
            </a:r>
            <a:r>
              <a:rPr lang="en-US" sz="3200" dirty="0"/>
              <a:t>, 2012). </a:t>
            </a:r>
          </a:p>
          <a:p>
            <a:pPr marL="685800" indent="-685800">
              <a:buFont typeface="Arial" panose="020B0604020202020204" pitchFamily="34" charset="0"/>
              <a:buChar char="•"/>
            </a:pPr>
            <a:r>
              <a:rPr lang="en-US" sz="3200" dirty="0"/>
              <a:t>More focus on using yeast species as a method for observing water pollution levels and aquatic microbial populations (More, et al., 2010). </a:t>
            </a:r>
          </a:p>
          <a:p>
            <a:endParaRPr lang="en-US" sz="2400" dirty="0"/>
          </a:p>
        </p:txBody>
      </p:sp>
      <p:sp>
        <p:nvSpPr>
          <p:cNvPr id="14" name="TextBox 13">
            <a:extLst>
              <a:ext uri="{FF2B5EF4-FFF2-40B4-BE49-F238E27FC236}">
                <a16:creationId xmlns:a16="http://schemas.microsoft.com/office/drawing/2014/main" id="{80A18722-857C-4A4E-9839-8A7D43BC5F35}"/>
              </a:ext>
            </a:extLst>
          </p:cNvPr>
          <p:cNvSpPr txBox="1"/>
          <p:nvPr/>
        </p:nvSpPr>
        <p:spPr>
          <a:xfrm>
            <a:off x="17327492" y="5662749"/>
            <a:ext cx="2705898" cy="1107996"/>
          </a:xfrm>
          <a:prstGeom prst="rect">
            <a:avLst/>
          </a:prstGeom>
          <a:noFill/>
        </p:spPr>
        <p:txBody>
          <a:bodyPr wrap="square" rtlCol="0">
            <a:spAutoFit/>
          </a:bodyPr>
          <a:lstStyle/>
          <a:p>
            <a:pPr algn="ctr"/>
            <a:r>
              <a:rPr lang="en-US" sz="6600" u="sng" dirty="0"/>
              <a:t>Results</a:t>
            </a:r>
          </a:p>
        </p:txBody>
      </p:sp>
      <p:sp>
        <p:nvSpPr>
          <p:cNvPr id="15" name="TextBox 14">
            <a:extLst>
              <a:ext uri="{FF2B5EF4-FFF2-40B4-BE49-F238E27FC236}">
                <a16:creationId xmlns:a16="http://schemas.microsoft.com/office/drawing/2014/main" id="{DBF7CF28-F396-3A42-B20D-E52D24FE0E3C}"/>
              </a:ext>
            </a:extLst>
          </p:cNvPr>
          <p:cNvSpPr txBox="1"/>
          <p:nvPr/>
        </p:nvSpPr>
        <p:spPr>
          <a:xfrm>
            <a:off x="2627584" y="12912580"/>
            <a:ext cx="6516416" cy="1077218"/>
          </a:xfrm>
          <a:prstGeom prst="rect">
            <a:avLst/>
          </a:prstGeom>
          <a:noFill/>
        </p:spPr>
        <p:txBody>
          <a:bodyPr wrap="square" rtlCol="0">
            <a:spAutoFit/>
          </a:bodyPr>
          <a:lstStyle/>
          <a:p>
            <a:pPr algn="ctr"/>
            <a:r>
              <a:rPr lang="en-US" sz="6400" u="sng" dirty="0"/>
              <a:t>Methods</a:t>
            </a:r>
            <a:endParaRPr lang="en-US" sz="28800" u="sng" dirty="0"/>
          </a:p>
        </p:txBody>
      </p:sp>
      <p:sp>
        <p:nvSpPr>
          <p:cNvPr id="16" name="TextBox 15">
            <a:extLst>
              <a:ext uri="{FF2B5EF4-FFF2-40B4-BE49-F238E27FC236}">
                <a16:creationId xmlns:a16="http://schemas.microsoft.com/office/drawing/2014/main" id="{4EBEC82C-5B36-5E4A-9971-8759496B86D7}"/>
              </a:ext>
            </a:extLst>
          </p:cNvPr>
          <p:cNvSpPr txBox="1"/>
          <p:nvPr/>
        </p:nvSpPr>
        <p:spPr>
          <a:xfrm>
            <a:off x="26413182" y="5023047"/>
            <a:ext cx="9254684" cy="9694962"/>
          </a:xfrm>
          <a:prstGeom prst="rect">
            <a:avLst/>
          </a:prstGeom>
          <a:noFill/>
        </p:spPr>
        <p:txBody>
          <a:bodyPr wrap="square" rtlCol="0">
            <a:spAutoFit/>
          </a:bodyPr>
          <a:lstStyle/>
          <a:p>
            <a:pPr algn="ctr"/>
            <a:r>
              <a:rPr lang="en-US" sz="6400" u="sng" dirty="0"/>
              <a:t>Discussion</a:t>
            </a:r>
            <a:endParaRPr lang="en-US" sz="2900" dirty="0"/>
          </a:p>
          <a:p>
            <a:pPr marL="457200" indent="-457200">
              <a:buFont typeface="Arial" panose="020B0604020202020204" pitchFamily="34" charset="0"/>
              <a:buChar char="•"/>
            </a:pPr>
            <a:r>
              <a:rPr lang="en-US" sz="3200" dirty="0"/>
              <a:t>The results supported the hypothesis by showing that our yeasts are morphologically, genetically, and biochemically distinct from each other. </a:t>
            </a:r>
          </a:p>
          <a:p>
            <a:pPr marL="457200" indent="-457200">
              <a:buFont typeface="Arial" panose="020B0604020202020204" pitchFamily="34" charset="0"/>
              <a:buChar char="•"/>
            </a:pPr>
            <a:r>
              <a:rPr lang="en-US" sz="3200" dirty="0"/>
              <a:t>Comparing the adaptations of the yeasts present in different bodies of water can provide insight into the selective pressures occurring in each habitat (</a:t>
            </a:r>
            <a:r>
              <a:rPr lang="en-US" sz="3200" dirty="0" err="1"/>
              <a:t>Gadanho</a:t>
            </a:r>
            <a:r>
              <a:rPr lang="en-US" sz="3200" dirty="0"/>
              <a:t> &amp; Sampaio, 2005). I</a:t>
            </a:r>
          </a:p>
          <a:p>
            <a:pPr marL="457200" indent="-457200">
              <a:buFont typeface="Arial" panose="020B0604020202020204" pitchFamily="34" charset="0"/>
              <a:buChar char="•"/>
            </a:pPr>
            <a:r>
              <a:rPr lang="en-US" sz="3200" dirty="0"/>
              <a:t>It is important to access the quality of water in public areas in order to address risks involving disease or pollution, (Van </a:t>
            </a:r>
            <a:r>
              <a:rPr lang="en-US" sz="3200" dirty="0" err="1"/>
              <a:t>Wyk</a:t>
            </a:r>
            <a:r>
              <a:rPr lang="en-US" sz="3200" dirty="0"/>
              <a:t>, 2012). </a:t>
            </a:r>
          </a:p>
          <a:p>
            <a:pPr marL="457200" indent="-457200">
              <a:buFont typeface="Arial" panose="020B0604020202020204" pitchFamily="34" charset="0"/>
              <a:buChar char="•"/>
            </a:pPr>
            <a:r>
              <a:rPr lang="en-US" sz="3200" dirty="0"/>
              <a:t>Continued sampling of aquatic provides us with a  better understanding of long-term ecological process taking place in public waters and ultimately helps us make more informed decisions about water treatment/ intervention and public health.</a:t>
            </a:r>
          </a:p>
          <a:p>
            <a:endParaRPr lang="en-US" sz="2800" dirty="0"/>
          </a:p>
          <a:p>
            <a:pPr marL="457200" indent="-457200">
              <a:buFont typeface="Arial" panose="020B0604020202020204" pitchFamily="34" charset="0"/>
              <a:buChar char="•"/>
            </a:pPr>
            <a:endParaRPr lang="en-US" sz="2800" dirty="0"/>
          </a:p>
          <a:p>
            <a:endParaRPr lang="en-US" sz="2400" dirty="0"/>
          </a:p>
        </p:txBody>
      </p:sp>
      <p:sp>
        <p:nvSpPr>
          <p:cNvPr id="17" name="TextBox 16">
            <a:extLst>
              <a:ext uri="{FF2B5EF4-FFF2-40B4-BE49-F238E27FC236}">
                <a16:creationId xmlns:a16="http://schemas.microsoft.com/office/drawing/2014/main" id="{8DD7F4B0-87BF-8C48-B850-3461848E1C5F}"/>
              </a:ext>
            </a:extLst>
          </p:cNvPr>
          <p:cNvSpPr txBox="1"/>
          <p:nvPr/>
        </p:nvSpPr>
        <p:spPr>
          <a:xfrm>
            <a:off x="27825241" y="21188274"/>
            <a:ext cx="6516416" cy="5693866"/>
          </a:xfrm>
          <a:prstGeom prst="rect">
            <a:avLst/>
          </a:prstGeom>
          <a:noFill/>
        </p:spPr>
        <p:txBody>
          <a:bodyPr wrap="square" rtlCol="0">
            <a:spAutoFit/>
          </a:bodyPr>
          <a:lstStyle/>
          <a:p>
            <a:pPr algn="ctr"/>
            <a:r>
              <a:rPr lang="en-US" sz="5800" u="sng" dirty="0"/>
              <a:t>References</a:t>
            </a:r>
          </a:p>
          <a:p>
            <a:pPr algn="ctr"/>
            <a:endParaRPr lang="en-US" sz="28800" dirty="0"/>
          </a:p>
          <a:p>
            <a:pPr algn="ctr"/>
            <a:endParaRPr lang="en-US" sz="1200" dirty="0"/>
          </a:p>
        </p:txBody>
      </p:sp>
      <p:sp>
        <p:nvSpPr>
          <p:cNvPr id="19" name="TextBox 18">
            <a:extLst>
              <a:ext uri="{FF2B5EF4-FFF2-40B4-BE49-F238E27FC236}">
                <a16:creationId xmlns:a16="http://schemas.microsoft.com/office/drawing/2014/main" id="{3B6FC16E-AFA0-DB42-B447-30F2DFA1AC7A}"/>
              </a:ext>
            </a:extLst>
          </p:cNvPr>
          <p:cNvSpPr txBox="1"/>
          <p:nvPr/>
        </p:nvSpPr>
        <p:spPr>
          <a:xfrm>
            <a:off x="5927831" y="1082672"/>
            <a:ext cx="25031139" cy="2554545"/>
          </a:xfrm>
          <a:prstGeom prst="rect">
            <a:avLst/>
          </a:prstGeom>
          <a:noFill/>
        </p:spPr>
        <p:txBody>
          <a:bodyPr wrap="square" rtlCol="0">
            <a:spAutoFit/>
          </a:bodyPr>
          <a:lstStyle/>
          <a:p>
            <a:pPr algn="ctr"/>
            <a:r>
              <a:rPr lang="en-US" sz="8000" dirty="0">
                <a:solidFill>
                  <a:schemeClr val="bg1"/>
                </a:solidFill>
              </a:rPr>
              <a:t>Comparing yeast occurrence and diversity in Prince Edward County public waters</a:t>
            </a:r>
          </a:p>
        </p:txBody>
      </p:sp>
      <p:sp>
        <p:nvSpPr>
          <p:cNvPr id="20" name="TextBox 19">
            <a:extLst>
              <a:ext uri="{FF2B5EF4-FFF2-40B4-BE49-F238E27FC236}">
                <a16:creationId xmlns:a16="http://schemas.microsoft.com/office/drawing/2014/main" id="{DA1861A9-7D99-A84F-9735-EFF5D338AFB5}"/>
              </a:ext>
            </a:extLst>
          </p:cNvPr>
          <p:cNvSpPr txBox="1"/>
          <p:nvPr/>
        </p:nvSpPr>
        <p:spPr>
          <a:xfrm>
            <a:off x="12011094" y="3665974"/>
            <a:ext cx="12973540" cy="954107"/>
          </a:xfrm>
          <a:prstGeom prst="rect">
            <a:avLst/>
          </a:prstGeom>
          <a:noFill/>
        </p:spPr>
        <p:txBody>
          <a:bodyPr wrap="square" rtlCol="0">
            <a:spAutoFit/>
          </a:bodyPr>
          <a:lstStyle/>
          <a:p>
            <a:pPr algn="ctr"/>
            <a:r>
              <a:rPr lang="en-US" sz="5600" dirty="0">
                <a:solidFill>
                  <a:schemeClr val="bg1"/>
                </a:solidFill>
              </a:rPr>
              <a:t>Josh Walker and Carrie </a:t>
            </a:r>
            <a:r>
              <a:rPr lang="en-US" sz="5600" dirty="0" err="1">
                <a:solidFill>
                  <a:schemeClr val="bg1"/>
                </a:solidFill>
              </a:rPr>
              <a:t>Reaver</a:t>
            </a:r>
            <a:r>
              <a:rPr lang="en-US" sz="5600" dirty="0">
                <a:solidFill>
                  <a:schemeClr val="bg1"/>
                </a:solidFill>
              </a:rPr>
              <a:t>, BIOL 250</a:t>
            </a:r>
          </a:p>
        </p:txBody>
      </p:sp>
      <p:sp>
        <p:nvSpPr>
          <p:cNvPr id="21" name="TextBox 20">
            <a:extLst>
              <a:ext uri="{FF2B5EF4-FFF2-40B4-BE49-F238E27FC236}">
                <a16:creationId xmlns:a16="http://schemas.microsoft.com/office/drawing/2014/main" id="{1B208377-C929-544F-8758-757F02F7F699}"/>
              </a:ext>
            </a:extLst>
          </p:cNvPr>
          <p:cNvSpPr txBox="1"/>
          <p:nvPr/>
        </p:nvSpPr>
        <p:spPr>
          <a:xfrm>
            <a:off x="1186866" y="9964217"/>
            <a:ext cx="9644191" cy="2708434"/>
          </a:xfrm>
          <a:prstGeom prst="rect">
            <a:avLst/>
          </a:prstGeom>
          <a:noFill/>
        </p:spPr>
        <p:txBody>
          <a:bodyPr wrap="square" rtlCol="0">
            <a:spAutoFit/>
          </a:bodyPr>
          <a:lstStyle/>
          <a:p>
            <a:r>
              <a:rPr lang="en-US" sz="3200" b="1" dirty="0"/>
              <a:t>Hypothesis</a:t>
            </a:r>
            <a:r>
              <a:rPr lang="en-US" sz="3200" dirty="0"/>
              <a:t>: Since each water source is subject to different human and environmental impacts, it is expected that the composition of yeast biodiversity will differ between each water source. </a:t>
            </a:r>
          </a:p>
          <a:p>
            <a:endParaRPr lang="en-US" sz="4200" dirty="0"/>
          </a:p>
        </p:txBody>
      </p:sp>
      <p:graphicFrame>
        <p:nvGraphicFramePr>
          <p:cNvPr id="22" name="Diagram 21">
            <a:extLst>
              <a:ext uri="{FF2B5EF4-FFF2-40B4-BE49-F238E27FC236}">
                <a16:creationId xmlns:a16="http://schemas.microsoft.com/office/drawing/2014/main" id="{836ABB2F-9BBC-1E45-8F2C-72993A3D34AF}"/>
              </a:ext>
            </a:extLst>
          </p:cNvPr>
          <p:cNvGraphicFramePr/>
          <p:nvPr>
            <p:extLst>
              <p:ext uri="{D42A27DB-BD31-4B8C-83A1-F6EECF244321}">
                <p14:modId xmlns:p14="http://schemas.microsoft.com/office/powerpoint/2010/main" val="4055709862"/>
              </p:ext>
            </p:extLst>
          </p:nvPr>
        </p:nvGraphicFramePr>
        <p:xfrm>
          <a:off x="1368927" y="13989798"/>
          <a:ext cx="8850875" cy="939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27">
            <a:extLst>
              <a:ext uri="{FF2B5EF4-FFF2-40B4-BE49-F238E27FC236}">
                <a16:creationId xmlns:a16="http://schemas.microsoft.com/office/drawing/2014/main" id="{C65A8D64-7DD5-F043-9411-0324D1972FCA}"/>
              </a:ext>
            </a:extLst>
          </p:cNvPr>
          <p:cNvPicPr>
            <a:picLocks noChangeAspect="1"/>
          </p:cNvPicPr>
          <p:nvPr/>
        </p:nvPicPr>
        <p:blipFill rotWithShape="1">
          <a:blip r:embed="rId8">
            <a:extLst>
              <a:ext uri="{28A0092B-C50C-407E-A947-70E740481C1C}">
                <a14:useLocalDpi xmlns:a14="http://schemas.microsoft.com/office/drawing/2010/main" val="0"/>
              </a:ext>
            </a:extLst>
          </a:blip>
          <a:srcRect l="1" t="40917" r="54689"/>
          <a:stretch/>
        </p:blipFill>
        <p:spPr>
          <a:xfrm>
            <a:off x="11716329" y="14006393"/>
            <a:ext cx="7238523" cy="1263858"/>
          </a:xfrm>
          <a:prstGeom prst="rect">
            <a:avLst/>
          </a:prstGeom>
        </p:spPr>
      </p:pic>
      <p:pic>
        <p:nvPicPr>
          <p:cNvPr id="34" name="Picture 33">
            <a:extLst>
              <a:ext uri="{FF2B5EF4-FFF2-40B4-BE49-F238E27FC236}">
                <a16:creationId xmlns:a16="http://schemas.microsoft.com/office/drawing/2014/main" id="{76BFBCD8-7ADC-1243-872C-14405F5CA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5114" y="7381515"/>
            <a:ext cx="3260002" cy="2810040"/>
          </a:xfrm>
          <a:prstGeom prst="rect">
            <a:avLst/>
          </a:prstGeom>
        </p:spPr>
      </p:pic>
      <p:pic>
        <p:nvPicPr>
          <p:cNvPr id="35" name="Picture 34">
            <a:extLst>
              <a:ext uri="{FF2B5EF4-FFF2-40B4-BE49-F238E27FC236}">
                <a16:creationId xmlns:a16="http://schemas.microsoft.com/office/drawing/2014/main" id="{E203B1F2-2FA7-B147-BE60-A20ED836A0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30801" y="7381516"/>
            <a:ext cx="3283507" cy="2841018"/>
          </a:xfrm>
          <a:prstGeom prst="rect">
            <a:avLst/>
          </a:prstGeom>
        </p:spPr>
      </p:pic>
      <p:pic>
        <p:nvPicPr>
          <p:cNvPr id="48" name="Picture 47">
            <a:extLst>
              <a:ext uri="{FF2B5EF4-FFF2-40B4-BE49-F238E27FC236}">
                <a16:creationId xmlns:a16="http://schemas.microsoft.com/office/drawing/2014/main" id="{21856185-C350-D64F-8BCD-BC04101B27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7914" y="1565190"/>
            <a:ext cx="2762468" cy="2762468"/>
          </a:xfrm>
          <a:prstGeom prst="rect">
            <a:avLst/>
          </a:prstGeom>
        </p:spPr>
      </p:pic>
      <p:grpSp>
        <p:nvGrpSpPr>
          <p:cNvPr id="10" name="Group 9">
            <a:extLst>
              <a:ext uri="{FF2B5EF4-FFF2-40B4-BE49-F238E27FC236}">
                <a16:creationId xmlns:a16="http://schemas.microsoft.com/office/drawing/2014/main" id="{2DF7A834-A289-4A94-822C-B7F8311B35B3}"/>
              </a:ext>
            </a:extLst>
          </p:cNvPr>
          <p:cNvGrpSpPr/>
          <p:nvPr/>
        </p:nvGrpSpPr>
        <p:grpSpPr>
          <a:xfrm>
            <a:off x="26250528" y="18146826"/>
            <a:ext cx="9721684" cy="2581622"/>
            <a:chOff x="26163724" y="14975192"/>
            <a:chExt cx="9753600" cy="2675556"/>
          </a:xfrm>
        </p:grpSpPr>
        <p:sp>
          <p:nvSpPr>
            <p:cNvPr id="9" name="Rectangle 8">
              <a:extLst>
                <a:ext uri="{FF2B5EF4-FFF2-40B4-BE49-F238E27FC236}">
                  <a16:creationId xmlns:a16="http://schemas.microsoft.com/office/drawing/2014/main" id="{6F2198F6-AF48-7747-9251-FDAA21E3D977}"/>
                </a:ext>
              </a:extLst>
            </p:cNvPr>
            <p:cNvSpPr/>
            <p:nvPr/>
          </p:nvSpPr>
          <p:spPr>
            <a:xfrm>
              <a:off x="26163724" y="14975192"/>
              <a:ext cx="9753600" cy="260513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0"/>
            </a:p>
          </p:txBody>
        </p:sp>
        <p:sp>
          <p:nvSpPr>
            <p:cNvPr id="18" name="TextBox 17">
              <a:extLst>
                <a:ext uri="{FF2B5EF4-FFF2-40B4-BE49-F238E27FC236}">
                  <a16:creationId xmlns:a16="http://schemas.microsoft.com/office/drawing/2014/main" id="{CCD96DFD-CA05-0749-A654-885E66CB1BA1}"/>
                </a:ext>
              </a:extLst>
            </p:cNvPr>
            <p:cNvSpPr txBox="1"/>
            <p:nvPr/>
          </p:nvSpPr>
          <p:spPr>
            <a:xfrm>
              <a:off x="27845559" y="15069126"/>
              <a:ext cx="6224308" cy="984885"/>
            </a:xfrm>
            <a:prstGeom prst="rect">
              <a:avLst/>
            </a:prstGeom>
            <a:noFill/>
          </p:spPr>
          <p:txBody>
            <a:bodyPr wrap="square" rtlCol="0">
              <a:spAutoFit/>
            </a:bodyPr>
            <a:lstStyle/>
            <a:p>
              <a:r>
                <a:rPr lang="en-US" sz="5800" u="sng" dirty="0"/>
                <a:t>Acknowledgements</a:t>
              </a:r>
              <a:r>
                <a:rPr lang="en-US" sz="5800" dirty="0"/>
                <a:t> </a:t>
              </a:r>
            </a:p>
          </p:txBody>
        </p:sp>
        <p:sp>
          <p:nvSpPr>
            <p:cNvPr id="46" name="Rectangle 3">
              <a:extLst>
                <a:ext uri="{FF2B5EF4-FFF2-40B4-BE49-F238E27FC236}">
                  <a16:creationId xmlns:a16="http://schemas.microsoft.com/office/drawing/2014/main" id="{032818BE-8B80-0E4E-8898-48AC25A39C7F}"/>
                </a:ext>
              </a:extLst>
            </p:cNvPr>
            <p:cNvSpPr>
              <a:spLocks noChangeArrowheads="1"/>
            </p:cNvSpPr>
            <p:nvPr/>
          </p:nvSpPr>
          <p:spPr bwMode="auto">
            <a:xfrm>
              <a:off x="26573196" y="16696835"/>
              <a:ext cx="8934656" cy="95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304704"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828800"/>
              <a:endParaRPr lang="en-US" altLang="en-US" sz="2200" dirty="0">
                <a:latin typeface="+mn-lt"/>
              </a:endParaRPr>
            </a:p>
          </p:txBody>
        </p:sp>
        <p:sp>
          <p:nvSpPr>
            <p:cNvPr id="49" name="TextBox 48">
              <a:extLst>
                <a:ext uri="{FF2B5EF4-FFF2-40B4-BE49-F238E27FC236}">
                  <a16:creationId xmlns:a16="http://schemas.microsoft.com/office/drawing/2014/main" id="{E33CE56D-D358-0C4B-A247-B8A5F2543817}"/>
                </a:ext>
              </a:extLst>
            </p:cNvPr>
            <p:cNvSpPr txBox="1"/>
            <p:nvPr/>
          </p:nvSpPr>
          <p:spPr>
            <a:xfrm>
              <a:off x="26506099" y="15960677"/>
              <a:ext cx="9068850" cy="1477328"/>
            </a:xfrm>
            <a:prstGeom prst="rect">
              <a:avLst/>
            </a:prstGeom>
            <a:noFill/>
          </p:spPr>
          <p:txBody>
            <a:bodyPr wrap="square" rtlCol="0">
              <a:spAutoFit/>
            </a:bodyPr>
            <a:lstStyle/>
            <a:p>
              <a:r>
                <a:rPr lang="en-US" sz="3000" dirty="0"/>
                <a:t>Thank you to the Department of  Biological and Environmental Sciences at Longwood University and Dr. Consuelo Alvarez for supporting this project</a:t>
              </a:r>
            </a:p>
          </p:txBody>
        </p:sp>
      </p:grpSp>
      <p:pic>
        <p:nvPicPr>
          <p:cNvPr id="50" name="Picture 49">
            <a:extLst>
              <a:ext uri="{FF2B5EF4-FFF2-40B4-BE49-F238E27FC236}">
                <a16:creationId xmlns:a16="http://schemas.microsoft.com/office/drawing/2014/main" id="{5F60F0A6-357D-854F-A5EE-7746118ECF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47536" y="1528096"/>
            <a:ext cx="2787560" cy="2787560"/>
          </a:xfrm>
          <a:prstGeom prst="rect">
            <a:avLst/>
          </a:prstGeom>
        </p:spPr>
      </p:pic>
      <p:grpSp>
        <p:nvGrpSpPr>
          <p:cNvPr id="44" name="Group 43">
            <a:extLst>
              <a:ext uri="{FF2B5EF4-FFF2-40B4-BE49-F238E27FC236}">
                <a16:creationId xmlns:a16="http://schemas.microsoft.com/office/drawing/2014/main" id="{877A2449-D9FD-44A0-ADAD-1EDCE3927614}"/>
              </a:ext>
            </a:extLst>
          </p:cNvPr>
          <p:cNvGrpSpPr/>
          <p:nvPr/>
        </p:nvGrpSpPr>
        <p:grpSpPr>
          <a:xfrm>
            <a:off x="18270933" y="7350960"/>
            <a:ext cx="7438318" cy="7621874"/>
            <a:chOff x="7682565" y="3667766"/>
            <a:chExt cx="14001760" cy="18905901"/>
          </a:xfrm>
        </p:grpSpPr>
        <p:grpSp>
          <p:nvGrpSpPr>
            <p:cNvPr id="51" name="Group 50">
              <a:extLst>
                <a:ext uri="{FF2B5EF4-FFF2-40B4-BE49-F238E27FC236}">
                  <a16:creationId xmlns:a16="http://schemas.microsoft.com/office/drawing/2014/main" id="{4C85CF1D-61B9-4A64-AE8D-12101A709DB7}"/>
                </a:ext>
              </a:extLst>
            </p:cNvPr>
            <p:cNvGrpSpPr/>
            <p:nvPr/>
          </p:nvGrpSpPr>
          <p:grpSpPr>
            <a:xfrm>
              <a:off x="7682565" y="3667766"/>
              <a:ext cx="13878007" cy="12425673"/>
              <a:chOff x="7682565" y="3667766"/>
              <a:chExt cx="13878006" cy="12700899"/>
            </a:xfrm>
          </p:grpSpPr>
          <p:pic>
            <p:nvPicPr>
              <p:cNvPr id="52" name="Picture 51">
                <a:extLst>
                  <a:ext uri="{FF2B5EF4-FFF2-40B4-BE49-F238E27FC236}">
                    <a16:creationId xmlns:a16="http://schemas.microsoft.com/office/drawing/2014/main" id="{A634D345-A861-4391-A2CB-F51CA74F727D}"/>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rot="5400000">
                <a:off x="10185088" y="4993183"/>
                <a:ext cx="12700899" cy="10050066"/>
              </a:xfrm>
              <a:prstGeom prst="rect">
                <a:avLst/>
              </a:prstGeom>
              <a:ln>
                <a:noFill/>
              </a:ln>
              <a:extLst>
                <a:ext uri="{53640926-AAD7-44D8-BBD7-CCE9431645EC}">
                  <a14:shadowObscured xmlns:a14="http://schemas.microsoft.com/office/drawing/2010/main"/>
                </a:ext>
              </a:extLst>
            </p:spPr>
          </p:pic>
          <p:sp>
            <p:nvSpPr>
              <p:cNvPr id="53" name="TextBox 52">
                <a:extLst>
                  <a:ext uri="{FF2B5EF4-FFF2-40B4-BE49-F238E27FC236}">
                    <a16:creationId xmlns:a16="http://schemas.microsoft.com/office/drawing/2014/main" id="{0BD8E74D-6E33-4E6F-A721-6E0D9CFEFD9A}"/>
                  </a:ext>
                </a:extLst>
              </p:cNvPr>
              <p:cNvSpPr txBox="1"/>
              <p:nvPr/>
            </p:nvSpPr>
            <p:spPr>
              <a:xfrm>
                <a:off x="12071624" y="3889093"/>
                <a:ext cx="728429" cy="1794789"/>
              </a:xfrm>
              <a:prstGeom prst="rect">
                <a:avLst/>
              </a:prstGeom>
              <a:noFill/>
            </p:spPr>
            <p:txBody>
              <a:bodyPr wrap="square" rtlCol="0">
                <a:spAutoFit/>
              </a:bodyPr>
              <a:lstStyle/>
              <a:p>
                <a:r>
                  <a:rPr lang="en-US" sz="4000" dirty="0">
                    <a:solidFill>
                      <a:srgbClr val="FFFF00"/>
                    </a:solidFill>
                  </a:rPr>
                  <a:t>1</a:t>
                </a:r>
              </a:p>
            </p:txBody>
          </p:sp>
          <p:sp>
            <p:nvSpPr>
              <p:cNvPr id="54" name="TextBox 53">
                <a:extLst>
                  <a:ext uri="{FF2B5EF4-FFF2-40B4-BE49-F238E27FC236}">
                    <a16:creationId xmlns:a16="http://schemas.microsoft.com/office/drawing/2014/main" id="{659AF7B5-221E-41C3-8E64-C47FDE65EC31}"/>
                  </a:ext>
                </a:extLst>
              </p:cNvPr>
              <p:cNvSpPr txBox="1"/>
              <p:nvPr/>
            </p:nvSpPr>
            <p:spPr>
              <a:xfrm>
                <a:off x="16924329" y="3889093"/>
                <a:ext cx="728429" cy="1794789"/>
              </a:xfrm>
              <a:prstGeom prst="rect">
                <a:avLst/>
              </a:prstGeom>
              <a:noFill/>
            </p:spPr>
            <p:txBody>
              <a:bodyPr wrap="square" rtlCol="0">
                <a:spAutoFit/>
              </a:bodyPr>
              <a:lstStyle/>
              <a:p>
                <a:r>
                  <a:rPr lang="en-US" sz="4000" dirty="0">
                    <a:solidFill>
                      <a:srgbClr val="FFFF00"/>
                    </a:solidFill>
                  </a:rPr>
                  <a:t>2</a:t>
                </a:r>
              </a:p>
            </p:txBody>
          </p:sp>
          <p:sp>
            <p:nvSpPr>
              <p:cNvPr id="55" name="TextBox 54">
                <a:extLst>
                  <a:ext uri="{FF2B5EF4-FFF2-40B4-BE49-F238E27FC236}">
                    <a16:creationId xmlns:a16="http://schemas.microsoft.com/office/drawing/2014/main" id="{A535BE0E-4DA1-4C76-BE6E-18E8C71BFA87}"/>
                  </a:ext>
                </a:extLst>
              </p:cNvPr>
              <p:cNvSpPr txBox="1"/>
              <p:nvPr/>
            </p:nvSpPr>
            <p:spPr>
              <a:xfrm>
                <a:off x="18768425" y="3883824"/>
                <a:ext cx="728429" cy="1794789"/>
              </a:xfrm>
              <a:prstGeom prst="rect">
                <a:avLst/>
              </a:prstGeom>
              <a:noFill/>
            </p:spPr>
            <p:txBody>
              <a:bodyPr wrap="square" rtlCol="0">
                <a:spAutoFit/>
              </a:bodyPr>
              <a:lstStyle/>
              <a:p>
                <a:r>
                  <a:rPr lang="en-US" sz="4000" dirty="0">
                    <a:solidFill>
                      <a:srgbClr val="FFFF00"/>
                    </a:solidFill>
                  </a:rPr>
                  <a:t>3</a:t>
                </a:r>
              </a:p>
            </p:txBody>
          </p:sp>
          <p:cxnSp>
            <p:nvCxnSpPr>
              <p:cNvPr id="56" name="Straight Arrow Connector 55">
                <a:extLst>
                  <a:ext uri="{FF2B5EF4-FFF2-40B4-BE49-F238E27FC236}">
                    <a16:creationId xmlns:a16="http://schemas.microsoft.com/office/drawing/2014/main" id="{96A05761-C7BB-4381-B634-144602859E30}"/>
                  </a:ext>
                </a:extLst>
              </p:cNvPr>
              <p:cNvCxnSpPr>
                <a:cxnSpLocks/>
              </p:cNvCxnSpPr>
              <p:nvPr/>
            </p:nvCxnSpPr>
            <p:spPr>
              <a:xfrm>
                <a:off x="10173049" y="12841187"/>
                <a:ext cx="140204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70BD43A-A6FD-4820-9925-CC138885FF13}"/>
                  </a:ext>
                </a:extLst>
              </p:cNvPr>
              <p:cNvCxnSpPr>
                <a:cxnSpLocks/>
              </p:cNvCxnSpPr>
              <p:nvPr/>
            </p:nvCxnSpPr>
            <p:spPr>
              <a:xfrm>
                <a:off x="10211344" y="11554696"/>
                <a:ext cx="140204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4B7E651-244E-41BC-B09F-8F8640F267CA}"/>
                  </a:ext>
                </a:extLst>
              </p:cNvPr>
              <p:cNvSpPr txBox="1"/>
              <p:nvPr/>
            </p:nvSpPr>
            <p:spPr>
              <a:xfrm>
                <a:off x="7931687" y="12074688"/>
                <a:ext cx="3182111" cy="1532997"/>
              </a:xfrm>
              <a:prstGeom prst="rect">
                <a:avLst/>
              </a:prstGeom>
              <a:noFill/>
            </p:spPr>
            <p:txBody>
              <a:bodyPr wrap="square" rtlCol="0">
                <a:spAutoFit/>
              </a:bodyPr>
              <a:lstStyle/>
              <a:p>
                <a:r>
                  <a:rPr lang="en-US" sz="2800" dirty="0"/>
                  <a:t>500 bp</a:t>
                </a:r>
              </a:p>
            </p:txBody>
          </p:sp>
          <p:sp>
            <p:nvSpPr>
              <p:cNvPr id="59" name="TextBox 58">
                <a:extLst>
                  <a:ext uri="{FF2B5EF4-FFF2-40B4-BE49-F238E27FC236}">
                    <a16:creationId xmlns:a16="http://schemas.microsoft.com/office/drawing/2014/main" id="{2166421F-E963-4A09-84D2-2865247C1172}"/>
                  </a:ext>
                </a:extLst>
              </p:cNvPr>
              <p:cNvSpPr txBox="1"/>
              <p:nvPr/>
            </p:nvSpPr>
            <p:spPr>
              <a:xfrm>
                <a:off x="7682565" y="10788198"/>
                <a:ext cx="3584448" cy="1532997"/>
              </a:xfrm>
              <a:prstGeom prst="rect">
                <a:avLst/>
              </a:prstGeom>
              <a:noFill/>
            </p:spPr>
            <p:txBody>
              <a:bodyPr wrap="square" rtlCol="0">
                <a:spAutoFit/>
              </a:bodyPr>
              <a:lstStyle/>
              <a:p>
                <a:r>
                  <a:rPr lang="en-US" sz="2800" dirty="0"/>
                  <a:t>1000 bp</a:t>
                </a:r>
              </a:p>
            </p:txBody>
          </p:sp>
        </p:grpSp>
        <p:sp>
          <p:nvSpPr>
            <p:cNvPr id="47" name="TextBox 46">
              <a:extLst>
                <a:ext uri="{FF2B5EF4-FFF2-40B4-BE49-F238E27FC236}">
                  <a16:creationId xmlns:a16="http://schemas.microsoft.com/office/drawing/2014/main" id="{26D5DD1F-A2BF-4016-B448-D495BBCD1740}"/>
                </a:ext>
              </a:extLst>
            </p:cNvPr>
            <p:cNvSpPr txBox="1"/>
            <p:nvPr/>
          </p:nvSpPr>
          <p:spPr>
            <a:xfrm>
              <a:off x="9585424" y="14862990"/>
              <a:ext cx="12098901" cy="7710677"/>
            </a:xfrm>
            <a:prstGeom prst="rect">
              <a:avLst/>
            </a:prstGeom>
            <a:noFill/>
            <a:ln>
              <a:noFill/>
            </a:ln>
          </p:spPr>
          <p:txBody>
            <a:bodyPr wrap="square" rtlCol="0">
              <a:spAutoFit/>
            </a:bodyPr>
            <a:lstStyle/>
            <a:p>
              <a:endParaRPr lang="en-US" sz="3200" dirty="0"/>
            </a:p>
            <a:p>
              <a:pPr marL="742950" indent="-742950">
                <a:buFont typeface="+mj-lt"/>
                <a:buAutoNum type="arabicPeriod"/>
              </a:pPr>
              <a:r>
                <a:rPr lang="en-US" sz="3200" dirty="0"/>
                <a:t>Quick-Load 2-Log DNA Ladder</a:t>
              </a:r>
            </a:p>
            <a:p>
              <a:pPr marL="742950" indent="-742950">
                <a:buFont typeface="+mj-lt"/>
                <a:buAutoNum type="arabicPeriod"/>
              </a:pPr>
              <a:r>
                <a:rPr lang="en-US" sz="3200" dirty="0"/>
                <a:t>DNA Primer Residue</a:t>
              </a:r>
            </a:p>
            <a:p>
              <a:pPr marL="742950" indent="-742950">
                <a:buFont typeface="+mj-lt"/>
                <a:buAutoNum type="arabicPeriod"/>
              </a:pPr>
              <a:r>
                <a:rPr lang="en-US" sz="3200" dirty="0"/>
                <a:t>Briery Creek Lake DNA Fragment</a:t>
              </a:r>
            </a:p>
            <a:p>
              <a:pPr marL="742950" indent="-742950">
                <a:buFont typeface="+mj-lt"/>
                <a:buAutoNum type="arabicPeriod"/>
              </a:pPr>
              <a:endParaRPr lang="en-US" sz="4000" dirty="0"/>
            </a:p>
            <a:p>
              <a:pPr marL="514350" indent="-514350">
                <a:buAutoNum type="arabicPeriod"/>
              </a:pPr>
              <a:endParaRPr lang="en-US" sz="2800" dirty="0"/>
            </a:p>
          </p:txBody>
        </p:sp>
      </p:grpSp>
      <p:sp>
        <p:nvSpPr>
          <p:cNvPr id="2" name="TextBox 1">
            <a:extLst>
              <a:ext uri="{FF2B5EF4-FFF2-40B4-BE49-F238E27FC236}">
                <a16:creationId xmlns:a16="http://schemas.microsoft.com/office/drawing/2014/main" id="{535F738A-82D0-4280-A833-8B3A3676F938}"/>
              </a:ext>
            </a:extLst>
          </p:cNvPr>
          <p:cNvSpPr txBox="1"/>
          <p:nvPr/>
        </p:nvSpPr>
        <p:spPr>
          <a:xfrm>
            <a:off x="11716329" y="10378110"/>
            <a:ext cx="6604891" cy="1200329"/>
          </a:xfrm>
          <a:prstGeom prst="rect">
            <a:avLst/>
          </a:prstGeom>
          <a:noFill/>
        </p:spPr>
        <p:txBody>
          <a:bodyPr wrap="square" rtlCol="0">
            <a:spAutoFit/>
          </a:bodyPr>
          <a:lstStyle/>
          <a:p>
            <a:r>
              <a:rPr lang="en-US" sz="2400" dirty="0"/>
              <a:t>Figure 1. View of one yeast colony from each  plate under light microscope. Left: Wilke’s Lake sample; right: Briery Creek sample.</a:t>
            </a:r>
          </a:p>
        </p:txBody>
      </p:sp>
      <p:sp>
        <p:nvSpPr>
          <p:cNvPr id="3" name="TextBox 2">
            <a:extLst>
              <a:ext uri="{FF2B5EF4-FFF2-40B4-BE49-F238E27FC236}">
                <a16:creationId xmlns:a16="http://schemas.microsoft.com/office/drawing/2014/main" id="{8305A869-01EC-4661-8375-6606772FB734}"/>
              </a:ext>
            </a:extLst>
          </p:cNvPr>
          <p:cNvSpPr txBox="1"/>
          <p:nvPr/>
        </p:nvSpPr>
        <p:spPr>
          <a:xfrm>
            <a:off x="13712482" y="6562842"/>
            <a:ext cx="3155040" cy="769441"/>
          </a:xfrm>
          <a:prstGeom prst="rect">
            <a:avLst/>
          </a:prstGeom>
          <a:noFill/>
        </p:spPr>
        <p:txBody>
          <a:bodyPr wrap="square" rtlCol="0">
            <a:spAutoFit/>
          </a:bodyPr>
          <a:lstStyle/>
          <a:p>
            <a:r>
              <a:rPr lang="en-US" sz="4400" dirty="0"/>
              <a:t>Morphology</a:t>
            </a:r>
          </a:p>
        </p:txBody>
      </p:sp>
      <p:sp>
        <p:nvSpPr>
          <p:cNvPr id="60" name="TextBox 59">
            <a:extLst>
              <a:ext uri="{FF2B5EF4-FFF2-40B4-BE49-F238E27FC236}">
                <a16:creationId xmlns:a16="http://schemas.microsoft.com/office/drawing/2014/main" id="{5381C222-CFB5-4340-80EF-0EBCC1EE9408}"/>
              </a:ext>
            </a:extLst>
          </p:cNvPr>
          <p:cNvSpPr txBox="1"/>
          <p:nvPr/>
        </p:nvSpPr>
        <p:spPr>
          <a:xfrm>
            <a:off x="20808685" y="6588005"/>
            <a:ext cx="4837454" cy="769441"/>
          </a:xfrm>
          <a:prstGeom prst="rect">
            <a:avLst/>
          </a:prstGeom>
          <a:noFill/>
        </p:spPr>
        <p:txBody>
          <a:bodyPr wrap="square" rtlCol="0">
            <a:spAutoFit/>
          </a:bodyPr>
          <a:lstStyle/>
          <a:p>
            <a:r>
              <a:rPr lang="en-US" sz="4400" dirty="0"/>
              <a:t>Gel Electrophoresis</a:t>
            </a:r>
          </a:p>
        </p:txBody>
      </p:sp>
      <p:sp>
        <p:nvSpPr>
          <p:cNvPr id="73" name="TextBox 72">
            <a:extLst>
              <a:ext uri="{FF2B5EF4-FFF2-40B4-BE49-F238E27FC236}">
                <a16:creationId xmlns:a16="http://schemas.microsoft.com/office/drawing/2014/main" id="{99135B8A-E213-4363-8669-3872A31D6AD3}"/>
              </a:ext>
            </a:extLst>
          </p:cNvPr>
          <p:cNvSpPr txBox="1"/>
          <p:nvPr/>
        </p:nvSpPr>
        <p:spPr>
          <a:xfrm>
            <a:off x="13495791" y="11586976"/>
            <a:ext cx="3749041" cy="769441"/>
          </a:xfrm>
          <a:prstGeom prst="rect">
            <a:avLst/>
          </a:prstGeom>
          <a:noFill/>
        </p:spPr>
        <p:txBody>
          <a:bodyPr wrap="square" rtlCol="0">
            <a:spAutoFit/>
          </a:bodyPr>
          <a:lstStyle/>
          <a:p>
            <a:r>
              <a:rPr lang="en-US" sz="4400" dirty="0"/>
              <a:t>BLAST Analysis</a:t>
            </a:r>
          </a:p>
        </p:txBody>
      </p:sp>
      <p:sp>
        <p:nvSpPr>
          <p:cNvPr id="74" name="TextBox 73">
            <a:extLst>
              <a:ext uri="{FF2B5EF4-FFF2-40B4-BE49-F238E27FC236}">
                <a16:creationId xmlns:a16="http://schemas.microsoft.com/office/drawing/2014/main" id="{A9CA977E-F766-4C44-8CF2-4E6D288A154F}"/>
              </a:ext>
            </a:extLst>
          </p:cNvPr>
          <p:cNvSpPr txBox="1"/>
          <p:nvPr/>
        </p:nvSpPr>
        <p:spPr>
          <a:xfrm>
            <a:off x="27199089" y="15945655"/>
            <a:ext cx="7836008" cy="2123658"/>
          </a:xfrm>
          <a:prstGeom prst="rect">
            <a:avLst/>
          </a:prstGeom>
          <a:noFill/>
        </p:spPr>
        <p:txBody>
          <a:bodyPr wrap="square" rtlCol="0">
            <a:spAutoFit/>
          </a:bodyPr>
          <a:lstStyle/>
          <a:p>
            <a:r>
              <a:rPr lang="en-US" sz="2400" dirty="0"/>
              <a:t>Figure 5. Phylogenic relationship between all yeasts isolated from water and soil during this project.  PCR 5 is Wilke’s Lake and PCR 6 is Briery Creek Lake. PCR 16 is the campus duck pond and all soil samples are from High Bridge Trail.</a:t>
            </a:r>
          </a:p>
          <a:p>
            <a:br>
              <a:rPr lang="en-US" dirty="0"/>
            </a:br>
            <a:endParaRPr lang="en-US" dirty="0"/>
          </a:p>
        </p:txBody>
      </p:sp>
      <p:sp>
        <p:nvSpPr>
          <p:cNvPr id="75" name="TextBox 74">
            <a:extLst>
              <a:ext uri="{FF2B5EF4-FFF2-40B4-BE49-F238E27FC236}">
                <a16:creationId xmlns:a16="http://schemas.microsoft.com/office/drawing/2014/main" id="{05957B0C-50CD-42E7-B48C-AA44CD22110C}"/>
              </a:ext>
            </a:extLst>
          </p:cNvPr>
          <p:cNvSpPr txBox="1"/>
          <p:nvPr/>
        </p:nvSpPr>
        <p:spPr>
          <a:xfrm>
            <a:off x="18646997" y="13814820"/>
            <a:ext cx="6545228" cy="646331"/>
          </a:xfrm>
          <a:prstGeom prst="rect">
            <a:avLst/>
          </a:prstGeom>
          <a:noFill/>
        </p:spPr>
        <p:txBody>
          <a:bodyPr wrap="square" rtlCol="0">
            <a:spAutoFit/>
          </a:bodyPr>
          <a:lstStyle/>
          <a:p>
            <a:br>
              <a:rPr lang="en-US" dirty="0"/>
            </a:br>
            <a:endParaRPr lang="en-US" dirty="0"/>
          </a:p>
        </p:txBody>
      </p:sp>
      <p:sp>
        <p:nvSpPr>
          <p:cNvPr id="61" name="TextBox 60">
            <a:extLst>
              <a:ext uri="{FF2B5EF4-FFF2-40B4-BE49-F238E27FC236}">
                <a16:creationId xmlns:a16="http://schemas.microsoft.com/office/drawing/2014/main" id="{3AE71271-3685-407E-B495-F8F2F917BD5B}"/>
              </a:ext>
            </a:extLst>
          </p:cNvPr>
          <p:cNvSpPr txBox="1"/>
          <p:nvPr/>
        </p:nvSpPr>
        <p:spPr>
          <a:xfrm>
            <a:off x="19125837" y="14524152"/>
            <a:ext cx="4837454" cy="769441"/>
          </a:xfrm>
          <a:prstGeom prst="rect">
            <a:avLst/>
          </a:prstGeom>
          <a:noFill/>
        </p:spPr>
        <p:txBody>
          <a:bodyPr wrap="square" rtlCol="0">
            <a:spAutoFit/>
          </a:bodyPr>
          <a:lstStyle/>
          <a:p>
            <a:r>
              <a:rPr lang="en-US" sz="4400" dirty="0"/>
              <a:t>Biochemical Assays</a:t>
            </a:r>
          </a:p>
        </p:txBody>
      </p:sp>
      <p:grpSp>
        <p:nvGrpSpPr>
          <p:cNvPr id="30" name="Group 29">
            <a:extLst>
              <a:ext uri="{FF2B5EF4-FFF2-40B4-BE49-F238E27FC236}">
                <a16:creationId xmlns:a16="http://schemas.microsoft.com/office/drawing/2014/main" id="{D9D831A9-C762-4E8D-9F04-3B2DC84E14AB}"/>
              </a:ext>
            </a:extLst>
          </p:cNvPr>
          <p:cNvGrpSpPr/>
          <p:nvPr/>
        </p:nvGrpSpPr>
        <p:grpSpPr>
          <a:xfrm>
            <a:off x="16214269" y="15519965"/>
            <a:ext cx="9452402" cy="5414741"/>
            <a:chOff x="19128922" y="14573661"/>
            <a:chExt cx="5614854" cy="4070044"/>
          </a:xfrm>
        </p:grpSpPr>
        <p:pic>
          <p:nvPicPr>
            <p:cNvPr id="1028" name="Picture 4" descr="https://lh6.googleusercontent.com/wH-0T-8nzR-CG7eMXCJs6yVj9MB8Bh-XigKq8sO7QNh4XiyePd2gc4Rsh8tmvE-29j_eZ_mcK_ETZxAsDSjNBG3qPcbUh8_75Gd83L_QRr3yNUO_zxjL2fuL1pW-0Ek-a9dNM8za">
              <a:extLst>
                <a:ext uri="{FF2B5EF4-FFF2-40B4-BE49-F238E27FC236}">
                  <a16:creationId xmlns:a16="http://schemas.microsoft.com/office/drawing/2014/main" id="{F62B5D6C-51B1-434D-8FCD-3819D60F9B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28922" y="14573661"/>
              <a:ext cx="25812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s://lh6.googleusercontent.com/vIHHRWkmWJkr4cDRGtHOMFZIOJ1aaXecv2WsZ1jg8l6JGyIbhy3jv9zdtC6-YBqJcHvyBMLBYpMbULTODXp-EEpiA_lyChvCM87JabxmFlKpbEVPbDwg1iBZzfLlQdIrboo1HcHA">
              <a:extLst>
                <a:ext uri="{FF2B5EF4-FFF2-40B4-BE49-F238E27FC236}">
                  <a16:creationId xmlns:a16="http://schemas.microsoft.com/office/drawing/2014/main" id="{387E6895-F7B0-43B0-A417-A47C9274F7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28922" y="16643455"/>
              <a:ext cx="26003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U_Ns6TxotTYbslnaQ8SYaYZdAXguTz99sPKx5NU8jnFYYuCw3JszhG-ibXnxPuCV_o5TA3tM_i2S7ZgjZLq9P1kN9B3UdnSTHu0DdrtgAOomgFyDijOkQG70QSFz3Nhbz-nz1qpU">
              <a:extLst>
                <a:ext uri="{FF2B5EF4-FFF2-40B4-BE49-F238E27FC236}">
                  <a16:creationId xmlns:a16="http://schemas.microsoft.com/office/drawing/2014/main" id="{B41E930C-AB92-44A2-8BD5-D07F36461C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993362" y="14577862"/>
              <a:ext cx="2743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5.googleusercontent.com/2D9pWvn8p9fpJYEPDQa9lKIKundNzdPZEsJdr6anHf6mWMzdEgTy5svw7sleWrlmB_L2oyV11jzY88xMcfNXo9Eb7WuvqFzzrs4gRCARx0i3uYXZHmW5yE72zht0DZA6Ibmvt3Vy">
              <a:extLst>
                <a:ext uri="{FF2B5EF4-FFF2-40B4-BE49-F238E27FC236}">
                  <a16:creationId xmlns:a16="http://schemas.microsoft.com/office/drawing/2014/main" id="{191A29B3-8E30-4AA1-A47B-B1CF6A9ADC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00576" y="16619907"/>
              <a:ext cx="2743200" cy="20002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236A8E9-858C-485E-8E01-06DF8E170268}"/>
                </a:ext>
              </a:extLst>
            </p:cNvPr>
            <p:cNvSpPr txBox="1"/>
            <p:nvPr/>
          </p:nvSpPr>
          <p:spPr>
            <a:xfrm>
              <a:off x="19204766" y="14585511"/>
              <a:ext cx="440055" cy="523220"/>
            </a:xfrm>
            <a:prstGeom prst="rect">
              <a:avLst/>
            </a:prstGeom>
            <a:noFill/>
          </p:spPr>
          <p:txBody>
            <a:bodyPr wrap="square" rtlCol="0">
              <a:spAutoFit/>
            </a:bodyPr>
            <a:lstStyle/>
            <a:p>
              <a:r>
                <a:rPr lang="en-US" sz="2800" b="1" dirty="0"/>
                <a:t>A</a:t>
              </a:r>
            </a:p>
          </p:txBody>
        </p:sp>
        <p:sp>
          <p:nvSpPr>
            <p:cNvPr id="63" name="TextBox 62">
              <a:extLst>
                <a:ext uri="{FF2B5EF4-FFF2-40B4-BE49-F238E27FC236}">
                  <a16:creationId xmlns:a16="http://schemas.microsoft.com/office/drawing/2014/main" id="{A0924578-E96E-4871-8B2D-E6559D4D3A4F}"/>
                </a:ext>
              </a:extLst>
            </p:cNvPr>
            <p:cNvSpPr txBox="1"/>
            <p:nvPr/>
          </p:nvSpPr>
          <p:spPr>
            <a:xfrm>
              <a:off x="22098487" y="14585511"/>
              <a:ext cx="440055" cy="523220"/>
            </a:xfrm>
            <a:prstGeom prst="rect">
              <a:avLst/>
            </a:prstGeom>
            <a:noFill/>
          </p:spPr>
          <p:txBody>
            <a:bodyPr wrap="square" rtlCol="0">
              <a:spAutoFit/>
            </a:bodyPr>
            <a:lstStyle/>
            <a:p>
              <a:r>
                <a:rPr lang="en-US" sz="2800" b="1" dirty="0"/>
                <a:t>C</a:t>
              </a:r>
            </a:p>
          </p:txBody>
        </p:sp>
        <p:sp>
          <p:nvSpPr>
            <p:cNvPr id="64" name="TextBox 63">
              <a:extLst>
                <a:ext uri="{FF2B5EF4-FFF2-40B4-BE49-F238E27FC236}">
                  <a16:creationId xmlns:a16="http://schemas.microsoft.com/office/drawing/2014/main" id="{ACDD3A2F-2B2B-4AC8-A17D-540E82FA34CB}"/>
                </a:ext>
              </a:extLst>
            </p:cNvPr>
            <p:cNvSpPr txBox="1"/>
            <p:nvPr/>
          </p:nvSpPr>
          <p:spPr>
            <a:xfrm>
              <a:off x="19259343" y="16612907"/>
              <a:ext cx="440055" cy="523220"/>
            </a:xfrm>
            <a:prstGeom prst="rect">
              <a:avLst/>
            </a:prstGeom>
            <a:noFill/>
          </p:spPr>
          <p:txBody>
            <a:bodyPr wrap="square" rtlCol="0">
              <a:spAutoFit/>
            </a:bodyPr>
            <a:lstStyle/>
            <a:p>
              <a:r>
                <a:rPr lang="en-US" sz="2800" b="1" dirty="0"/>
                <a:t>B</a:t>
              </a:r>
            </a:p>
          </p:txBody>
        </p:sp>
        <p:sp>
          <p:nvSpPr>
            <p:cNvPr id="65" name="TextBox 64">
              <a:extLst>
                <a:ext uri="{FF2B5EF4-FFF2-40B4-BE49-F238E27FC236}">
                  <a16:creationId xmlns:a16="http://schemas.microsoft.com/office/drawing/2014/main" id="{AFF39127-B8A3-4055-9634-53FA90D3E5DC}"/>
                </a:ext>
              </a:extLst>
            </p:cNvPr>
            <p:cNvSpPr txBox="1"/>
            <p:nvPr/>
          </p:nvSpPr>
          <p:spPr>
            <a:xfrm>
              <a:off x="22098487" y="16646974"/>
              <a:ext cx="440055" cy="523220"/>
            </a:xfrm>
            <a:prstGeom prst="rect">
              <a:avLst/>
            </a:prstGeom>
            <a:noFill/>
          </p:spPr>
          <p:txBody>
            <a:bodyPr wrap="square" rtlCol="0">
              <a:spAutoFit/>
            </a:bodyPr>
            <a:lstStyle/>
            <a:p>
              <a:r>
                <a:rPr lang="en-US" sz="2800" b="1" dirty="0"/>
                <a:t>D</a:t>
              </a:r>
            </a:p>
          </p:txBody>
        </p:sp>
      </p:grpSp>
      <p:sp>
        <p:nvSpPr>
          <p:cNvPr id="68" name="TextBox 67">
            <a:extLst>
              <a:ext uri="{FF2B5EF4-FFF2-40B4-BE49-F238E27FC236}">
                <a16:creationId xmlns:a16="http://schemas.microsoft.com/office/drawing/2014/main" id="{CFF8B0B7-01BD-43D7-8409-B943FAB55096}"/>
              </a:ext>
            </a:extLst>
          </p:cNvPr>
          <p:cNvSpPr txBox="1"/>
          <p:nvPr/>
        </p:nvSpPr>
        <p:spPr>
          <a:xfrm>
            <a:off x="20517325" y="21016878"/>
            <a:ext cx="4624709" cy="3139321"/>
          </a:xfrm>
          <a:prstGeom prst="rect">
            <a:avLst/>
          </a:prstGeom>
          <a:noFill/>
        </p:spPr>
        <p:txBody>
          <a:bodyPr wrap="square" rtlCol="0">
            <a:spAutoFit/>
          </a:bodyPr>
          <a:lstStyle/>
          <a:p>
            <a:r>
              <a:rPr lang="en-US" sz="2400" dirty="0"/>
              <a:t>Figure 3. Results of temperature and salinity assays. (A) Temperature assay for Wilke’s lake, (B) Salinity assay for Wilke’s lake, (C) Temperature assay for Briery Creek, (D) Salinity assay for Briery Creek.</a:t>
            </a:r>
          </a:p>
          <a:p>
            <a:br>
              <a:rPr lang="en-US" dirty="0"/>
            </a:br>
            <a:br>
              <a:rPr lang="en-US" dirty="0"/>
            </a:br>
            <a:endParaRPr lang="en-US" dirty="0"/>
          </a:p>
        </p:txBody>
      </p:sp>
      <p:grpSp>
        <p:nvGrpSpPr>
          <p:cNvPr id="32" name="Group 31">
            <a:extLst>
              <a:ext uri="{FF2B5EF4-FFF2-40B4-BE49-F238E27FC236}">
                <a16:creationId xmlns:a16="http://schemas.microsoft.com/office/drawing/2014/main" id="{5D545554-C339-44FC-9FF4-826680D269E7}"/>
              </a:ext>
            </a:extLst>
          </p:cNvPr>
          <p:cNvGrpSpPr/>
          <p:nvPr/>
        </p:nvGrpSpPr>
        <p:grpSpPr>
          <a:xfrm>
            <a:off x="11360125" y="21188274"/>
            <a:ext cx="8369760" cy="5402514"/>
            <a:chOff x="20222731" y="19536450"/>
            <a:chExt cx="4429618" cy="3433538"/>
          </a:xfrm>
        </p:grpSpPr>
        <p:pic>
          <p:nvPicPr>
            <p:cNvPr id="1036" name="Picture 12" descr="https://lh3.googleusercontent.com/lvub_lNYuO3g5izXMIKqRcm0q1T7V-LVJO8dlTBG36GJjGeJE9znI9YudojctIEYDfKs61YV6ZY117WIOMgiiH-D_htnfaV_se9gDfUsFdiqhdJznP81_hd0jcbjgU-HY40uIb8b">
              <a:extLst>
                <a:ext uri="{FF2B5EF4-FFF2-40B4-BE49-F238E27FC236}">
                  <a16:creationId xmlns:a16="http://schemas.microsoft.com/office/drawing/2014/main" id="{373112A3-7468-4A93-AF95-6C5D23B1AAA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47826" y="19555974"/>
              <a:ext cx="2171117"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5.googleusercontent.com/V-Nto-oVKZqZj2-8EMX00b4tQ-yKRWf9Mgem1WXmCm0z1BdafdpJtjJ28f3CX6bTyRc-iOc1U4msn_ZVnL7Rj0_62N1mBhk5D0swaHXnbcRSV6Cj-Dhu7jDxhvHvagC66iBjFGhc">
              <a:extLst>
                <a:ext uri="{FF2B5EF4-FFF2-40B4-BE49-F238E27FC236}">
                  <a16:creationId xmlns:a16="http://schemas.microsoft.com/office/drawing/2014/main" id="{6F76C40E-54E0-41B0-B22A-85D9B33FC5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247243" y="21274538"/>
              <a:ext cx="21717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3.googleusercontent.com/Q6R5Zm-jUHUlyZfOmVj_LDnFJgCU0Blukx2ahtIW0HOH7llhA3hQ-qpNHoRqAL1pKS7zrYw-gqUQ5nxPRaCsLbKlX4UooRUF2bVKJuvsKo7Jb4gIMnhw7KdlcYJvMVUGmzquC-dT">
              <a:extLst>
                <a:ext uri="{FF2B5EF4-FFF2-40B4-BE49-F238E27FC236}">
                  <a16:creationId xmlns:a16="http://schemas.microsoft.com/office/drawing/2014/main" id="{C230B0D2-F9DD-4DA3-AEBC-2E7DC8A51F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800000">
              <a:off x="22480649" y="19555973"/>
              <a:ext cx="2171700" cy="16339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4.googleusercontent.com/d9GuumdGfHlS1DurJJvUrN1sMXRzvUP68bbu5CXOW5ndmyjewe54k1pbMFSNpGO2hwfa4VagNrYsmZlOcZz8d1GdD8_5sjZL8GWTwyFkA5xVC2cF1aLDyjNRGu-6KdH0YHpEfMae">
              <a:extLst>
                <a:ext uri="{FF2B5EF4-FFF2-40B4-BE49-F238E27FC236}">
                  <a16:creationId xmlns:a16="http://schemas.microsoft.com/office/drawing/2014/main" id="{1EEF8177-55A2-44EE-83CA-095317BB918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480649" y="21274538"/>
              <a:ext cx="2171700" cy="169545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3AA9B4D4-168E-41C2-9BB6-95AB5694F8C7}"/>
                </a:ext>
              </a:extLst>
            </p:cNvPr>
            <p:cNvSpPr txBox="1"/>
            <p:nvPr/>
          </p:nvSpPr>
          <p:spPr>
            <a:xfrm>
              <a:off x="20222731" y="19536450"/>
              <a:ext cx="402378" cy="523220"/>
            </a:xfrm>
            <a:prstGeom prst="rect">
              <a:avLst/>
            </a:prstGeom>
            <a:noFill/>
          </p:spPr>
          <p:txBody>
            <a:bodyPr wrap="square" rtlCol="0">
              <a:spAutoFit/>
            </a:bodyPr>
            <a:lstStyle/>
            <a:p>
              <a:r>
                <a:rPr lang="en-US" sz="2800" b="1" dirty="0"/>
                <a:t>A</a:t>
              </a:r>
            </a:p>
          </p:txBody>
        </p:sp>
        <p:sp>
          <p:nvSpPr>
            <p:cNvPr id="77" name="TextBox 76">
              <a:extLst>
                <a:ext uri="{FF2B5EF4-FFF2-40B4-BE49-F238E27FC236}">
                  <a16:creationId xmlns:a16="http://schemas.microsoft.com/office/drawing/2014/main" id="{FFAE4D3E-FAC4-490B-B472-AE04E3EB021F}"/>
                </a:ext>
              </a:extLst>
            </p:cNvPr>
            <p:cNvSpPr txBox="1"/>
            <p:nvPr/>
          </p:nvSpPr>
          <p:spPr>
            <a:xfrm>
              <a:off x="22456010" y="21242334"/>
              <a:ext cx="402378" cy="440973"/>
            </a:xfrm>
            <a:prstGeom prst="rect">
              <a:avLst/>
            </a:prstGeom>
            <a:noFill/>
          </p:spPr>
          <p:txBody>
            <a:bodyPr wrap="square" rtlCol="0">
              <a:spAutoFit/>
            </a:bodyPr>
            <a:lstStyle/>
            <a:p>
              <a:r>
                <a:rPr lang="en-US" sz="2800" b="1" dirty="0"/>
                <a:t>D</a:t>
              </a:r>
            </a:p>
          </p:txBody>
        </p:sp>
        <p:sp>
          <p:nvSpPr>
            <p:cNvPr id="78" name="TextBox 77">
              <a:extLst>
                <a:ext uri="{FF2B5EF4-FFF2-40B4-BE49-F238E27FC236}">
                  <a16:creationId xmlns:a16="http://schemas.microsoft.com/office/drawing/2014/main" id="{516267CE-3CD3-4A2B-B784-E019252E7624}"/>
                </a:ext>
              </a:extLst>
            </p:cNvPr>
            <p:cNvSpPr txBox="1"/>
            <p:nvPr/>
          </p:nvSpPr>
          <p:spPr>
            <a:xfrm>
              <a:off x="22465361" y="19555974"/>
              <a:ext cx="402378" cy="523220"/>
            </a:xfrm>
            <a:prstGeom prst="rect">
              <a:avLst/>
            </a:prstGeom>
            <a:noFill/>
          </p:spPr>
          <p:txBody>
            <a:bodyPr wrap="square" rtlCol="0">
              <a:spAutoFit/>
            </a:bodyPr>
            <a:lstStyle/>
            <a:p>
              <a:r>
                <a:rPr lang="en-US" sz="2800" b="1" dirty="0"/>
                <a:t>C</a:t>
              </a:r>
            </a:p>
          </p:txBody>
        </p:sp>
        <p:sp>
          <p:nvSpPr>
            <p:cNvPr id="79" name="TextBox 78">
              <a:extLst>
                <a:ext uri="{FF2B5EF4-FFF2-40B4-BE49-F238E27FC236}">
                  <a16:creationId xmlns:a16="http://schemas.microsoft.com/office/drawing/2014/main" id="{A6F08E95-E488-4BCA-801B-94B21A987116}"/>
                </a:ext>
              </a:extLst>
            </p:cNvPr>
            <p:cNvSpPr txBox="1"/>
            <p:nvPr/>
          </p:nvSpPr>
          <p:spPr>
            <a:xfrm>
              <a:off x="20245302" y="21287960"/>
              <a:ext cx="301829" cy="523220"/>
            </a:xfrm>
            <a:prstGeom prst="rect">
              <a:avLst/>
            </a:prstGeom>
            <a:noFill/>
          </p:spPr>
          <p:txBody>
            <a:bodyPr wrap="square" rtlCol="0">
              <a:spAutoFit/>
            </a:bodyPr>
            <a:lstStyle/>
            <a:p>
              <a:r>
                <a:rPr lang="en-US" sz="2800" b="1" dirty="0"/>
                <a:t>B</a:t>
              </a:r>
            </a:p>
          </p:txBody>
        </p:sp>
      </p:grpSp>
      <p:sp>
        <p:nvSpPr>
          <p:cNvPr id="80" name="TextBox 79">
            <a:extLst>
              <a:ext uri="{FF2B5EF4-FFF2-40B4-BE49-F238E27FC236}">
                <a16:creationId xmlns:a16="http://schemas.microsoft.com/office/drawing/2014/main" id="{E25D560F-19BB-40D3-9F46-41BA8C7A48D0}"/>
              </a:ext>
            </a:extLst>
          </p:cNvPr>
          <p:cNvSpPr txBox="1"/>
          <p:nvPr/>
        </p:nvSpPr>
        <p:spPr>
          <a:xfrm>
            <a:off x="20139822" y="24523939"/>
            <a:ext cx="5416229" cy="1938992"/>
          </a:xfrm>
          <a:prstGeom prst="rect">
            <a:avLst/>
          </a:prstGeom>
          <a:noFill/>
        </p:spPr>
        <p:txBody>
          <a:bodyPr wrap="square" rtlCol="0">
            <a:spAutoFit/>
          </a:bodyPr>
          <a:lstStyle/>
          <a:p>
            <a:r>
              <a:rPr lang="en-US" sz="2400" dirty="0"/>
              <a:t>Figure 4. Results of amylase assay. (A) Wilke’s Lake yeast before amylase test (B) Wilke’s Lake yeast after amylase assay (C) Briery Creek yeast before amylase test (D) Briery Creek yeast after amylase test</a:t>
            </a:r>
          </a:p>
        </p:txBody>
      </p:sp>
      <p:sp>
        <p:nvSpPr>
          <p:cNvPr id="24" name="Rectangle 23">
            <a:extLst>
              <a:ext uri="{FF2B5EF4-FFF2-40B4-BE49-F238E27FC236}">
                <a16:creationId xmlns:a16="http://schemas.microsoft.com/office/drawing/2014/main" id="{A113918E-8F22-8842-9059-1458D81E6AC1}"/>
              </a:ext>
            </a:extLst>
          </p:cNvPr>
          <p:cNvSpPr/>
          <p:nvPr/>
        </p:nvSpPr>
        <p:spPr>
          <a:xfrm>
            <a:off x="26509456" y="22053382"/>
            <a:ext cx="9622431" cy="4985980"/>
          </a:xfrm>
          <a:prstGeom prst="rect">
            <a:avLst/>
          </a:prstGeom>
        </p:spPr>
        <p:txBody>
          <a:bodyPr wrap="square">
            <a:spAutoFit/>
          </a:bodyPr>
          <a:lstStyle/>
          <a:p>
            <a:r>
              <a:rPr lang="en-US" sz="2000" dirty="0" err="1"/>
              <a:t>Gadanho</a:t>
            </a:r>
            <a:r>
              <a:rPr lang="en-US" sz="2000" dirty="0"/>
              <a:t>, M. and Sampaio, J.P. 2005. Occurrence and Diversity of Yeasts in 	the Mid-	Atlantic Ridge Hydrothermal Fields Near the Azores Archipelago. Microbial Ecology, 	50(3): 408-417.</a:t>
            </a:r>
          </a:p>
          <a:p>
            <a:r>
              <a:rPr lang="en-US" sz="2000" dirty="0" err="1"/>
              <a:t>Jankowiak,R</a:t>
            </a:r>
            <a:r>
              <a:rPr lang="en-US" sz="2000" dirty="0"/>
              <a:t>., </a:t>
            </a:r>
            <a:r>
              <a:rPr lang="en-US" sz="2000" dirty="0" err="1"/>
              <a:t>Ciach,M</a:t>
            </a:r>
            <a:r>
              <a:rPr lang="en-US" sz="2000" dirty="0"/>
              <a:t>., </a:t>
            </a:r>
            <a:r>
              <a:rPr lang="en-US" sz="2000" dirty="0" err="1"/>
              <a:t>Bilanski,P</a:t>
            </a:r>
            <a:r>
              <a:rPr lang="en-US" sz="2000" dirty="0"/>
              <a:t>. and </a:t>
            </a:r>
            <a:r>
              <a:rPr lang="en-US" sz="2000" dirty="0" err="1"/>
              <a:t>Linnakoski,R</a:t>
            </a:r>
            <a:r>
              <a:rPr lang="en-US" sz="2000" dirty="0"/>
              <a:t>. 2017.  Wood-	inhabiting fungal 	communities of woodpeckers' cavities in temperate forests are dominated by 	</a:t>
            </a:r>
            <a:r>
              <a:rPr lang="en-US" sz="2000" dirty="0" err="1"/>
              <a:t>microascalean</a:t>
            </a:r>
            <a:r>
              <a:rPr lang="en-US" sz="2000" dirty="0"/>
              <a:t> and basidiomycetous fungi. GenBank: MF782818.1 </a:t>
            </a:r>
          </a:p>
          <a:p>
            <a:r>
              <a:rPr lang="en-US" sz="2000" dirty="0"/>
              <a:t>Medeiros, A.O., Kohler, L.M, </a:t>
            </a:r>
            <a:r>
              <a:rPr lang="en-US" sz="2000" dirty="0" err="1"/>
              <a:t>Hamdan</a:t>
            </a:r>
            <a:r>
              <a:rPr lang="en-US" sz="2000" dirty="0"/>
              <a:t>, J.S., </a:t>
            </a:r>
            <a:r>
              <a:rPr lang="en-US" sz="2000" dirty="0" err="1"/>
              <a:t>Missagia</a:t>
            </a:r>
            <a:r>
              <a:rPr lang="en-US" sz="2000" dirty="0"/>
              <a:t>, B.S., Barbosa, F.A., Rosa, C.A. 2008. 	Diversity and antifungal susceptibility of yeasts from tropical freshwater 	environments in Southeastern Brazil. Water 	Research, 42(14); 3921-3929. 	GenBank: 	MH633965.1</a:t>
            </a:r>
          </a:p>
          <a:p>
            <a:r>
              <a:rPr lang="en-US" sz="2000" dirty="0" err="1"/>
              <a:t>Pereira,E</a:t>
            </a:r>
            <a:r>
              <a:rPr lang="en-US" sz="2000" dirty="0"/>
              <a:t>. 2018. Fungal endophytes from roots of Festuca </a:t>
            </a:r>
            <a:r>
              <a:rPr lang="en-US" sz="2000" dirty="0" err="1"/>
              <a:t>rubra</a:t>
            </a:r>
            <a:r>
              <a:rPr lang="en-US" sz="2000" dirty="0"/>
              <a:t> subsp. 	</a:t>
            </a:r>
            <a:r>
              <a:rPr lang="en-US" sz="2000" dirty="0" err="1"/>
              <a:t>Pruinosa</a:t>
            </a:r>
            <a:r>
              <a:rPr lang="en-US" sz="2000" dirty="0"/>
              <a:t>. 	GenBank: MH633965.1</a:t>
            </a:r>
          </a:p>
          <a:p>
            <a:r>
              <a:rPr lang="en-US" sz="2000" dirty="0"/>
              <a:t>Van </a:t>
            </a:r>
            <a:r>
              <a:rPr lang="en-US" sz="2000" dirty="0" err="1"/>
              <a:t>Wyk</a:t>
            </a:r>
            <a:r>
              <a:rPr lang="en-US" sz="2000" dirty="0"/>
              <a:t>, D.A.B., Bezuidenhout, C.C. and Rhode,  O.H.J. 2012. Diversity 	and 	characteristics 	of yeasts from water sources in the North West Province, South Africa. Water Science 	&amp; Technology: Water Supply, 12(4): 422-430.</a:t>
            </a:r>
          </a:p>
          <a:p>
            <a:endParaRPr lang="en-US" dirty="0"/>
          </a:p>
        </p:txBody>
      </p:sp>
      <p:pic>
        <p:nvPicPr>
          <p:cNvPr id="29" name="Picture 28">
            <a:extLst>
              <a:ext uri="{FF2B5EF4-FFF2-40B4-BE49-F238E27FC236}">
                <a16:creationId xmlns:a16="http://schemas.microsoft.com/office/drawing/2014/main" id="{D7CE8252-5086-E242-BA00-32CEEBF2AFB1}"/>
              </a:ext>
            </a:extLst>
          </p:cNvPr>
          <p:cNvPicPr>
            <a:picLocks noChangeAspect="1"/>
          </p:cNvPicPr>
          <p:nvPr/>
        </p:nvPicPr>
        <p:blipFill>
          <a:blip r:embed="rId21"/>
          <a:stretch>
            <a:fillRect/>
          </a:stretch>
        </p:blipFill>
        <p:spPr>
          <a:xfrm>
            <a:off x="6145473" y="23416944"/>
            <a:ext cx="4186116" cy="2980578"/>
          </a:xfrm>
          <a:prstGeom prst="rect">
            <a:avLst/>
          </a:prstGeom>
        </p:spPr>
      </p:pic>
      <p:pic>
        <p:nvPicPr>
          <p:cNvPr id="36" name="Picture 35">
            <a:extLst>
              <a:ext uri="{FF2B5EF4-FFF2-40B4-BE49-F238E27FC236}">
                <a16:creationId xmlns:a16="http://schemas.microsoft.com/office/drawing/2014/main" id="{02E69FDD-51B8-4E43-B7D0-F53AD5DFE69E}"/>
              </a:ext>
            </a:extLst>
          </p:cNvPr>
          <p:cNvPicPr>
            <a:picLocks noChangeAspect="1"/>
          </p:cNvPicPr>
          <p:nvPr/>
        </p:nvPicPr>
        <p:blipFill>
          <a:blip r:embed="rId22"/>
          <a:stretch>
            <a:fillRect/>
          </a:stretch>
        </p:blipFill>
        <p:spPr>
          <a:xfrm>
            <a:off x="1386610" y="23416944"/>
            <a:ext cx="4169019" cy="2980578"/>
          </a:xfrm>
          <a:prstGeom prst="rect">
            <a:avLst/>
          </a:prstGeom>
        </p:spPr>
      </p:pic>
      <p:sp>
        <p:nvSpPr>
          <p:cNvPr id="37" name="TextBox 36">
            <a:extLst>
              <a:ext uri="{FF2B5EF4-FFF2-40B4-BE49-F238E27FC236}">
                <a16:creationId xmlns:a16="http://schemas.microsoft.com/office/drawing/2014/main" id="{B38883BC-8379-4946-BE98-BBA53D3A3105}"/>
              </a:ext>
            </a:extLst>
          </p:cNvPr>
          <p:cNvSpPr txBox="1"/>
          <p:nvPr/>
        </p:nvSpPr>
        <p:spPr>
          <a:xfrm>
            <a:off x="2279629" y="26338924"/>
            <a:ext cx="2382982" cy="553998"/>
          </a:xfrm>
          <a:prstGeom prst="rect">
            <a:avLst/>
          </a:prstGeom>
          <a:noFill/>
        </p:spPr>
        <p:txBody>
          <a:bodyPr wrap="square" rtlCol="0">
            <a:spAutoFit/>
          </a:bodyPr>
          <a:lstStyle/>
          <a:p>
            <a:pPr algn="ctr"/>
            <a:r>
              <a:rPr lang="en-US" sz="3000" dirty="0"/>
              <a:t>Wilke’s Lake</a:t>
            </a:r>
          </a:p>
        </p:txBody>
      </p:sp>
      <p:sp>
        <p:nvSpPr>
          <p:cNvPr id="82" name="TextBox 81">
            <a:extLst>
              <a:ext uri="{FF2B5EF4-FFF2-40B4-BE49-F238E27FC236}">
                <a16:creationId xmlns:a16="http://schemas.microsoft.com/office/drawing/2014/main" id="{3126D1A0-388C-B944-9FD5-C94CF7D14A27}"/>
              </a:ext>
            </a:extLst>
          </p:cNvPr>
          <p:cNvSpPr txBox="1"/>
          <p:nvPr/>
        </p:nvSpPr>
        <p:spPr>
          <a:xfrm>
            <a:off x="6632109" y="26328142"/>
            <a:ext cx="2949229" cy="553998"/>
          </a:xfrm>
          <a:prstGeom prst="rect">
            <a:avLst/>
          </a:prstGeom>
          <a:noFill/>
        </p:spPr>
        <p:txBody>
          <a:bodyPr wrap="square" rtlCol="0">
            <a:spAutoFit/>
          </a:bodyPr>
          <a:lstStyle/>
          <a:p>
            <a:pPr algn="ctr"/>
            <a:r>
              <a:rPr lang="en-US" sz="3000" dirty="0"/>
              <a:t>Briery Creek Lake</a:t>
            </a:r>
          </a:p>
        </p:txBody>
      </p:sp>
      <p:sp>
        <p:nvSpPr>
          <p:cNvPr id="83" name="TextBox 82">
            <a:extLst>
              <a:ext uri="{FF2B5EF4-FFF2-40B4-BE49-F238E27FC236}">
                <a16:creationId xmlns:a16="http://schemas.microsoft.com/office/drawing/2014/main" id="{0A6061A4-8007-BA46-94A5-3B9796BDAB73}"/>
              </a:ext>
            </a:extLst>
          </p:cNvPr>
          <p:cNvSpPr txBox="1"/>
          <p:nvPr/>
        </p:nvSpPr>
        <p:spPr>
          <a:xfrm>
            <a:off x="11285655" y="12545925"/>
            <a:ext cx="481384" cy="530048"/>
          </a:xfrm>
          <a:prstGeom prst="rect">
            <a:avLst/>
          </a:prstGeom>
          <a:noFill/>
        </p:spPr>
        <p:txBody>
          <a:bodyPr wrap="square" rtlCol="0">
            <a:spAutoFit/>
          </a:bodyPr>
          <a:lstStyle/>
          <a:p>
            <a:r>
              <a:rPr lang="en-US" sz="2800" b="1" dirty="0"/>
              <a:t>A</a:t>
            </a:r>
          </a:p>
        </p:txBody>
      </p:sp>
      <p:sp>
        <p:nvSpPr>
          <p:cNvPr id="84" name="TextBox 83">
            <a:extLst>
              <a:ext uri="{FF2B5EF4-FFF2-40B4-BE49-F238E27FC236}">
                <a16:creationId xmlns:a16="http://schemas.microsoft.com/office/drawing/2014/main" id="{C25186A2-3DE1-344A-9946-AF978994C1EC}"/>
              </a:ext>
            </a:extLst>
          </p:cNvPr>
          <p:cNvSpPr txBox="1"/>
          <p:nvPr/>
        </p:nvSpPr>
        <p:spPr>
          <a:xfrm>
            <a:off x="11304115" y="13989798"/>
            <a:ext cx="481384" cy="530048"/>
          </a:xfrm>
          <a:prstGeom prst="rect">
            <a:avLst/>
          </a:prstGeom>
          <a:noFill/>
        </p:spPr>
        <p:txBody>
          <a:bodyPr wrap="square" rtlCol="0">
            <a:spAutoFit/>
          </a:bodyPr>
          <a:lstStyle/>
          <a:p>
            <a:r>
              <a:rPr lang="en-US" sz="2800" b="1" dirty="0"/>
              <a:t>B</a:t>
            </a:r>
          </a:p>
        </p:txBody>
      </p:sp>
      <p:sp>
        <p:nvSpPr>
          <p:cNvPr id="85" name="TextBox 84">
            <a:extLst>
              <a:ext uri="{FF2B5EF4-FFF2-40B4-BE49-F238E27FC236}">
                <a16:creationId xmlns:a16="http://schemas.microsoft.com/office/drawing/2014/main" id="{62C7EA94-FDEB-8841-8ACE-B6EE7DD0033F}"/>
              </a:ext>
            </a:extLst>
          </p:cNvPr>
          <p:cNvSpPr txBox="1"/>
          <p:nvPr/>
        </p:nvSpPr>
        <p:spPr>
          <a:xfrm>
            <a:off x="22688304" y="14107494"/>
            <a:ext cx="481384" cy="530048"/>
          </a:xfrm>
          <a:prstGeom prst="rect">
            <a:avLst/>
          </a:prstGeom>
          <a:noFill/>
        </p:spPr>
        <p:txBody>
          <a:bodyPr wrap="square" rtlCol="0">
            <a:spAutoFit/>
          </a:bodyPr>
          <a:lstStyle/>
          <a:p>
            <a:r>
              <a:rPr lang="en-US" sz="2800" b="1" dirty="0"/>
              <a:t>C</a:t>
            </a:r>
          </a:p>
        </p:txBody>
      </p:sp>
      <p:pic>
        <p:nvPicPr>
          <p:cNvPr id="31" name="Picture 30" descr="A screenshot of a cell phone&#10;&#10;Description generated with high confidence">
            <a:extLst>
              <a:ext uri="{FF2B5EF4-FFF2-40B4-BE49-F238E27FC236}">
                <a16:creationId xmlns:a16="http://schemas.microsoft.com/office/drawing/2014/main" id="{CA87BB19-BC56-47B5-BDBB-B57A44D6AC2F}"/>
              </a:ext>
            </a:extLst>
          </p:cNvPr>
          <p:cNvPicPr>
            <a:picLocks noChangeAspect="1"/>
          </p:cNvPicPr>
          <p:nvPr/>
        </p:nvPicPr>
        <p:blipFill>
          <a:blip r:embed="rId23"/>
          <a:stretch>
            <a:fillRect/>
          </a:stretch>
        </p:blipFill>
        <p:spPr>
          <a:xfrm>
            <a:off x="11707002" y="12556746"/>
            <a:ext cx="7247850" cy="1101456"/>
          </a:xfrm>
          <a:prstGeom prst="rect">
            <a:avLst/>
          </a:prstGeom>
        </p:spPr>
      </p:pic>
      <p:pic>
        <p:nvPicPr>
          <p:cNvPr id="38" name="Picture 37" descr="A screenshot of a cell phone&#10;&#10;Description generated with very high confidence">
            <a:extLst>
              <a:ext uri="{FF2B5EF4-FFF2-40B4-BE49-F238E27FC236}">
                <a16:creationId xmlns:a16="http://schemas.microsoft.com/office/drawing/2014/main" id="{8363DEF9-6E63-4A28-AFB8-C22DA8BFD166}"/>
              </a:ext>
            </a:extLst>
          </p:cNvPr>
          <p:cNvPicPr>
            <a:picLocks noChangeAspect="1"/>
          </p:cNvPicPr>
          <p:nvPr/>
        </p:nvPicPr>
        <p:blipFill>
          <a:blip r:embed="rId24"/>
          <a:stretch>
            <a:fillRect/>
          </a:stretch>
        </p:blipFill>
        <p:spPr>
          <a:xfrm>
            <a:off x="26879163" y="13615928"/>
            <a:ext cx="8299333" cy="2204161"/>
          </a:xfrm>
          <a:prstGeom prst="rect">
            <a:avLst/>
          </a:prstGeom>
        </p:spPr>
      </p:pic>
      <p:sp>
        <p:nvSpPr>
          <p:cNvPr id="81" name="TextBox 80">
            <a:extLst>
              <a:ext uri="{FF2B5EF4-FFF2-40B4-BE49-F238E27FC236}">
                <a16:creationId xmlns:a16="http://schemas.microsoft.com/office/drawing/2014/main" id="{E0272676-ADA1-4AFB-B6D9-79B19E78B45C}"/>
              </a:ext>
            </a:extLst>
          </p:cNvPr>
          <p:cNvSpPr txBox="1"/>
          <p:nvPr/>
        </p:nvSpPr>
        <p:spPr>
          <a:xfrm>
            <a:off x="11595886" y="15573913"/>
            <a:ext cx="4590544" cy="5447645"/>
          </a:xfrm>
          <a:prstGeom prst="rect">
            <a:avLst/>
          </a:prstGeom>
          <a:noFill/>
        </p:spPr>
        <p:txBody>
          <a:bodyPr wrap="square" rtlCol="0">
            <a:spAutoFit/>
          </a:bodyPr>
          <a:lstStyle/>
          <a:p>
            <a:r>
              <a:rPr lang="en-US" sz="2400" dirty="0"/>
              <a:t>Figure 2. (A) Top DNA alignment of Briery Creek yeast based on the FASTA of known </a:t>
            </a:r>
            <a:r>
              <a:rPr lang="en-US" sz="2400" dirty="0" err="1"/>
              <a:t>Trametes</a:t>
            </a:r>
            <a:r>
              <a:rPr lang="en-US" sz="2400" dirty="0"/>
              <a:t> versicolor species and the Briery Creek’s isolated yeast specie’s FASTA. (B) Top DNA alignment of Wilke’s Lake yeast based on the FASTA of known </a:t>
            </a:r>
            <a:r>
              <a:rPr lang="en-US" sz="2400" dirty="0" err="1"/>
              <a:t>Pleosporales</a:t>
            </a:r>
            <a:r>
              <a:rPr lang="en-US" sz="2400" dirty="0"/>
              <a:t> yeast species and the Wilke’s Lake isolated yeast specie’s FASTA. (C) Phylogenic relationship all yeasts isolated from water and soil during this project.  PCR 5 and PCR 6</a:t>
            </a:r>
          </a:p>
          <a:p>
            <a:br>
              <a:rPr lang="en-US" dirty="0"/>
            </a:br>
            <a:endParaRPr lang="en-US" dirty="0"/>
          </a:p>
        </p:txBody>
      </p:sp>
    </p:spTree>
    <p:extLst>
      <p:ext uri="{BB962C8B-B14F-4D97-AF65-F5344CB8AC3E}">
        <p14:creationId xmlns:p14="http://schemas.microsoft.com/office/powerpoint/2010/main" val="2646483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4802</TotalTime>
  <Words>627</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Reaver</dc:creator>
  <cp:lastModifiedBy>Joshua D. Walker</cp:lastModifiedBy>
  <cp:revision>59</cp:revision>
  <dcterms:created xsi:type="dcterms:W3CDTF">2019-04-08T23:05:58Z</dcterms:created>
  <dcterms:modified xsi:type="dcterms:W3CDTF">2019-05-31T02:21:16Z</dcterms:modified>
</cp:coreProperties>
</file>