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PT Sans Narrow"/>
      <p:regular r:id="rId18"/>
      <p:bold r:id="rId19"/>
    </p:embeddedFont>
    <p:embeddedFont>
      <p:font typeface="Comfortaa"/>
      <p:regular r:id="rId20"/>
      <p:bold r:id="rId21"/>
    </p:embeddedFont>
    <p:embeddedFont>
      <p:font typeface="Open Sans"/>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omfortaa-regular.fntdata"/><Relationship Id="rId22" Type="http://schemas.openxmlformats.org/officeDocument/2006/relationships/font" Target="fonts/OpenSans-regular.fntdata"/><Relationship Id="rId21" Type="http://schemas.openxmlformats.org/officeDocument/2006/relationships/font" Target="fonts/Comfortaa-bold.fntdata"/><Relationship Id="rId24" Type="http://schemas.openxmlformats.org/officeDocument/2006/relationships/font" Target="fonts/OpenSans-italic.fntdata"/><Relationship Id="rId23" Type="http://schemas.openxmlformats.org/officeDocument/2006/relationships/font" Target="fonts/OpenSans-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OpenSans-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font" Target="fonts/PTSansNarrow-bold.fntdata"/><Relationship Id="rId18" Type="http://schemas.openxmlformats.org/officeDocument/2006/relationships/font" Target="fonts/PTSansNarrow-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74948ebc9e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74948ebc9e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73cbd161bc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73cbd161bc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g83c0ac43f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83c0ac43f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73cbd161b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73cbd161b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g73cbd161b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73cbd161b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83c0ac43f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83c0ac43f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73cbd161bc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73cbd161bc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g749cd816a1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749cd816a1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g73716ceed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73716ceed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73354bbb34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73354bbb34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83c0ac43fd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83c0ac43fd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cap="flat" cmpd="sng" w="76200">
            <a:solidFill>
              <a:schemeClr val="lt2"/>
            </a:solidFill>
            <a:prstDash val="solid"/>
            <a:round/>
            <a:headEnd len="sm" w="sm" type="none"/>
            <a:tailEnd len="sm" w="sm" type="none"/>
          </a:ln>
        </p:spPr>
      </p:cxnSp>
      <p:cxnSp>
        <p:nvCxnSpPr>
          <p:cNvPr id="11" name="Google Shape;11;p2"/>
          <p:cNvCxnSpPr/>
          <p:nvPr/>
        </p:nvCxnSpPr>
        <p:spPr>
          <a:xfrm>
            <a:off x="1575035" y="3158252"/>
            <a:ext cx="562200" cy="0"/>
          </a:xfrm>
          <a:prstGeom prst="straightConnector1">
            <a:avLst/>
          </a:prstGeom>
          <a:noFill/>
          <a:ln cap="flat" cmpd="sng" w="76200">
            <a:solidFill>
              <a:schemeClr val="lt2"/>
            </a:solidFill>
            <a:prstDash val="solid"/>
            <a:round/>
            <a:headEnd len="sm" w="sm" type="none"/>
            <a:tailEnd len="sm" w="sm" type="none"/>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4" name="Google Shape;14;p2"/>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7" name="Google Shape;17;p2"/>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8" name="Google Shape;18;p2"/>
          <p:cNvSpPr txBox="1"/>
          <p:nvPr>
            <p:ph type="ctrTitle"/>
          </p:nvPr>
        </p:nvSpPr>
        <p:spPr>
          <a:xfrm>
            <a:off x="1004150" y="1751764"/>
            <a:ext cx="7136700" cy="1022400"/>
          </a:xfrm>
          <a:prstGeom prst="rect">
            <a:avLst/>
          </a:prstGeom>
        </p:spPr>
        <p:txBody>
          <a:bodyPr anchorCtr="0" anchor="b" bIns="91425" lIns="91425" spcFirstLastPara="1" rIns="91425" wrap="square" tIns="91425">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p:nvPr>
            <p:ph idx="1" type="subTitle"/>
          </p:nvPr>
        </p:nvSpPr>
        <p:spPr>
          <a:xfrm>
            <a:off x="2137225" y="2850039"/>
            <a:ext cx="48705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5"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1"/>
          <p:cNvSpPr txBox="1"/>
          <p:nvPr>
            <p:ph hasCustomPrompt="1" type="title"/>
          </p:nvPr>
        </p:nvSpPr>
        <p:spPr>
          <a:xfrm>
            <a:off x="311700" y="1304850"/>
            <a:ext cx="85206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p:nvPr>
            <p:ph idx="1" type="body"/>
          </p:nvPr>
        </p:nvSpPr>
        <p:spPr>
          <a:xfrm>
            <a:off x="311700" y="2995650"/>
            <a:ext cx="85206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9" name="Google Shape;59;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60" name="Shape 60"/>
        <p:cNvGrpSpPr/>
        <p:nvPr/>
      </p:nvGrpSpPr>
      <p:grpSpPr>
        <a:xfrm>
          <a:off x="0" y="0"/>
          <a:ext cx="0" cy="0"/>
          <a:chOff x="0" y="0"/>
          <a:chExt cx="0" cy="0"/>
        </a:xfrm>
      </p:grpSpPr>
      <p:sp>
        <p:nvSpPr>
          <p:cNvPr id="61" name="Google Shape;61;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311700" y="814800"/>
            <a:ext cx="8571300" cy="942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Google Shape;24;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9" name="Google Shape;2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30" name="Shape 30"/>
        <p:cNvGrpSpPr/>
        <p:nvPr/>
      </p:nvGrpSpPr>
      <p:grpSpPr>
        <a:xfrm>
          <a:off x="0" y="0"/>
          <a:ext cx="0" cy="0"/>
          <a:chOff x="0" y="0"/>
          <a:chExt cx="0" cy="0"/>
        </a:xfrm>
      </p:grpSpPr>
      <p:sp>
        <p:nvSpPr>
          <p:cNvPr id="31" name="Google Shape;31;p5"/>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p:nvPr>
            <p:ph idx="1" type="body"/>
          </p:nvPr>
        </p:nvSpPr>
        <p:spPr>
          <a:xfrm>
            <a:off x="311700" y="1266175"/>
            <a:ext cx="3999900" cy="3302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3" name="Google Shape;33;p5"/>
          <p:cNvSpPr txBox="1"/>
          <p:nvPr>
            <p:ph idx="2" type="body"/>
          </p:nvPr>
        </p:nvSpPr>
        <p:spPr>
          <a:xfrm>
            <a:off x="4832400" y="1266175"/>
            <a:ext cx="3999900" cy="3302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5" name="Shape 35"/>
        <p:cNvGrpSpPr/>
        <p:nvPr/>
      </p:nvGrpSpPr>
      <p:grpSpPr>
        <a:xfrm>
          <a:off x="0" y="0"/>
          <a:ext cx="0" cy="0"/>
          <a:chOff x="0" y="0"/>
          <a:chExt cx="0" cy="0"/>
        </a:xfrm>
      </p:grpSpPr>
      <p:sp>
        <p:nvSpPr>
          <p:cNvPr id="36" name="Google Shape;36;p6"/>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Google Shape;3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8" name="Shape 38"/>
        <p:cNvGrpSpPr/>
        <p:nvPr/>
      </p:nvGrpSpPr>
      <p:grpSpPr>
        <a:xfrm>
          <a:off x="0" y="0"/>
          <a:ext cx="0" cy="0"/>
          <a:chOff x="0" y="0"/>
          <a:chExt cx="0" cy="0"/>
        </a:xfrm>
      </p:grpSpPr>
      <p:sp>
        <p:nvSpPr>
          <p:cNvPr id="39" name="Google Shape;3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Google Shape;4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8"/>
          <p:cNvSpPr txBox="1"/>
          <p:nvPr>
            <p:ph type="title"/>
          </p:nvPr>
        </p:nvSpPr>
        <p:spPr>
          <a:xfrm>
            <a:off x="490250" y="526350"/>
            <a:ext cx="56136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dk2"/>
              </a:buClr>
              <a:buSzPts val="5400"/>
              <a:buNone/>
              <a:defRPr b="0" sz="5400">
                <a:solidFill>
                  <a:schemeClr val="dk2"/>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
        <p:nvSpPr>
          <p:cNvPr id="44" name="Google Shape;4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7" name="Google Shape;47;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9"/>
          <p:cNvSpPr txBox="1"/>
          <p:nvPr>
            <p:ph type="title"/>
          </p:nvPr>
        </p:nvSpPr>
        <p:spPr>
          <a:xfrm>
            <a:off x="265500" y="1039675"/>
            <a:ext cx="4045200" cy="16758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Google Shape;49;p9"/>
          <p:cNvSpPr txBox="1"/>
          <p:nvPr>
            <p:ph idx="1" type="subTitle"/>
          </p:nvPr>
        </p:nvSpPr>
        <p:spPr>
          <a:xfrm>
            <a:off x="265500" y="27268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52" name="Shape 52"/>
        <p:cNvGrpSpPr/>
        <p:nvPr/>
      </p:nvGrpSpPr>
      <p:grpSpPr>
        <a:xfrm>
          <a:off x="0" y="0"/>
          <a:ext cx="0" cy="0"/>
          <a:chOff x="0" y="0"/>
          <a:chExt cx="0" cy="0"/>
        </a:xfrm>
      </p:grpSpPr>
      <p:sp>
        <p:nvSpPr>
          <p:cNvPr id="53" name="Google Shape;53;p10"/>
          <p:cNvSpPr txBox="1"/>
          <p:nvPr>
            <p:ph idx="1" type="body"/>
          </p:nvPr>
        </p:nvSpPr>
        <p:spPr>
          <a:xfrm>
            <a:off x="311700" y="4230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7074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311700" y="1266325"/>
            <a:ext cx="8520600" cy="33027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www.healthline.com/health/anarthria" TargetMode="External"/><Relationship Id="rId4" Type="http://schemas.openxmlformats.org/officeDocument/2006/relationships/hyperlink" Target="https://www.ninds.nih.gov/Disorders/All-Disorders/Locked-Syndrome-Information-Pag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www.youtube.com/watch?v=XhbjZOP8VOE" TargetMode="External"/><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3"/>
          <p:cNvSpPr txBox="1"/>
          <p:nvPr>
            <p:ph type="ctrTitle"/>
          </p:nvPr>
        </p:nvSpPr>
        <p:spPr>
          <a:xfrm>
            <a:off x="1004150" y="1751764"/>
            <a:ext cx="7136700" cy="1022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The Diving Bell and the Butterfly</a:t>
            </a:r>
            <a:endParaRPr/>
          </a:p>
        </p:txBody>
      </p:sp>
      <p:sp>
        <p:nvSpPr>
          <p:cNvPr id="67" name="Google Shape;67;p13"/>
          <p:cNvSpPr txBox="1"/>
          <p:nvPr>
            <p:ph idx="1" type="subTitle"/>
          </p:nvPr>
        </p:nvSpPr>
        <p:spPr>
          <a:xfrm>
            <a:off x="2137225" y="2850039"/>
            <a:ext cx="48705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Emma Bryant, Sara Jones, Kestin Tucker, Mason Carver, and Kelsey Bomar</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22"/>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Was the portrayal of Locked-in Syndrome accurate? Cont... </a:t>
            </a:r>
            <a:endParaRPr/>
          </a:p>
        </p:txBody>
      </p:sp>
      <p:sp>
        <p:nvSpPr>
          <p:cNvPr id="126" name="Google Shape;126;p22"/>
          <p:cNvSpPr txBox="1"/>
          <p:nvPr>
            <p:ph idx="1" type="body"/>
          </p:nvPr>
        </p:nvSpPr>
        <p:spPr>
          <a:xfrm>
            <a:off x="311700" y="1613875"/>
            <a:ext cx="8520600" cy="2966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latin typeface="Times New Roman"/>
                <a:ea typeface="Times New Roman"/>
                <a:cs typeface="Times New Roman"/>
                <a:sym typeface="Times New Roman"/>
              </a:rPr>
              <a:t>One characteristic that is not commonly seen in Locked-in Syndrome was seen in the movie.</a:t>
            </a:r>
            <a:endParaRPr sz="1400">
              <a:latin typeface="Times New Roman"/>
              <a:ea typeface="Times New Roman"/>
              <a:cs typeface="Times New Roman"/>
              <a:sym typeface="Times New Roman"/>
            </a:endParaRPr>
          </a:p>
          <a:p>
            <a:pPr indent="-317500" lvl="0" marL="457200" rtl="0" algn="l">
              <a:spcBef>
                <a:spcPts val="1600"/>
              </a:spcBef>
              <a:spcAft>
                <a:spcPts val="0"/>
              </a:spcAft>
              <a:buSzPts val="1400"/>
              <a:buFont typeface="Times New Roman"/>
              <a:buChar char="●"/>
            </a:pPr>
            <a:r>
              <a:rPr lang="en" sz="1400">
                <a:latin typeface="Times New Roman"/>
                <a:ea typeface="Times New Roman"/>
                <a:cs typeface="Times New Roman"/>
                <a:sym typeface="Times New Roman"/>
              </a:rPr>
              <a:t>Locked-in Syndrome consists of the paralysis of all muscles except for those that control the eyes. In the movie </a:t>
            </a:r>
            <a:r>
              <a:rPr lang="en" sz="1400">
                <a:latin typeface="Times New Roman"/>
                <a:ea typeface="Times New Roman"/>
                <a:cs typeface="Times New Roman"/>
                <a:sym typeface="Times New Roman"/>
              </a:rPr>
              <a:t>Jean-Dominique Bauby’s muscles in one of his eyes stopped working and only one eye could be used.</a:t>
            </a:r>
            <a:endParaRPr sz="1400">
              <a:latin typeface="Times New Roman"/>
              <a:ea typeface="Times New Roman"/>
              <a:cs typeface="Times New Roman"/>
              <a:sym typeface="Times New Roman"/>
            </a:endParaRPr>
          </a:p>
        </p:txBody>
      </p:sp>
      <p:pic>
        <p:nvPicPr>
          <p:cNvPr id="127" name="Google Shape;127;p22"/>
          <p:cNvPicPr preferRelativeResize="0"/>
          <p:nvPr/>
        </p:nvPicPr>
        <p:blipFill>
          <a:blip r:embed="rId3">
            <a:alphaModFix/>
          </a:blip>
          <a:stretch>
            <a:fillRect/>
          </a:stretch>
        </p:blipFill>
        <p:spPr>
          <a:xfrm>
            <a:off x="440775" y="2718176"/>
            <a:ext cx="2988225" cy="18624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3"/>
          <p:cNvSpPr txBox="1"/>
          <p:nvPr>
            <p:ph type="title"/>
          </p:nvPr>
        </p:nvSpPr>
        <p:spPr>
          <a:xfrm>
            <a:off x="311700" y="241725"/>
            <a:ext cx="8520600" cy="1423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highlight>
                  <a:srgbClr val="FFFFFF"/>
                </a:highlight>
              </a:rPr>
              <a:t>What would a person or family member feel or think about the portrayal of the communication disorder? Did it promote a stereotype?</a:t>
            </a:r>
            <a:endParaRPr sz="3000"/>
          </a:p>
        </p:txBody>
      </p:sp>
      <p:sp>
        <p:nvSpPr>
          <p:cNvPr id="133" name="Google Shape;133;p23"/>
          <p:cNvSpPr txBox="1"/>
          <p:nvPr>
            <p:ph idx="1" type="body"/>
          </p:nvPr>
        </p:nvSpPr>
        <p:spPr>
          <a:xfrm>
            <a:off x="311700" y="1896925"/>
            <a:ext cx="8520600" cy="2688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Times New Roman"/>
              <a:buChar char="●"/>
            </a:pPr>
            <a:r>
              <a:rPr lang="en">
                <a:latin typeface="Times New Roman"/>
                <a:ea typeface="Times New Roman"/>
                <a:cs typeface="Times New Roman"/>
                <a:sym typeface="Times New Roman"/>
              </a:rPr>
              <a:t>A person or family member could feel or think many things…</a:t>
            </a:r>
            <a:endParaRPr>
              <a:latin typeface="Times New Roman"/>
              <a:ea typeface="Times New Roman"/>
              <a:cs typeface="Times New Roman"/>
              <a:sym typeface="Times New Roman"/>
            </a:endParaRPr>
          </a:p>
          <a:p>
            <a:pPr indent="-317500" lvl="1" marL="914400" rtl="0" algn="l">
              <a:spcBef>
                <a:spcPts val="0"/>
              </a:spcBef>
              <a:spcAft>
                <a:spcPts val="0"/>
              </a:spcAft>
              <a:buSzPts val="1400"/>
              <a:buFont typeface="Times New Roman"/>
              <a:buChar char="○"/>
            </a:pPr>
            <a:r>
              <a:rPr lang="en">
                <a:latin typeface="Times New Roman"/>
                <a:ea typeface="Times New Roman"/>
                <a:cs typeface="Times New Roman"/>
                <a:sym typeface="Times New Roman"/>
              </a:rPr>
              <a:t>Familiarity/Understanding, they’ve lived through it </a:t>
            </a:r>
            <a:endParaRPr>
              <a:latin typeface="Times New Roman"/>
              <a:ea typeface="Times New Roman"/>
              <a:cs typeface="Times New Roman"/>
              <a:sym typeface="Times New Roman"/>
            </a:endParaRPr>
          </a:p>
          <a:p>
            <a:pPr indent="-317500" lvl="1" marL="914400" rtl="0" algn="l">
              <a:spcBef>
                <a:spcPts val="0"/>
              </a:spcBef>
              <a:spcAft>
                <a:spcPts val="0"/>
              </a:spcAft>
              <a:buSzPts val="1400"/>
              <a:buFont typeface="Times New Roman"/>
              <a:buChar char="○"/>
            </a:pPr>
            <a:r>
              <a:rPr lang="en">
                <a:latin typeface="Times New Roman"/>
                <a:ea typeface="Times New Roman"/>
                <a:cs typeface="Times New Roman"/>
                <a:sym typeface="Times New Roman"/>
              </a:rPr>
              <a:t>Offence/Anger that the actor didn’t actually have the disorder</a:t>
            </a:r>
            <a:endParaRPr>
              <a:latin typeface="Times New Roman"/>
              <a:ea typeface="Times New Roman"/>
              <a:cs typeface="Times New Roman"/>
              <a:sym typeface="Times New Roman"/>
            </a:endParaRPr>
          </a:p>
          <a:p>
            <a:pPr indent="-317500" lvl="1" marL="914400" rtl="0" algn="l">
              <a:spcBef>
                <a:spcPts val="0"/>
              </a:spcBef>
              <a:spcAft>
                <a:spcPts val="0"/>
              </a:spcAft>
              <a:buSzPts val="1400"/>
              <a:buFont typeface="Times New Roman"/>
              <a:buChar char="○"/>
            </a:pPr>
            <a:r>
              <a:rPr lang="en">
                <a:latin typeface="Times New Roman"/>
                <a:ea typeface="Times New Roman"/>
                <a:cs typeface="Times New Roman"/>
                <a:sym typeface="Times New Roman"/>
              </a:rPr>
              <a:t>Sad, reliving their past</a:t>
            </a:r>
            <a:endParaRPr>
              <a:latin typeface="Times New Roman"/>
              <a:ea typeface="Times New Roman"/>
              <a:cs typeface="Times New Roman"/>
              <a:sym typeface="Times New Roman"/>
            </a:endParaRPr>
          </a:p>
          <a:p>
            <a:pPr indent="-317500" lvl="1" marL="914400" rtl="0" algn="l">
              <a:spcBef>
                <a:spcPts val="0"/>
              </a:spcBef>
              <a:spcAft>
                <a:spcPts val="0"/>
              </a:spcAft>
              <a:buSzPts val="1400"/>
              <a:buFont typeface="Times New Roman"/>
              <a:buChar char="○"/>
            </a:pPr>
            <a:r>
              <a:rPr lang="en">
                <a:latin typeface="Times New Roman"/>
                <a:ea typeface="Times New Roman"/>
                <a:cs typeface="Times New Roman"/>
                <a:sym typeface="Times New Roman"/>
              </a:rPr>
              <a:t>Inspired/Hopeful that the person with the disorder could learn how to communicate and look at life through a positive lens</a:t>
            </a:r>
            <a:endParaRPr>
              <a:latin typeface="Times New Roman"/>
              <a:ea typeface="Times New Roman"/>
              <a:cs typeface="Times New Roman"/>
              <a:sym typeface="Times New Roman"/>
            </a:endParaRPr>
          </a:p>
          <a:p>
            <a:pPr indent="-342900" lvl="0" marL="457200" rtl="0" algn="l">
              <a:spcBef>
                <a:spcPts val="0"/>
              </a:spcBef>
              <a:spcAft>
                <a:spcPts val="0"/>
              </a:spcAft>
              <a:buSzPts val="1800"/>
              <a:buFont typeface="Times New Roman"/>
              <a:buChar char="●"/>
            </a:pPr>
            <a:r>
              <a:rPr lang="en">
                <a:latin typeface="Times New Roman"/>
                <a:ea typeface="Times New Roman"/>
                <a:cs typeface="Times New Roman"/>
                <a:sym typeface="Times New Roman"/>
              </a:rPr>
              <a:t>Promoted stereotype about women…</a:t>
            </a:r>
            <a:endParaRPr>
              <a:latin typeface="Times New Roman"/>
              <a:ea typeface="Times New Roman"/>
              <a:cs typeface="Times New Roman"/>
              <a:sym typeface="Times New Roman"/>
            </a:endParaRPr>
          </a:p>
          <a:p>
            <a:pPr indent="-317500" lvl="1" marL="914400" rtl="0" algn="l">
              <a:spcBef>
                <a:spcPts val="0"/>
              </a:spcBef>
              <a:spcAft>
                <a:spcPts val="0"/>
              </a:spcAft>
              <a:buSzPts val="1400"/>
              <a:buFont typeface="Times New Roman"/>
              <a:buChar char="○"/>
            </a:pPr>
            <a:r>
              <a:rPr lang="en">
                <a:latin typeface="Times New Roman"/>
                <a:ea typeface="Times New Roman"/>
                <a:cs typeface="Times New Roman"/>
                <a:sym typeface="Times New Roman"/>
              </a:rPr>
              <a:t>They’re disposable </a:t>
            </a:r>
            <a:endParaRPr>
              <a:latin typeface="Times New Roman"/>
              <a:ea typeface="Times New Roman"/>
              <a:cs typeface="Times New Roman"/>
              <a:sym typeface="Times New Roman"/>
            </a:endParaRPr>
          </a:p>
          <a:p>
            <a:pPr indent="-317500" lvl="1" marL="914400" rtl="0" algn="l">
              <a:spcBef>
                <a:spcPts val="0"/>
              </a:spcBef>
              <a:spcAft>
                <a:spcPts val="0"/>
              </a:spcAft>
              <a:buSzPts val="1400"/>
              <a:buFont typeface="Times New Roman"/>
              <a:buChar char="○"/>
            </a:pPr>
            <a:r>
              <a:rPr lang="en">
                <a:latin typeface="Times New Roman"/>
                <a:ea typeface="Times New Roman"/>
                <a:cs typeface="Times New Roman"/>
                <a:sym typeface="Times New Roman"/>
              </a:rPr>
              <a:t>Meant to serve others</a:t>
            </a:r>
            <a:endParaRPr>
              <a:latin typeface="Times New Roman"/>
              <a:ea typeface="Times New Roman"/>
              <a:cs typeface="Times New Roman"/>
              <a:sym typeface="Times New Roman"/>
            </a:endParaRPr>
          </a:p>
          <a:p>
            <a:pPr indent="-317500" lvl="1" marL="914400" rtl="0" algn="l">
              <a:spcBef>
                <a:spcPts val="0"/>
              </a:spcBef>
              <a:spcAft>
                <a:spcPts val="0"/>
              </a:spcAft>
              <a:buSzPts val="1400"/>
              <a:buFont typeface="Times New Roman"/>
              <a:buChar char="○"/>
            </a:pPr>
            <a:r>
              <a:rPr lang="en">
                <a:latin typeface="Times New Roman"/>
                <a:ea typeface="Times New Roman"/>
                <a:cs typeface="Times New Roman"/>
                <a:sym typeface="Times New Roman"/>
              </a:rPr>
              <a:t>Eye candy</a:t>
            </a:r>
            <a:endParaRPr>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24"/>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References </a:t>
            </a:r>
            <a:endParaRPr/>
          </a:p>
        </p:txBody>
      </p:sp>
      <p:sp>
        <p:nvSpPr>
          <p:cNvPr id="139" name="Google Shape;139;p24"/>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Anarthria: Causes and How It Differs from Dysarthria and ... (n.d.). Retrieved from </a:t>
            </a:r>
            <a:r>
              <a:rPr lang="en" u="sng">
                <a:solidFill>
                  <a:schemeClr val="hlink"/>
                </a:solidFill>
                <a:hlinkClick r:id="rId3"/>
              </a:rPr>
              <a:t>https://www.healthline.com/health/anarthria</a:t>
            </a:r>
            <a:endParaRPr/>
          </a:p>
          <a:p>
            <a:pPr indent="0" lvl="0" marL="0" rtl="0" algn="l">
              <a:spcBef>
                <a:spcPts val="1600"/>
              </a:spcBef>
              <a:spcAft>
                <a:spcPts val="1600"/>
              </a:spcAft>
              <a:buNone/>
            </a:pPr>
            <a:r>
              <a:rPr lang="en"/>
              <a:t>Locked-In Syndrome Information Page (2019). Retrieved from </a:t>
            </a:r>
            <a:r>
              <a:rPr lang="en" u="sng">
                <a:solidFill>
                  <a:schemeClr val="hlink"/>
                </a:solidFill>
                <a:hlinkClick r:id="rId4"/>
              </a:rPr>
              <a:t>https://www.ninds.nih.gov/Disorders/All-Disorders/Locked-Syndrome-Information-Page</a:t>
            </a:r>
            <a:r>
              <a:rPr lang="en"/>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14"/>
          <p:cNvSpPr txBox="1"/>
          <p:nvPr>
            <p:ph type="ctrTitle"/>
          </p:nvPr>
        </p:nvSpPr>
        <p:spPr>
          <a:xfrm>
            <a:off x="1004150" y="1751764"/>
            <a:ext cx="7136700" cy="1022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The Diving Bell and the Butterfly</a:t>
            </a:r>
            <a:endParaRPr/>
          </a:p>
        </p:txBody>
      </p:sp>
      <p:sp>
        <p:nvSpPr>
          <p:cNvPr id="73" name="Google Shape;73;p14"/>
          <p:cNvSpPr txBox="1"/>
          <p:nvPr>
            <p:ph idx="1" type="subTitle"/>
          </p:nvPr>
        </p:nvSpPr>
        <p:spPr>
          <a:xfrm>
            <a:off x="2137225" y="2850039"/>
            <a:ext cx="48705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Release date: November 30, 2007</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Google Shape;78;p15"/>
          <p:cNvSpPr txBox="1"/>
          <p:nvPr>
            <p:ph type="ctrTitle"/>
          </p:nvPr>
        </p:nvSpPr>
        <p:spPr>
          <a:xfrm>
            <a:off x="1003650" y="1201739"/>
            <a:ext cx="7136700" cy="1022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Brief summary of the movie</a:t>
            </a:r>
            <a:endParaRPr/>
          </a:p>
        </p:txBody>
      </p:sp>
      <p:sp>
        <p:nvSpPr>
          <p:cNvPr id="79" name="Google Shape;79;p15"/>
          <p:cNvSpPr txBox="1"/>
          <p:nvPr/>
        </p:nvSpPr>
        <p:spPr>
          <a:xfrm>
            <a:off x="2137050" y="2451525"/>
            <a:ext cx="4869900" cy="1352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Open Sans"/>
                <a:ea typeface="Open Sans"/>
                <a:cs typeface="Open Sans"/>
                <a:sym typeface="Open Sans"/>
              </a:rPr>
              <a:t>Jean-Dominique Bauby suffers a massive stroke while driving with his son. When he wakes up in the hospital, he is completely </a:t>
            </a:r>
            <a:r>
              <a:rPr lang="en">
                <a:latin typeface="Open Sans"/>
                <a:ea typeface="Open Sans"/>
                <a:cs typeface="Open Sans"/>
                <a:sym typeface="Open Sans"/>
              </a:rPr>
              <a:t>paralyzed but completely conscious. He learns to communicate with movement of his eye. With the help of his SLP and publishest, he is able to publish a book about his life.  </a:t>
            </a:r>
            <a:r>
              <a:rPr lang="en">
                <a:latin typeface="Open Sans"/>
                <a:ea typeface="Open Sans"/>
                <a:cs typeface="Open Sans"/>
                <a:sym typeface="Open Sans"/>
              </a:rPr>
              <a:t> </a:t>
            </a:r>
            <a:endParaRPr>
              <a:latin typeface="Open Sans"/>
              <a:ea typeface="Open Sans"/>
              <a:cs typeface="Open Sans"/>
              <a:sym typeface="Open San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6"/>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Communication disorder depicted in the film</a:t>
            </a:r>
            <a:endParaRPr/>
          </a:p>
        </p:txBody>
      </p:sp>
      <p:sp>
        <p:nvSpPr>
          <p:cNvPr id="85" name="Google Shape;85;p16"/>
          <p:cNvSpPr txBox="1"/>
          <p:nvPr>
            <p:ph idx="1" type="body"/>
          </p:nvPr>
        </p:nvSpPr>
        <p:spPr>
          <a:xfrm>
            <a:off x="311700" y="1261250"/>
            <a:ext cx="8181900" cy="3307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latin typeface="Times New Roman"/>
                <a:ea typeface="Times New Roman"/>
                <a:cs typeface="Times New Roman"/>
                <a:sym typeface="Times New Roman"/>
              </a:rPr>
              <a:t>Jean-Dominique Bauby, the main character, suffered a massive stroke resulting in Locked-In Syndrome. </a:t>
            </a:r>
            <a:endParaRPr>
              <a:latin typeface="Times New Roman"/>
              <a:ea typeface="Times New Roman"/>
              <a:cs typeface="Times New Roman"/>
              <a:sym typeface="Times New Roman"/>
            </a:endParaRPr>
          </a:p>
          <a:p>
            <a:pPr indent="-342900" lvl="1" marL="914400" rtl="0" algn="l">
              <a:spcBef>
                <a:spcPts val="0"/>
              </a:spcBef>
              <a:spcAft>
                <a:spcPts val="0"/>
              </a:spcAft>
              <a:buSzPts val="1800"/>
              <a:buFont typeface="Times New Roman"/>
              <a:buChar char="○"/>
            </a:pPr>
            <a:r>
              <a:rPr lang="en" sz="1800">
                <a:latin typeface="Times New Roman"/>
                <a:ea typeface="Times New Roman"/>
                <a:cs typeface="Times New Roman"/>
                <a:sym typeface="Times New Roman"/>
              </a:rPr>
              <a:t>Locked-In Syndrome is the result of a stroke located on the Brain Stem. It causes full paralyzation of facial muscles and body functions but the patient is consciously aware of their surroundings and have movement of their eyes. </a:t>
            </a:r>
            <a:endParaRPr sz="1800">
              <a:latin typeface="Times New Roman"/>
              <a:ea typeface="Times New Roman"/>
              <a:cs typeface="Times New Roman"/>
              <a:sym typeface="Times New Roman"/>
            </a:endParaRPr>
          </a:p>
          <a:p>
            <a:pPr indent="-342900" lvl="1" marL="914400" rtl="0" algn="l">
              <a:spcBef>
                <a:spcPts val="0"/>
              </a:spcBef>
              <a:spcAft>
                <a:spcPts val="0"/>
              </a:spcAft>
              <a:buSzPts val="1800"/>
              <a:buFont typeface="Times New Roman"/>
              <a:buChar char="○"/>
            </a:pPr>
            <a:r>
              <a:rPr lang="en" sz="1800">
                <a:latin typeface="Times New Roman"/>
                <a:ea typeface="Times New Roman"/>
                <a:cs typeface="Times New Roman"/>
                <a:sym typeface="Times New Roman"/>
              </a:rPr>
              <a:t>Anarthria is also common with individuals with Locked-In Syndrome. Anarthria is the loss of control of facial muscle movements. People with Anarthria know what they want to say but they physically cannot speak.  </a:t>
            </a:r>
            <a:endParaRPr sz="1800">
              <a:latin typeface="Times New Roman"/>
              <a:ea typeface="Times New Roman"/>
              <a:cs typeface="Times New Roman"/>
              <a:sym typeface="Times New Roman"/>
            </a:endParaRPr>
          </a:p>
          <a:p>
            <a:pPr indent="-342900" lvl="1" marL="914400" rtl="0" algn="l">
              <a:spcBef>
                <a:spcPts val="0"/>
              </a:spcBef>
              <a:spcAft>
                <a:spcPts val="0"/>
              </a:spcAft>
              <a:buSzPts val="1800"/>
              <a:buFont typeface="Times New Roman"/>
              <a:buChar char="○"/>
            </a:pPr>
            <a:r>
              <a:rPr lang="en" sz="1800">
                <a:latin typeface="Times New Roman"/>
                <a:ea typeface="Times New Roman"/>
                <a:cs typeface="Times New Roman"/>
                <a:sym typeface="Times New Roman"/>
              </a:rPr>
              <a:t>Individuals with Locked-In Syndrome generally learn to communicate with eye movement.</a:t>
            </a:r>
            <a:endParaRPr sz="1800">
              <a:latin typeface="Times New Roman"/>
              <a:ea typeface="Times New Roman"/>
              <a:cs typeface="Times New Roman"/>
              <a:sym typeface="Times New Roman"/>
            </a:endParaRPr>
          </a:p>
          <a:p>
            <a:pPr indent="0" lvl="0" marL="914400" rtl="0" algn="l">
              <a:spcBef>
                <a:spcPts val="0"/>
              </a:spcBef>
              <a:spcAft>
                <a:spcPts val="1600"/>
              </a:spcAft>
              <a:buNone/>
            </a:pPr>
            <a:r>
              <a:t/>
            </a:r>
            <a:endParaRPr>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7"/>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Describe the portrayal of the communication disorder in the media.</a:t>
            </a:r>
            <a:endParaRPr/>
          </a:p>
        </p:txBody>
      </p:sp>
      <p:sp>
        <p:nvSpPr>
          <p:cNvPr id="91" name="Google Shape;91;p17"/>
          <p:cNvSpPr txBox="1"/>
          <p:nvPr>
            <p:ph idx="1" type="body"/>
          </p:nvPr>
        </p:nvSpPr>
        <p:spPr>
          <a:xfrm>
            <a:off x="311700" y="1840425"/>
            <a:ext cx="8201700" cy="2728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latin typeface="Times New Roman"/>
                <a:ea typeface="Times New Roman"/>
                <a:cs typeface="Times New Roman"/>
                <a:sym typeface="Times New Roman"/>
              </a:rPr>
              <a:t>In the movie I believe the </a:t>
            </a:r>
            <a:r>
              <a:rPr lang="en" sz="2400">
                <a:latin typeface="Times New Roman"/>
                <a:ea typeface="Times New Roman"/>
                <a:cs typeface="Times New Roman"/>
                <a:sym typeface="Times New Roman"/>
              </a:rPr>
              <a:t>portrayal</a:t>
            </a:r>
            <a:r>
              <a:rPr lang="en" sz="2400">
                <a:latin typeface="Times New Roman"/>
                <a:ea typeface="Times New Roman"/>
                <a:cs typeface="Times New Roman"/>
                <a:sym typeface="Times New Roman"/>
              </a:rPr>
              <a:t> of “locked in syndrome” was played by the right actor. In this movie Jean-Dominique Bauby </a:t>
            </a:r>
            <a:r>
              <a:rPr lang="en" sz="2400">
                <a:latin typeface="Times New Roman"/>
                <a:ea typeface="Times New Roman"/>
                <a:cs typeface="Times New Roman"/>
                <a:sym typeface="Times New Roman"/>
              </a:rPr>
              <a:t>portrayed</a:t>
            </a:r>
            <a:r>
              <a:rPr lang="en" sz="2400">
                <a:latin typeface="Times New Roman"/>
                <a:ea typeface="Times New Roman"/>
                <a:cs typeface="Times New Roman"/>
                <a:sym typeface="Times New Roman"/>
              </a:rPr>
              <a:t> having “locked in syndrome.” </a:t>
            </a:r>
            <a:endParaRPr sz="2400">
              <a:latin typeface="Times New Roman"/>
              <a:ea typeface="Times New Roman"/>
              <a:cs typeface="Times New Roman"/>
              <a:sym typeface="Times New Roman"/>
            </a:endParaRPr>
          </a:p>
          <a:p>
            <a:pPr indent="0" lvl="0" marL="0" rtl="0" algn="l">
              <a:spcBef>
                <a:spcPts val="1600"/>
              </a:spcBef>
              <a:spcAft>
                <a:spcPts val="1600"/>
              </a:spcAft>
              <a:buNone/>
            </a:pPr>
            <a:r>
              <a:rPr lang="en" sz="2400">
                <a:latin typeface="Times New Roman"/>
                <a:ea typeface="Times New Roman"/>
                <a:cs typeface="Times New Roman"/>
                <a:sym typeface="Times New Roman"/>
              </a:rPr>
              <a:t>-He portrayed having this disorder by only being able to communicate with one eye by blinking. </a:t>
            </a:r>
            <a:endParaRPr sz="2400">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18"/>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Movie Clip </a:t>
            </a:r>
            <a:endParaRPr/>
          </a:p>
        </p:txBody>
      </p:sp>
      <p:sp>
        <p:nvSpPr>
          <p:cNvPr id="97" name="Google Shape;97;p18"/>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0:00-2:21</a:t>
            </a:r>
            <a:endParaRPr/>
          </a:p>
        </p:txBody>
      </p:sp>
      <p:pic>
        <p:nvPicPr>
          <p:cNvPr descr="Jean-Do (Mathieu Amalric) meets his attractive physiotherapists, and their committment to his case brings back memories of his former role at Elle. &#10;&#10;In this scene: Henriette Roi (Marie-Josee Croze), Jean-Dominique (Mathieu Amalric)&#10;&#10;About The Diving Bell and the Butterfly:&#10;The true story of Elle editor Jean-Dominique Bauby who suffered a stroke in 1995 that rendered him mute and almost completely paralyzed this adaptation is from Bauby's autobiography, which he dictated by blinking his left eye.&#10;&#10;Starring, in alphabetical order: Mathieu Amalric, Niels Arestrup, Jean-Pierre Cassel, Patrick Chesnais, Anne Consigny, Marie-Josee Croze, Emmanuelle Seigner, Max von Sydow &#10;&#10;About Miramax:&#10;Miramax is a global film and television studio best known for its highly acclaimed, original content.&#10;&#10;Connect with Miramax Online:&#10;Subscribe to Miramax on YOUTUBE: https://goo.gl/h47JXQ&#10;Follow Miramax on TWITTER: https://twitter.com/miramax&#10;Follow Miramax on INSTAGRAM: https://www.instagram.com/miramax/&#10;Follow Miramax on PINTEREST: https://www.pinterest.com/Miramax/&#10;Follow Miramax on TUMBLR: http://miramax.tumblr.com/&#10;Visit Miramax on our WEBSITE: https://www.miramax.com/&#10;&#10;The Diving Bell and the Butterfly | ‘Two Beauties’ (HD) - Mathieu Amalric | MIRAMAX&#10;http://www.youtube.com/Miramax" id="98" name="Google Shape;98;p18" title="The Diving Bell and the Butterfly | ‘Two Beauties’ (HD) - Mathieu Amalric | MIRAMAX">
            <a:hlinkClick r:id="rId3"/>
          </p:cNvPr>
          <p:cNvPicPr preferRelativeResize="0"/>
          <p:nvPr/>
        </p:nvPicPr>
        <p:blipFill>
          <a:blip r:embed="rId4">
            <a:alphaModFix/>
          </a:blip>
          <a:stretch>
            <a:fillRect/>
          </a:stretch>
        </p:blipFill>
        <p:spPr>
          <a:xfrm>
            <a:off x="2286000" y="1266325"/>
            <a:ext cx="4572000" cy="3429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Google Shape;103;p19"/>
          <p:cNvSpPr txBox="1"/>
          <p:nvPr>
            <p:ph type="title"/>
          </p:nvPr>
        </p:nvSpPr>
        <p:spPr>
          <a:xfrm>
            <a:off x="368200" y="162425"/>
            <a:ext cx="8520600" cy="135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Why did the producer include reference to a communication disorder? </a:t>
            </a:r>
            <a:endParaRPr/>
          </a:p>
        </p:txBody>
      </p:sp>
      <p:sp>
        <p:nvSpPr>
          <p:cNvPr id="104" name="Google Shape;104;p19"/>
          <p:cNvSpPr/>
          <p:nvPr/>
        </p:nvSpPr>
        <p:spPr>
          <a:xfrm>
            <a:off x="368200" y="1515125"/>
            <a:ext cx="3667500" cy="3323100"/>
          </a:xfrm>
          <a:prstGeom prst="rect">
            <a:avLst/>
          </a:prstGeom>
          <a:noFill/>
          <a:ln cap="flat" cmpd="sng" w="381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9"/>
          <p:cNvSpPr/>
          <p:nvPr/>
        </p:nvSpPr>
        <p:spPr>
          <a:xfrm>
            <a:off x="4572000" y="1487075"/>
            <a:ext cx="4098600" cy="3379200"/>
          </a:xfrm>
          <a:prstGeom prst="rect">
            <a:avLst/>
          </a:prstGeom>
          <a:noFill/>
          <a:ln cap="flat" cmpd="sng" w="381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9"/>
          <p:cNvSpPr txBox="1"/>
          <p:nvPr/>
        </p:nvSpPr>
        <p:spPr>
          <a:xfrm>
            <a:off x="534550" y="1515125"/>
            <a:ext cx="3334800" cy="3323100"/>
          </a:xfrm>
          <a:prstGeom prst="rect">
            <a:avLst/>
          </a:prstGeom>
          <a:noFill/>
          <a:ln>
            <a:noFill/>
          </a:ln>
        </p:spPr>
        <p:txBody>
          <a:bodyPr anchorCtr="0" anchor="t" bIns="91425" lIns="91425" spcFirstLastPara="1" rIns="91425" wrap="square" tIns="91425">
            <a:noAutofit/>
          </a:bodyPr>
          <a:lstStyle/>
          <a:p>
            <a:pPr indent="-330200" lvl="0" marL="457200" rtl="0" algn="l">
              <a:spcBef>
                <a:spcPts val="0"/>
              </a:spcBef>
              <a:spcAft>
                <a:spcPts val="0"/>
              </a:spcAft>
              <a:buClr>
                <a:schemeClr val="dk2"/>
              </a:buClr>
              <a:buSzPts val="1600"/>
              <a:buFont typeface="Comfortaa"/>
              <a:buChar char="●"/>
            </a:pPr>
            <a:r>
              <a:rPr b="1" lang="en" sz="1600">
                <a:solidFill>
                  <a:schemeClr val="dk2"/>
                </a:solidFill>
                <a:latin typeface="Times New Roman"/>
                <a:ea typeface="Times New Roman"/>
                <a:cs typeface="Times New Roman"/>
                <a:sym typeface="Times New Roman"/>
              </a:rPr>
              <a:t>Shows that a communication disorder does not discriminate against a specific group of people</a:t>
            </a:r>
            <a:r>
              <a:rPr b="1" lang="en" sz="1600">
                <a:solidFill>
                  <a:schemeClr val="dk2"/>
                </a:solidFill>
                <a:latin typeface="Comfortaa"/>
                <a:ea typeface="Comfortaa"/>
                <a:cs typeface="Comfortaa"/>
                <a:sym typeface="Comfortaa"/>
              </a:rPr>
              <a:t> </a:t>
            </a:r>
            <a:endParaRPr b="1" sz="1600">
              <a:solidFill>
                <a:schemeClr val="dk2"/>
              </a:solidFill>
              <a:latin typeface="Comfortaa"/>
              <a:ea typeface="Comfortaa"/>
              <a:cs typeface="Comfortaa"/>
              <a:sym typeface="Comfortaa"/>
            </a:endParaRPr>
          </a:p>
          <a:p>
            <a:pPr indent="-330200" lvl="0" marL="457200" rtl="0" algn="l">
              <a:spcBef>
                <a:spcPts val="0"/>
              </a:spcBef>
              <a:spcAft>
                <a:spcPts val="0"/>
              </a:spcAft>
              <a:buClr>
                <a:schemeClr val="dk2"/>
              </a:buClr>
              <a:buSzPts val="1600"/>
              <a:buFont typeface="Times New Roman"/>
              <a:buChar char="-"/>
            </a:pPr>
            <a:r>
              <a:rPr lang="en" sz="1600">
                <a:solidFill>
                  <a:schemeClr val="dk2"/>
                </a:solidFill>
                <a:latin typeface="Times New Roman"/>
                <a:ea typeface="Times New Roman"/>
                <a:cs typeface="Times New Roman"/>
                <a:sym typeface="Times New Roman"/>
              </a:rPr>
              <a:t>This movie is based on the true story of a Jean-</a:t>
            </a:r>
            <a:r>
              <a:rPr lang="en" sz="1600">
                <a:solidFill>
                  <a:schemeClr val="dk2"/>
                </a:solidFill>
                <a:latin typeface="Times New Roman"/>
                <a:ea typeface="Times New Roman"/>
                <a:cs typeface="Times New Roman"/>
                <a:sym typeface="Times New Roman"/>
              </a:rPr>
              <a:t>Dominique</a:t>
            </a:r>
            <a:r>
              <a:rPr lang="en" sz="1600">
                <a:solidFill>
                  <a:schemeClr val="dk2"/>
                </a:solidFill>
                <a:latin typeface="Times New Roman"/>
                <a:ea typeface="Times New Roman"/>
                <a:cs typeface="Times New Roman"/>
                <a:sym typeface="Times New Roman"/>
              </a:rPr>
              <a:t> Bauby, a very successful editor. </a:t>
            </a:r>
            <a:endParaRPr sz="1600">
              <a:solidFill>
                <a:schemeClr val="dk2"/>
              </a:solidFill>
              <a:latin typeface="Times New Roman"/>
              <a:ea typeface="Times New Roman"/>
              <a:cs typeface="Times New Roman"/>
              <a:sym typeface="Times New Roman"/>
            </a:endParaRPr>
          </a:p>
          <a:p>
            <a:pPr indent="-330200" lvl="0" marL="457200" rtl="0" algn="l">
              <a:spcBef>
                <a:spcPts val="0"/>
              </a:spcBef>
              <a:spcAft>
                <a:spcPts val="0"/>
              </a:spcAft>
              <a:buClr>
                <a:schemeClr val="dk2"/>
              </a:buClr>
              <a:buSzPts val="1600"/>
              <a:buFont typeface="Times New Roman"/>
              <a:buChar char="-"/>
            </a:pPr>
            <a:r>
              <a:rPr lang="en" sz="1600">
                <a:solidFill>
                  <a:schemeClr val="dk2"/>
                </a:solidFill>
                <a:latin typeface="Times New Roman"/>
                <a:ea typeface="Times New Roman"/>
                <a:cs typeface="Times New Roman"/>
                <a:sym typeface="Times New Roman"/>
              </a:rPr>
              <a:t>One’s success doesn’t shield them from negativities such as a communication disorder </a:t>
            </a:r>
            <a:endParaRPr sz="1600">
              <a:solidFill>
                <a:schemeClr val="dk2"/>
              </a:solidFill>
              <a:latin typeface="Times New Roman"/>
              <a:ea typeface="Times New Roman"/>
              <a:cs typeface="Times New Roman"/>
              <a:sym typeface="Times New Roman"/>
            </a:endParaRPr>
          </a:p>
          <a:p>
            <a:pPr indent="-330200" lvl="0" marL="457200" rtl="0" algn="l">
              <a:spcBef>
                <a:spcPts val="0"/>
              </a:spcBef>
              <a:spcAft>
                <a:spcPts val="0"/>
              </a:spcAft>
              <a:buClr>
                <a:schemeClr val="dk2"/>
              </a:buClr>
              <a:buSzPts val="1600"/>
              <a:buFont typeface="Times New Roman"/>
              <a:buChar char="-"/>
            </a:pPr>
            <a:r>
              <a:rPr lang="en" sz="1600">
                <a:solidFill>
                  <a:schemeClr val="dk2"/>
                </a:solidFill>
                <a:latin typeface="Times New Roman"/>
                <a:ea typeface="Times New Roman"/>
                <a:cs typeface="Times New Roman"/>
                <a:sym typeface="Times New Roman"/>
              </a:rPr>
              <a:t>You are not immune just because you are famous </a:t>
            </a:r>
            <a:endParaRPr sz="1600">
              <a:solidFill>
                <a:schemeClr val="dk2"/>
              </a:solidFill>
              <a:latin typeface="Times New Roman"/>
              <a:ea typeface="Times New Roman"/>
              <a:cs typeface="Times New Roman"/>
              <a:sym typeface="Times New Roman"/>
            </a:endParaRPr>
          </a:p>
        </p:txBody>
      </p:sp>
      <p:sp>
        <p:nvSpPr>
          <p:cNvPr id="107" name="Google Shape;107;p19"/>
          <p:cNvSpPr txBox="1"/>
          <p:nvPr/>
        </p:nvSpPr>
        <p:spPr>
          <a:xfrm>
            <a:off x="4722150" y="1639325"/>
            <a:ext cx="3798300" cy="3074700"/>
          </a:xfrm>
          <a:prstGeom prst="rect">
            <a:avLst/>
          </a:prstGeom>
          <a:noFill/>
          <a:ln>
            <a:noFill/>
          </a:ln>
        </p:spPr>
        <p:txBody>
          <a:bodyPr anchorCtr="0" anchor="t" bIns="91425" lIns="91425" spcFirstLastPara="1" rIns="91425" wrap="square" tIns="91425">
            <a:noAutofit/>
          </a:bodyPr>
          <a:lstStyle/>
          <a:p>
            <a:pPr indent="-323850" lvl="0" marL="457200" rtl="0" algn="l">
              <a:spcBef>
                <a:spcPts val="0"/>
              </a:spcBef>
              <a:spcAft>
                <a:spcPts val="0"/>
              </a:spcAft>
              <a:buClr>
                <a:schemeClr val="dk2"/>
              </a:buClr>
              <a:buSzPts val="1500"/>
              <a:buFont typeface="Times New Roman"/>
              <a:buChar char="●"/>
            </a:pPr>
            <a:r>
              <a:rPr b="1" lang="en" sz="1500">
                <a:solidFill>
                  <a:schemeClr val="dk2"/>
                </a:solidFill>
                <a:latin typeface="Times New Roman"/>
                <a:ea typeface="Times New Roman"/>
                <a:cs typeface="Times New Roman"/>
                <a:sym typeface="Times New Roman"/>
              </a:rPr>
              <a:t>Shows a disorder doesn’t have to hold you back from having a successful life </a:t>
            </a:r>
            <a:endParaRPr b="1" sz="1500">
              <a:solidFill>
                <a:schemeClr val="dk2"/>
              </a:solidFill>
              <a:latin typeface="Times New Roman"/>
              <a:ea typeface="Times New Roman"/>
              <a:cs typeface="Times New Roman"/>
              <a:sym typeface="Times New Roman"/>
            </a:endParaRPr>
          </a:p>
          <a:p>
            <a:pPr indent="-323850" lvl="0" marL="457200" rtl="0" algn="l">
              <a:spcBef>
                <a:spcPts val="0"/>
              </a:spcBef>
              <a:spcAft>
                <a:spcPts val="0"/>
              </a:spcAft>
              <a:buClr>
                <a:schemeClr val="dk2"/>
              </a:buClr>
              <a:buSzPts val="1500"/>
              <a:buFont typeface="Times New Roman"/>
              <a:buChar char="-"/>
            </a:pPr>
            <a:r>
              <a:rPr lang="en" sz="1500">
                <a:solidFill>
                  <a:schemeClr val="dk2"/>
                </a:solidFill>
                <a:latin typeface="Times New Roman"/>
                <a:ea typeface="Times New Roman"/>
                <a:cs typeface="Times New Roman"/>
                <a:sym typeface="Times New Roman"/>
              </a:rPr>
              <a:t>Although Jean-Dominique had to face many challenges after having a stroke, he was still able to be successful.</a:t>
            </a:r>
            <a:endParaRPr sz="1500">
              <a:solidFill>
                <a:schemeClr val="dk2"/>
              </a:solidFill>
              <a:latin typeface="Times New Roman"/>
              <a:ea typeface="Times New Roman"/>
              <a:cs typeface="Times New Roman"/>
              <a:sym typeface="Times New Roman"/>
            </a:endParaRPr>
          </a:p>
          <a:p>
            <a:pPr indent="0" lvl="0" marL="0" rtl="0" algn="l">
              <a:spcBef>
                <a:spcPts val="0"/>
              </a:spcBef>
              <a:spcAft>
                <a:spcPts val="0"/>
              </a:spcAft>
              <a:buNone/>
            </a:pPr>
            <a:r>
              <a:t/>
            </a:r>
            <a:endParaRPr sz="1500">
              <a:solidFill>
                <a:schemeClr val="dk2"/>
              </a:solidFill>
              <a:latin typeface="Times New Roman"/>
              <a:ea typeface="Times New Roman"/>
              <a:cs typeface="Times New Roman"/>
              <a:sym typeface="Times New Roman"/>
            </a:endParaRPr>
          </a:p>
          <a:p>
            <a:pPr indent="-323850" lvl="0" marL="457200" rtl="0" algn="l">
              <a:spcBef>
                <a:spcPts val="0"/>
              </a:spcBef>
              <a:spcAft>
                <a:spcPts val="0"/>
              </a:spcAft>
              <a:buClr>
                <a:schemeClr val="dk2"/>
              </a:buClr>
              <a:buSzPts val="1500"/>
              <a:buFont typeface="Times New Roman"/>
              <a:buChar char="●"/>
            </a:pPr>
            <a:r>
              <a:rPr b="1" lang="en" sz="1500">
                <a:solidFill>
                  <a:schemeClr val="dk2"/>
                </a:solidFill>
                <a:latin typeface="Times New Roman"/>
                <a:ea typeface="Times New Roman"/>
                <a:cs typeface="Times New Roman"/>
                <a:sym typeface="Times New Roman"/>
              </a:rPr>
              <a:t>Appreciate</a:t>
            </a:r>
            <a:r>
              <a:rPr b="1" lang="en" sz="1500">
                <a:solidFill>
                  <a:schemeClr val="dk2"/>
                </a:solidFill>
                <a:latin typeface="Times New Roman"/>
                <a:ea typeface="Times New Roman"/>
                <a:cs typeface="Times New Roman"/>
                <a:sym typeface="Times New Roman"/>
              </a:rPr>
              <a:t> the little things</a:t>
            </a:r>
            <a:endParaRPr b="1" sz="1500">
              <a:solidFill>
                <a:schemeClr val="dk2"/>
              </a:solidFill>
              <a:latin typeface="Times New Roman"/>
              <a:ea typeface="Times New Roman"/>
              <a:cs typeface="Times New Roman"/>
              <a:sym typeface="Times New Roman"/>
            </a:endParaRPr>
          </a:p>
          <a:p>
            <a:pPr indent="-323850" lvl="0" marL="457200" rtl="0" algn="l">
              <a:spcBef>
                <a:spcPts val="0"/>
              </a:spcBef>
              <a:spcAft>
                <a:spcPts val="0"/>
              </a:spcAft>
              <a:buClr>
                <a:schemeClr val="dk2"/>
              </a:buClr>
              <a:buSzPts val="1500"/>
              <a:buFont typeface="Times New Roman"/>
              <a:buChar char="-"/>
            </a:pPr>
            <a:r>
              <a:rPr lang="en" sz="1500">
                <a:solidFill>
                  <a:schemeClr val="dk2"/>
                </a:solidFill>
                <a:latin typeface="Times New Roman"/>
                <a:ea typeface="Times New Roman"/>
                <a:cs typeface="Times New Roman"/>
                <a:sym typeface="Times New Roman"/>
              </a:rPr>
              <a:t>I believe we tend to take small things like movement, communication, and </a:t>
            </a:r>
            <a:r>
              <a:rPr lang="en" sz="1500">
                <a:solidFill>
                  <a:schemeClr val="dk2"/>
                </a:solidFill>
                <a:latin typeface="Times New Roman"/>
                <a:ea typeface="Times New Roman"/>
                <a:cs typeface="Times New Roman"/>
                <a:sym typeface="Times New Roman"/>
              </a:rPr>
              <a:t>expression</a:t>
            </a:r>
            <a:r>
              <a:rPr lang="en" sz="1500">
                <a:solidFill>
                  <a:schemeClr val="dk2"/>
                </a:solidFill>
                <a:latin typeface="Times New Roman"/>
                <a:ea typeface="Times New Roman"/>
                <a:cs typeface="Times New Roman"/>
                <a:sym typeface="Times New Roman"/>
              </a:rPr>
              <a:t> for granted, and this movie shows that the little things without them can turn into big things.</a:t>
            </a:r>
            <a:endParaRPr sz="1500">
              <a:solidFill>
                <a:schemeClr val="dk2"/>
              </a:solidFill>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311700" y="95725"/>
            <a:ext cx="8520600" cy="1421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100"/>
              <a:t>Was the inclusion of the communication disorder in the movie necessary to develop the storyline? </a:t>
            </a:r>
            <a:endParaRPr sz="3100"/>
          </a:p>
        </p:txBody>
      </p:sp>
      <p:sp>
        <p:nvSpPr>
          <p:cNvPr id="113" name="Google Shape;113;p20"/>
          <p:cNvSpPr txBox="1"/>
          <p:nvPr>
            <p:ph idx="1" type="body"/>
          </p:nvPr>
        </p:nvSpPr>
        <p:spPr>
          <a:xfrm>
            <a:off x="311700" y="1143000"/>
            <a:ext cx="6290100" cy="34935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Times New Roman"/>
              <a:buChar char="●"/>
            </a:pPr>
            <a:r>
              <a:rPr lang="en">
                <a:latin typeface="Times New Roman"/>
                <a:ea typeface="Times New Roman"/>
                <a:cs typeface="Times New Roman"/>
                <a:sym typeface="Times New Roman"/>
              </a:rPr>
              <a:t>The inclusion of the communication disorder, Locked-In Syndrome, was </a:t>
            </a:r>
            <a:r>
              <a:rPr lang="en">
                <a:latin typeface="Times New Roman"/>
                <a:ea typeface="Times New Roman"/>
                <a:cs typeface="Times New Roman"/>
                <a:sym typeface="Times New Roman"/>
              </a:rPr>
              <a:t>necessary to</a:t>
            </a:r>
            <a:r>
              <a:rPr lang="en">
                <a:latin typeface="Times New Roman"/>
                <a:ea typeface="Times New Roman"/>
                <a:cs typeface="Times New Roman"/>
                <a:sym typeface="Times New Roman"/>
              </a:rPr>
              <a:t> develop the story line for many reasons:</a:t>
            </a:r>
            <a:endParaRPr>
              <a:latin typeface="Times New Roman"/>
              <a:ea typeface="Times New Roman"/>
              <a:cs typeface="Times New Roman"/>
              <a:sym typeface="Times New Roman"/>
            </a:endParaRPr>
          </a:p>
          <a:p>
            <a:pPr indent="-317500" lvl="1" marL="914400" rtl="0" algn="l">
              <a:spcBef>
                <a:spcPts val="0"/>
              </a:spcBef>
              <a:spcAft>
                <a:spcPts val="0"/>
              </a:spcAft>
              <a:buSzPts val="1400"/>
              <a:buFont typeface="Times New Roman"/>
              <a:buChar char="○"/>
            </a:pPr>
            <a:r>
              <a:rPr lang="en">
                <a:latin typeface="Times New Roman"/>
                <a:ea typeface="Times New Roman"/>
                <a:cs typeface="Times New Roman"/>
                <a:sym typeface="Times New Roman"/>
              </a:rPr>
              <a:t>If the </a:t>
            </a:r>
            <a:r>
              <a:rPr lang="en" sz="1300">
                <a:latin typeface="Times New Roman"/>
                <a:ea typeface="Times New Roman"/>
                <a:cs typeface="Times New Roman"/>
                <a:sym typeface="Times New Roman"/>
              </a:rPr>
              <a:t>J</a:t>
            </a:r>
            <a:r>
              <a:rPr lang="en">
                <a:latin typeface="Times New Roman"/>
                <a:ea typeface="Times New Roman"/>
                <a:cs typeface="Times New Roman"/>
                <a:sym typeface="Times New Roman"/>
              </a:rPr>
              <a:t>ean-Dominique Bauby</a:t>
            </a:r>
            <a:r>
              <a:rPr lang="en">
                <a:latin typeface="Times New Roman"/>
                <a:ea typeface="Times New Roman"/>
                <a:cs typeface="Times New Roman"/>
                <a:sym typeface="Times New Roman"/>
              </a:rPr>
              <a:t> had been able to speak, the </a:t>
            </a:r>
            <a:r>
              <a:rPr lang="en">
                <a:latin typeface="Times New Roman"/>
                <a:ea typeface="Times New Roman"/>
                <a:cs typeface="Times New Roman"/>
                <a:sym typeface="Times New Roman"/>
              </a:rPr>
              <a:t>storyline</a:t>
            </a:r>
            <a:r>
              <a:rPr lang="en">
                <a:latin typeface="Times New Roman"/>
                <a:ea typeface="Times New Roman"/>
                <a:cs typeface="Times New Roman"/>
                <a:sym typeface="Times New Roman"/>
              </a:rPr>
              <a:t> would not have been as </a:t>
            </a:r>
            <a:r>
              <a:rPr lang="en">
                <a:latin typeface="Times New Roman"/>
                <a:ea typeface="Times New Roman"/>
                <a:cs typeface="Times New Roman"/>
                <a:sym typeface="Times New Roman"/>
              </a:rPr>
              <a:t>intriguing</a:t>
            </a:r>
            <a:r>
              <a:rPr lang="en">
                <a:latin typeface="Times New Roman"/>
                <a:ea typeface="Times New Roman"/>
                <a:cs typeface="Times New Roman"/>
                <a:sym typeface="Times New Roman"/>
              </a:rPr>
              <a:t>. It is amazing that someone with Locked-In Syndrome can communicate anyway, and it is even more amazing for someone to learn with only one eye because the ways they can </a:t>
            </a:r>
            <a:r>
              <a:rPr lang="en">
                <a:latin typeface="Times New Roman"/>
                <a:ea typeface="Times New Roman"/>
                <a:cs typeface="Times New Roman"/>
                <a:sym typeface="Times New Roman"/>
              </a:rPr>
              <a:t>communicate</a:t>
            </a:r>
            <a:r>
              <a:rPr lang="en">
                <a:latin typeface="Times New Roman"/>
                <a:ea typeface="Times New Roman"/>
                <a:cs typeface="Times New Roman"/>
                <a:sym typeface="Times New Roman"/>
              </a:rPr>
              <a:t> are decreased.</a:t>
            </a:r>
            <a:endParaRPr>
              <a:latin typeface="Times New Roman"/>
              <a:ea typeface="Times New Roman"/>
              <a:cs typeface="Times New Roman"/>
              <a:sym typeface="Times New Roman"/>
            </a:endParaRPr>
          </a:p>
          <a:p>
            <a:pPr indent="-317500" lvl="1" marL="914400" rtl="0" algn="l">
              <a:spcBef>
                <a:spcPts val="0"/>
              </a:spcBef>
              <a:spcAft>
                <a:spcPts val="0"/>
              </a:spcAft>
              <a:buSzPts val="1400"/>
              <a:buFont typeface="Times New Roman"/>
              <a:buChar char="○"/>
            </a:pPr>
            <a:r>
              <a:rPr lang="en">
                <a:latin typeface="Times New Roman"/>
                <a:ea typeface="Times New Roman"/>
                <a:cs typeface="Times New Roman"/>
                <a:sym typeface="Times New Roman"/>
              </a:rPr>
              <a:t>The inclusion of Locked-In Syndrome was also important because it showed the </a:t>
            </a:r>
            <a:r>
              <a:rPr lang="en">
                <a:latin typeface="Times New Roman"/>
                <a:ea typeface="Times New Roman"/>
                <a:cs typeface="Times New Roman"/>
                <a:sym typeface="Times New Roman"/>
              </a:rPr>
              <a:t>characters determination to write his book. He had to write an entire book by spelling out each word through a system of blinks.</a:t>
            </a:r>
            <a:endParaRPr>
              <a:latin typeface="Times New Roman"/>
              <a:ea typeface="Times New Roman"/>
              <a:cs typeface="Times New Roman"/>
              <a:sym typeface="Times New Roman"/>
            </a:endParaRPr>
          </a:p>
          <a:p>
            <a:pPr indent="-317500" lvl="1" marL="914400" rtl="0" algn="l">
              <a:spcBef>
                <a:spcPts val="0"/>
              </a:spcBef>
              <a:spcAft>
                <a:spcPts val="0"/>
              </a:spcAft>
              <a:buSzPts val="1400"/>
              <a:buChar char="○"/>
            </a:pPr>
            <a:r>
              <a:rPr lang="en">
                <a:latin typeface="Times New Roman"/>
                <a:ea typeface="Times New Roman"/>
                <a:cs typeface="Times New Roman"/>
                <a:sym typeface="Times New Roman"/>
              </a:rPr>
              <a:t>If  </a:t>
            </a:r>
            <a:r>
              <a:rPr lang="en">
                <a:latin typeface="Times New Roman"/>
                <a:ea typeface="Times New Roman"/>
                <a:cs typeface="Times New Roman"/>
                <a:sym typeface="Times New Roman"/>
              </a:rPr>
              <a:t>Jean-Dominique Bauby</a:t>
            </a:r>
            <a:r>
              <a:rPr lang="en">
                <a:latin typeface="Times New Roman"/>
                <a:ea typeface="Times New Roman"/>
                <a:cs typeface="Times New Roman"/>
                <a:sym typeface="Times New Roman"/>
              </a:rPr>
              <a:t> had not developed the disorder, there would not have been the need for the movie because the entire story was based around his life after the stroke.</a:t>
            </a:r>
            <a:r>
              <a:rPr lang="en"/>
              <a:t> </a:t>
            </a:r>
            <a:endParaRPr/>
          </a:p>
        </p:txBody>
      </p:sp>
      <p:pic>
        <p:nvPicPr>
          <p:cNvPr id="114" name="Google Shape;114;p20"/>
          <p:cNvPicPr preferRelativeResize="0"/>
          <p:nvPr/>
        </p:nvPicPr>
        <p:blipFill>
          <a:blip r:embed="rId3">
            <a:alphaModFix/>
          </a:blip>
          <a:stretch>
            <a:fillRect/>
          </a:stretch>
        </p:blipFill>
        <p:spPr>
          <a:xfrm>
            <a:off x="6494363" y="2325938"/>
            <a:ext cx="2543175" cy="1800225"/>
          </a:xfrm>
          <a:prstGeom prst="rect">
            <a:avLst/>
          </a:prstGeom>
          <a:noFill/>
          <a:ln>
            <a:noFill/>
          </a:ln>
          <a:effectLst>
            <a:outerShdw blurRad="57150" rotWithShape="0" algn="bl" dir="5400000" dist="19050">
              <a:srgbClr val="000000">
                <a:alpha val="50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1"/>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Was the portrayal of Locked-In Syndrome accurate?</a:t>
            </a:r>
            <a:endParaRPr/>
          </a:p>
        </p:txBody>
      </p:sp>
      <p:sp>
        <p:nvSpPr>
          <p:cNvPr id="120" name="Google Shape;120;p21"/>
          <p:cNvSpPr txBox="1"/>
          <p:nvPr>
            <p:ph idx="1" type="body"/>
          </p:nvPr>
        </p:nvSpPr>
        <p:spPr>
          <a:xfrm>
            <a:off x="311700" y="1426500"/>
            <a:ext cx="8520600" cy="3717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latin typeface="Times New Roman"/>
                <a:ea typeface="Times New Roman"/>
                <a:cs typeface="Times New Roman"/>
                <a:sym typeface="Times New Roman"/>
              </a:rPr>
              <a:t>Characteristics of Locked-In Syndrome: The inability to speak, make facial expressions, and total paralysis. </a:t>
            </a:r>
            <a:endParaRPr sz="1400">
              <a:latin typeface="Times New Roman"/>
              <a:ea typeface="Times New Roman"/>
              <a:cs typeface="Times New Roman"/>
              <a:sym typeface="Times New Roman"/>
            </a:endParaRPr>
          </a:p>
          <a:p>
            <a:pPr indent="-317500" lvl="0" marL="457200" rtl="0" algn="l">
              <a:spcBef>
                <a:spcPts val="1600"/>
              </a:spcBef>
              <a:spcAft>
                <a:spcPts val="0"/>
              </a:spcAft>
              <a:buSzPts val="1400"/>
              <a:buChar char="●"/>
            </a:pPr>
            <a:r>
              <a:rPr lang="en" sz="1400">
                <a:latin typeface="Times New Roman"/>
                <a:ea typeface="Times New Roman"/>
                <a:cs typeface="Times New Roman"/>
                <a:sym typeface="Times New Roman"/>
              </a:rPr>
              <a:t>The actor who played </a:t>
            </a:r>
            <a:r>
              <a:rPr lang="en" sz="1400">
                <a:latin typeface="Times New Roman"/>
                <a:ea typeface="Times New Roman"/>
                <a:cs typeface="Times New Roman"/>
                <a:sym typeface="Times New Roman"/>
              </a:rPr>
              <a:t>Jean-Dominique Bauby did a good job portraying an individual with Locked-In </a:t>
            </a:r>
            <a:r>
              <a:rPr lang="en" sz="1400">
                <a:latin typeface="Times New Roman"/>
                <a:ea typeface="Times New Roman"/>
                <a:cs typeface="Times New Roman"/>
                <a:sym typeface="Times New Roman"/>
              </a:rPr>
              <a:t>Syndrome</a:t>
            </a:r>
            <a:r>
              <a:rPr lang="en" sz="1400">
                <a:latin typeface="Times New Roman"/>
                <a:ea typeface="Times New Roman"/>
                <a:cs typeface="Times New Roman"/>
                <a:sym typeface="Times New Roman"/>
              </a:rPr>
              <a:t>. He portrayed Jean-Dominique by having a droopy face with the inability to make facials expressions. He was also portrayed as being </a:t>
            </a:r>
            <a:r>
              <a:rPr lang="en" sz="1400">
                <a:latin typeface="Times New Roman"/>
                <a:ea typeface="Times New Roman"/>
                <a:cs typeface="Times New Roman"/>
                <a:sym typeface="Times New Roman"/>
              </a:rPr>
              <a:t>completely paralyzed but with full awareness of his surroundings.</a:t>
            </a:r>
            <a:endParaRPr sz="1400">
              <a:latin typeface="Times New Roman"/>
              <a:ea typeface="Times New Roman"/>
              <a:cs typeface="Times New Roman"/>
              <a:sym typeface="Times New Roman"/>
            </a:endParaRPr>
          </a:p>
          <a:p>
            <a:pPr indent="0" lvl="0" marL="0" rtl="0" algn="l">
              <a:spcBef>
                <a:spcPts val="1600"/>
              </a:spcBef>
              <a:spcAft>
                <a:spcPts val="0"/>
              </a:spcAft>
              <a:buNone/>
            </a:pPr>
            <a:r>
              <a:rPr lang="en" sz="1400">
                <a:latin typeface="Times New Roman"/>
                <a:ea typeface="Times New Roman"/>
                <a:cs typeface="Times New Roman"/>
                <a:sym typeface="Times New Roman"/>
              </a:rPr>
              <a:t>Another characteristic of Locked-In Syndrome is having to learn to communicate with one's eyes (Locked-In Syndrome, 2019). </a:t>
            </a:r>
            <a:endParaRPr sz="1400">
              <a:latin typeface="Times New Roman"/>
              <a:ea typeface="Times New Roman"/>
              <a:cs typeface="Times New Roman"/>
              <a:sym typeface="Times New Roman"/>
            </a:endParaRPr>
          </a:p>
          <a:p>
            <a:pPr indent="-317500" lvl="0" marL="457200" rtl="0" algn="l">
              <a:spcBef>
                <a:spcPts val="1600"/>
              </a:spcBef>
              <a:spcAft>
                <a:spcPts val="0"/>
              </a:spcAft>
              <a:buSzPts val="1400"/>
              <a:buFont typeface="Times New Roman"/>
              <a:buChar char="●"/>
            </a:pPr>
            <a:r>
              <a:rPr lang="en" sz="1400">
                <a:latin typeface="Times New Roman"/>
                <a:ea typeface="Times New Roman"/>
                <a:cs typeface="Times New Roman"/>
                <a:sym typeface="Times New Roman"/>
              </a:rPr>
              <a:t>The actor who played Jean-Dominique Bauby had to learn to communicate striktly through eye movements because the muscles are the only thing a person with Locked-In Syndrome can move. This was realistic because people who actually have Locked-In Syndrome can only communicate with their eyes just like Jean-Dominique Bauby. </a:t>
            </a:r>
            <a:endParaRPr sz="1400">
              <a:latin typeface="Times New Roman"/>
              <a:ea typeface="Times New Roman"/>
              <a:cs typeface="Times New Roman"/>
              <a:sym typeface="Times New Roman"/>
            </a:endParaRPr>
          </a:p>
          <a:p>
            <a:pPr indent="0" lvl="0" marL="0" rtl="0" algn="l">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