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7" r:id="rId6"/>
    <p:sldId id="268"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82F469-178F-4C5F-B5A0-4268A6F45B37}" v="19" dt="2020-02-10T18:16:09.428"/>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2160" autoAdjust="0"/>
  </p:normalViewPr>
  <p:slideViewPr>
    <p:cSldViewPr snapToGrid="0">
      <p:cViewPr varScale="1">
        <p:scale>
          <a:sx n="86" d="100"/>
          <a:sy n="86" d="100"/>
        </p:scale>
        <p:origin x="654" y="90"/>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475077-A074-4E8C-B45E-964494945228}" type="datetimeFigureOut">
              <a:rPr lang="en-US"/>
              <a:t>2/8/2020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E4C80B-8910-445E-8D30-7A590951118B}" type="slidenum">
              <a:rPr/>
              <a:t>‹#›</a:t>
            </a:fld>
            <a:endParaRPr/>
          </a:p>
        </p:txBody>
      </p:sp>
    </p:spTree>
    <p:extLst>
      <p:ext uri="{BB962C8B-B14F-4D97-AF65-F5344CB8AC3E}">
        <p14:creationId xmlns:p14="http://schemas.microsoft.com/office/powerpoint/2010/main" val="1621254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B48A4-4B96-49F4-8C25-4C9D06114B2C}" type="datetimeFigureOut">
              <a:rPr lang="en-US"/>
              <a:t>2/8/2020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1F1E7-4EFD-4BFF-B438-FCD52FD36B17}" type="slidenum">
              <a:rPr/>
              <a:t>‹#›</a:t>
            </a:fld>
            <a:endParaRPr/>
          </a:p>
        </p:txBody>
      </p:sp>
    </p:spTree>
    <p:extLst>
      <p:ext uri="{BB962C8B-B14F-4D97-AF65-F5344CB8AC3E}">
        <p14:creationId xmlns:p14="http://schemas.microsoft.com/office/powerpoint/2010/main" val="47356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question that your experiment answers</a:t>
            </a:r>
          </a:p>
        </p:txBody>
      </p:sp>
      <p:sp>
        <p:nvSpPr>
          <p:cNvPr id="4" name="Slide Number Placeholder 3"/>
          <p:cNvSpPr>
            <a:spLocks noGrp="1"/>
          </p:cNvSpPr>
          <p:nvPr>
            <p:ph type="sldNum" sz="quarter" idx="10"/>
          </p:nvPr>
        </p:nvSpPr>
        <p:spPr/>
        <p:txBody>
          <a:bodyPr/>
          <a:lstStyle/>
          <a:p>
            <a:fld id="{5D81F1E7-4EFD-4BFF-B438-FCD52FD36B17}" type="slidenum">
              <a:rPr lang="en-US" smtClean="0"/>
              <a:t>2</a:t>
            </a:fld>
            <a:endParaRPr lang="en-US"/>
          </a:p>
        </p:txBody>
      </p:sp>
    </p:spTree>
    <p:extLst>
      <p:ext uri="{BB962C8B-B14F-4D97-AF65-F5344CB8AC3E}">
        <p14:creationId xmlns:p14="http://schemas.microsoft.com/office/powerpoint/2010/main" val="1514829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Summarize your research in</a:t>
            </a:r>
            <a:r>
              <a:rPr lang="en-US" baseline="0" dirty="0"/>
              <a:t> three to five points.</a:t>
            </a:r>
            <a:endParaRPr lang="en-US" dirty="0"/>
          </a:p>
          <a:p>
            <a:endParaRPr lang="en-US" dirty="0"/>
          </a:p>
        </p:txBody>
      </p:sp>
      <p:sp>
        <p:nvSpPr>
          <p:cNvPr id="4" name="Slide Number Placeholder 3"/>
          <p:cNvSpPr>
            <a:spLocks noGrp="1"/>
          </p:cNvSpPr>
          <p:nvPr>
            <p:ph type="sldNum" sz="quarter" idx="10"/>
          </p:nvPr>
        </p:nvSpPr>
        <p:spPr/>
        <p:txBody>
          <a:bodyPr/>
          <a:lstStyle/>
          <a:p>
            <a:fld id="{5D81F1E7-4EFD-4BFF-B438-FCD52FD36B17}" type="slidenum">
              <a:rPr lang="en-US" smtClean="0"/>
              <a:t>4</a:t>
            </a:fld>
            <a:endParaRPr lang="en-US"/>
          </a:p>
        </p:txBody>
      </p:sp>
    </p:spTree>
    <p:extLst>
      <p:ext uri="{BB962C8B-B14F-4D97-AF65-F5344CB8AC3E}">
        <p14:creationId xmlns:p14="http://schemas.microsoft.com/office/powerpoint/2010/main" val="3855036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ltGray">
          <a:xfrm>
            <a:off x="0" y="4572000"/>
            <a:ext cx="121920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09600" y="4740333"/>
            <a:ext cx="10972800" cy="1263534"/>
          </a:xfrm>
        </p:spPr>
        <p:txBody>
          <a:bodyPr anchor="ctr">
            <a:normAutofit/>
          </a:bodyPr>
          <a:lstStyle>
            <a:lvl1pPr algn="l">
              <a:defRPr sz="5800"/>
            </a:lvl1pPr>
          </a:lstStyle>
          <a:p>
            <a:r>
              <a:rPr lang="en-US"/>
              <a:t>Click to edit Master title style</a:t>
            </a:r>
            <a:endParaRPr dirty="0"/>
          </a:p>
        </p:txBody>
      </p:sp>
      <p:cxnSp>
        <p:nvCxnSpPr>
          <p:cNvPr id="8" name="Straight Connector 7"/>
          <p:cNvCxnSpPr/>
          <p:nvPr/>
        </p:nvCxnSpPr>
        <p:spPr>
          <a:xfrm>
            <a:off x="0" y="62103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609600" y="6286500"/>
            <a:ext cx="10972800" cy="457200"/>
          </a:xfrm>
        </p:spPr>
        <p:txBody>
          <a:bodyPr anchor="ctr">
            <a:normAutofit/>
          </a:bodyPr>
          <a:lstStyle>
            <a:lvl1pPr marL="0" indent="0" algn="l">
              <a:spcBef>
                <a:spcPts val="0"/>
              </a:spcBef>
              <a:buNone/>
              <a:defRPr sz="1800">
                <a:solidFill>
                  <a:schemeClr val="tx1">
                    <a:lumMod val="50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dirty="0"/>
          </a:p>
        </p:txBody>
      </p:sp>
      <p:pic>
        <p:nvPicPr>
          <p:cNvPr id="9" name="Picture 8" descr="Closeup of test tube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524" y="0"/>
            <a:ext cx="12188952" cy="4571999"/>
          </a:xfrm>
          <a:prstGeom prst="rect">
            <a:avLst/>
          </a:prstGeom>
        </p:spPr>
      </p:pic>
    </p:spTree>
    <p:extLst>
      <p:ext uri="{BB962C8B-B14F-4D97-AF65-F5344CB8AC3E}">
        <p14:creationId xmlns:p14="http://schemas.microsoft.com/office/powerpoint/2010/main" val="153116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3"/>
          <p:cNvSpPr>
            <a:spLocks noGrp="1"/>
          </p:cNvSpPr>
          <p:nvPr>
            <p:ph type="sldNum" sz="quarter" idx="12"/>
          </p:nvPr>
        </p:nvSpPr>
        <p:spPr/>
        <p:txBody>
          <a:bodyPr/>
          <a:lstStyle/>
          <a:p>
            <a:fld id="{5F4C9F40-B079-4B71-A627-7266DFEA7F03}" type="slidenum">
              <a:rPr/>
              <a:t>‹#›</a:t>
            </a:fld>
            <a:endParaRPr/>
          </a:p>
        </p:txBody>
      </p:sp>
      <p:sp>
        <p:nvSpPr>
          <p:cNvPr id="5" name="Footer Placeholder 4"/>
          <p:cNvSpPr>
            <a:spLocks noGrp="1"/>
          </p:cNvSpPr>
          <p:nvPr>
            <p:ph type="ftr" sz="quarter" idx="11"/>
          </p:nvPr>
        </p:nvSpPr>
        <p:spPr/>
        <p:txBody>
          <a:bodyPr/>
          <a:lstStyle/>
          <a:p>
            <a:endParaRPr/>
          </a:p>
        </p:txBody>
      </p:sp>
      <p:sp>
        <p:nvSpPr>
          <p:cNvPr id="4" name="Date Placeholder 5"/>
          <p:cNvSpPr>
            <a:spLocks noGrp="1"/>
          </p:cNvSpPr>
          <p:nvPr>
            <p:ph type="dt" sz="half" idx="10"/>
          </p:nvPr>
        </p:nvSpPr>
        <p:spPr/>
        <p:txBody>
          <a:bodyPr/>
          <a:lstStyle/>
          <a:p>
            <a:fld id="{0402902D-A5F5-4D7D-AAA7-32469BA0BC4D}" type="datetimeFigureOut">
              <a:rPr lang="en-US"/>
              <a:t>2/8/2020</a:t>
            </a:fld>
            <a:endParaRPr/>
          </a:p>
        </p:txBody>
      </p:sp>
    </p:spTree>
    <p:extLst>
      <p:ext uri="{BB962C8B-B14F-4D97-AF65-F5344CB8AC3E}">
        <p14:creationId xmlns:p14="http://schemas.microsoft.com/office/powerpoint/2010/main" val="322155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a:off x="9310254" y="0"/>
            <a:ext cx="288174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8" name="Straight Connector 7"/>
          <p:cNvCxnSpPr/>
          <p:nvPr/>
        </p:nvCxnSpPr>
        <p:spPr>
          <a:xfrm flipH="1">
            <a:off x="9310254"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486900" y="685800"/>
            <a:ext cx="2324100" cy="5486399"/>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199" y="685800"/>
            <a:ext cx="8105775" cy="54863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3"/>
          <p:cNvSpPr>
            <a:spLocks noGrp="1"/>
          </p:cNvSpPr>
          <p:nvPr>
            <p:ph type="sldNum" sz="quarter" idx="12"/>
          </p:nvPr>
        </p:nvSpPr>
        <p:spPr/>
        <p:txBody>
          <a:bodyPr/>
          <a:lstStyle/>
          <a:p>
            <a:fld id="{5F4C9F40-B079-4B71-A627-7266DFEA7F03}" type="slidenum">
              <a:rPr/>
              <a:t>‹#›</a:t>
            </a:fld>
            <a:endParaRPr/>
          </a:p>
        </p:txBody>
      </p:sp>
      <p:sp>
        <p:nvSpPr>
          <p:cNvPr id="5" name="Footer Placeholder 4"/>
          <p:cNvSpPr>
            <a:spLocks noGrp="1"/>
          </p:cNvSpPr>
          <p:nvPr>
            <p:ph type="ftr" sz="quarter" idx="11"/>
          </p:nvPr>
        </p:nvSpPr>
        <p:spPr/>
        <p:txBody>
          <a:bodyPr/>
          <a:lstStyle/>
          <a:p>
            <a:endParaRPr/>
          </a:p>
        </p:txBody>
      </p:sp>
      <p:sp>
        <p:nvSpPr>
          <p:cNvPr id="4" name="Date Placeholder 5"/>
          <p:cNvSpPr>
            <a:spLocks noGrp="1"/>
          </p:cNvSpPr>
          <p:nvPr>
            <p:ph type="dt" sz="half" idx="10"/>
          </p:nvPr>
        </p:nvSpPr>
        <p:spPr/>
        <p:txBody>
          <a:bodyPr/>
          <a:lstStyle/>
          <a:p>
            <a:fld id="{0402902D-A5F5-4D7D-AAA7-32469BA0BC4D}" type="datetimeFigureOut">
              <a:rPr lang="en-US"/>
              <a:t>2/8/2020</a:t>
            </a:fld>
            <a:endParaRPr/>
          </a:p>
        </p:txBody>
      </p:sp>
    </p:spTree>
    <p:extLst>
      <p:ext uri="{BB962C8B-B14F-4D97-AF65-F5344CB8AC3E}">
        <p14:creationId xmlns:p14="http://schemas.microsoft.com/office/powerpoint/2010/main" val="86264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3"/>
          <p:cNvSpPr>
            <a:spLocks noGrp="1"/>
          </p:cNvSpPr>
          <p:nvPr>
            <p:ph type="sldNum" sz="quarter" idx="12"/>
          </p:nvPr>
        </p:nvSpPr>
        <p:spPr/>
        <p:txBody>
          <a:bodyPr/>
          <a:lstStyle/>
          <a:p>
            <a:fld id="{5F4C9F40-B079-4B71-A627-7266DFEA7F03}" type="slidenum">
              <a:rPr/>
              <a:t>‹#›</a:t>
            </a:fld>
            <a:endParaRPr/>
          </a:p>
        </p:txBody>
      </p:sp>
      <p:sp>
        <p:nvSpPr>
          <p:cNvPr id="5" name="Footer Placeholder 4"/>
          <p:cNvSpPr>
            <a:spLocks noGrp="1"/>
          </p:cNvSpPr>
          <p:nvPr>
            <p:ph type="ftr" sz="quarter" idx="11"/>
          </p:nvPr>
        </p:nvSpPr>
        <p:spPr/>
        <p:txBody>
          <a:bodyPr/>
          <a:lstStyle/>
          <a:p>
            <a:endParaRPr/>
          </a:p>
        </p:txBody>
      </p:sp>
      <p:sp>
        <p:nvSpPr>
          <p:cNvPr id="4" name="Date Placeholder 5"/>
          <p:cNvSpPr>
            <a:spLocks noGrp="1"/>
          </p:cNvSpPr>
          <p:nvPr>
            <p:ph type="dt" sz="half" idx="10"/>
          </p:nvPr>
        </p:nvSpPr>
        <p:spPr/>
        <p:txBody>
          <a:bodyPr/>
          <a:lstStyle/>
          <a:p>
            <a:fld id="{0402902D-A5F5-4D7D-AAA7-32469BA0BC4D}" type="datetimeFigureOut">
              <a:rPr lang="en-US"/>
              <a:t>2/8/2020</a:t>
            </a:fld>
            <a:endParaRPr/>
          </a:p>
        </p:txBody>
      </p:sp>
    </p:spTree>
    <p:extLst>
      <p:ext uri="{BB962C8B-B14F-4D97-AF65-F5344CB8AC3E}">
        <p14:creationId xmlns:p14="http://schemas.microsoft.com/office/powerpoint/2010/main" val="225308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bwMode="ltGray">
          <a:xfrm>
            <a:off x="0" y="0"/>
            <a:ext cx="121920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09600" y="3153095"/>
            <a:ext cx="10972800" cy="2286000"/>
          </a:xfrm>
        </p:spPr>
        <p:txBody>
          <a:bodyPr anchor="b">
            <a:normAutofit/>
          </a:bodyPr>
          <a:lstStyle>
            <a:lvl1pPr>
              <a:defRPr sz="5800" b="0"/>
            </a:lvl1pPr>
          </a:lstStyle>
          <a:p>
            <a:r>
              <a:rPr lang="en-US"/>
              <a:t>Click to edit Master title style</a:t>
            </a:r>
            <a:endParaRPr/>
          </a:p>
        </p:txBody>
      </p:sp>
      <p:cxnSp>
        <p:nvCxnSpPr>
          <p:cNvPr id="8" name="Straight Connector 7"/>
          <p:cNvCxnSpPr/>
          <p:nvPr/>
        </p:nvCxnSpPr>
        <p:spPr>
          <a:xfrm>
            <a:off x="0" y="57531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3250" y="5864054"/>
            <a:ext cx="10972800" cy="450042"/>
          </a:xfrm>
        </p:spPr>
        <p:txBody>
          <a:bodyPr anchor="ctr"/>
          <a:lstStyle>
            <a:lvl1pPr marL="0" indent="0">
              <a:spcBef>
                <a:spcPts val="0"/>
              </a:spcBef>
              <a:buNone/>
              <a:defRPr sz="2000">
                <a:solidFill>
                  <a:schemeClr val="tx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3724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6800" y="1714501"/>
            <a:ext cx="4752109" cy="4457700"/>
          </a:xfrm>
        </p:spPr>
        <p:txBody>
          <a:bodyPr>
            <a:normAutofit/>
          </a:bodyPr>
          <a:lstStyle>
            <a:lvl1pPr>
              <a:spcBef>
                <a:spcPts val="2000"/>
              </a:spcBef>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373091" y="1714501"/>
            <a:ext cx="4752109" cy="4457700"/>
          </a:xfrm>
        </p:spPr>
        <p:txBody>
          <a:bodyPr>
            <a:normAutofit/>
          </a:bodyPr>
          <a:lstStyle>
            <a:lvl1pPr>
              <a:spcBef>
                <a:spcPts val="2000"/>
              </a:spcBef>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Slide Number Placeholder 4"/>
          <p:cNvSpPr>
            <a:spLocks noGrp="1"/>
          </p:cNvSpPr>
          <p:nvPr>
            <p:ph type="sldNum" sz="quarter" idx="12"/>
          </p:nvPr>
        </p:nvSpPr>
        <p:spPr/>
        <p:txBody>
          <a:bodyPr/>
          <a:lstStyle/>
          <a:p>
            <a:fld id="{5F4C9F40-B079-4B71-A627-7266DFEA7F03}" type="slidenum">
              <a:rPr/>
              <a:t>‹#›</a:t>
            </a:fld>
            <a:endParaRPr/>
          </a:p>
        </p:txBody>
      </p:sp>
      <p:sp>
        <p:nvSpPr>
          <p:cNvPr id="6" name="Footer Placeholder 5"/>
          <p:cNvSpPr>
            <a:spLocks noGrp="1"/>
          </p:cNvSpPr>
          <p:nvPr>
            <p:ph type="ftr" sz="quarter" idx="11"/>
          </p:nvPr>
        </p:nvSpPr>
        <p:spPr/>
        <p:txBody>
          <a:bodyPr/>
          <a:lstStyle/>
          <a:p>
            <a:endParaRPr/>
          </a:p>
        </p:txBody>
      </p:sp>
      <p:sp>
        <p:nvSpPr>
          <p:cNvPr id="5" name="Date Placeholder 6"/>
          <p:cNvSpPr>
            <a:spLocks noGrp="1"/>
          </p:cNvSpPr>
          <p:nvPr>
            <p:ph type="dt" sz="half" idx="10"/>
          </p:nvPr>
        </p:nvSpPr>
        <p:spPr/>
        <p:txBody>
          <a:bodyPr/>
          <a:lstStyle/>
          <a:p>
            <a:fld id="{0402902D-A5F5-4D7D-AAA7-32469BA0BC4D}" type="datetimeFigureOut">
              <a:rPr lang="en-US"/>
              <a:t>2/8/2020</a:t>
            </a:fld>
            <a:endParaRPr/>
          </a:p>
        </p:txBody>
      </p:sp>
    </p:spTree>
    <p:extLst>
      <p:ext uri="{BB962C8B-B14F-4D97-AF65-F5344CB8AC3E}">
        <p14:creationId xmlns:p14="http://schemas.microsoft.com/office/powerpoint/2010/main" val="407238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066800" y="1529541"/>
            <a:ext cx="4754880" cy="811583"/>
          </a:xfrm>
        </p:spPr>
        <p:txBody>
          <a:bodyPr anchor="b"/>
          <a:lstStyle>
            <a:lvl1pPr marL="0" indent="0">
              <a:lnSpc>
                <a:spcPct val="90000"/>
              </a:lnSpc>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6800" y="2484692"/>
            <a:ext cx="4754880" cy="3687508"/>
          </a:xfrm>
        </p:spPr>
        <p:txBody>
          <a:bodyPr/>
          <a:lstStyle>
            <a:lvl1pPr>
              <a:spcBef>
                <a:spcPts val="2000"/>
              </a:spcBef>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370320" y="1529541"/>
            <a:ext cx="4754880" cy="811583"/>
          </a:xfrm>
        </p:spPr>
        <p:txBody>
          <a:bodyPr anchor="b"/>
          <a:lstStyle>
            <a:lvl1pPr marL="0" indent="0">
              <a:lnSpc>
                <a:spcPct val="90000"/>
              </a:lnSpc>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0320" y="2484692"/>
            <a:ext cx="4754880" cy="3687508"/>
          </a:xfrm>
        </p:spPr>
        <p:txBody>
          <a:bodyPr/>
          <a:lstStyle>
            <a:lvl1pPr>
              <a:spcBef>
                <a:spcPts val="2000"/>
              </a:spcBef>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Slide Number Placeholder 6"/>
          <p:cNvSpPr>
            <a:spLocks noGrp="1"/>
          </p:cNvSpPr>
          <p:nvPr>
            <p:ph type="sldNum" sz="quarter" idx="12"/>
          </p:nvPr>
        </p:nvSpPr>
        <p:spPr/>
        <p:txBody>
          <a:bodyPr/>
          <a:lstStyle/>
          <a:p>
            <a:fld id="{5F4C9F40-B079-4B71-A627-7266DFEA7F03}" type="slidenum">
              <a:rPr/>
              <a:t>‹#›</a:t>
            </a:fld>
            <a:endParaRPr/>
          </a:p>
        </p:txBody>
      </p:sp>
      <p:sp>
        <p:nvSpPr>
          <p:cNvPr id="8" name="Footer Placeholder 7"/>
          <p:cNvSpPr>
            <a:spLocks noGrp="1"/>
          </p:cNvSpPr>
          <p:nvPr>
            <p:ph type="ftr" sz="quarter" idx="11"/>
          </p:nvPr>
        </p:nvSpPr>
        <p:spPr/>
        <p:txBody>
          <a:bodyPr/>
          <a:lstStyle/>
          <a:p>
            <a:endParaRPr/>
          </a:p>
        </p:txBody>
      </p:sp>
      <p:sp>
        <p:nvSpPr>
          <p:cNvPr id="7" name="Date Placeholder 8"/>
          <p:cNvSpPr>
            <a:spLocks noGrp="1"/>
          </p:cNvSpPr>
          <p:nvPr>
            <p:ph type="dt" sz="half" idx="10"/>
          </p:nvPr>
        </p:nvSpPr>
        <p:spPr/>
        <p:txBody>
          <a:bodyPr/>
          <a:lstStyle/>
          <a:p>
            <a:fld id="{0402902D-A5F5-4D7D-AAA7-32469BA0BC4D}" type="datetimeFigureOut">
              <a:rPr lang="en-US"/>
              <a:t>2/8/2020</a:t>
            </a:fld>
            <a:endParaRPr/>
          </a:p>
        </p:txBody>
      </p:sp>
    </p:spTree>
    <p:extLst>
      <p:ext uri="{BB962C8B-B14F-4D97-AF65-F5344CB8AC3E}">
        <p14:creationId xmlns:p14="http://schemas.microsoft.com/office/powerpoint/2010/main" val="96062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Slide Number Placeholder 2"/>
          <p:cNvSpPr>
            <a:spLocks noGrp="1"/>
          </p:cNvSpPr>
          <p:nvPr>
            <p:ph type="sldNum" sz="quarter" idx="12"/>
          </p:nvPr>
        </p:nvSpPr>
        <p:spPr/>
        <p:txBody>
          <a:bodyPr/>
          <a:lstStyle/>
          <a:p>
            <a:fld id="{5F4C9F40-B079-4B71-A627-7266DFEA7F03}" type="slidenum">
              <a:rPr/>
              <a:t>‹#›</a:t>
            </a:fld>
            <a:endParaRPr/>
          </a:p>
        </p:txBody>
      </p:sp>
      <p:sp>
        <p:nvSpPr>
          <p:cNvPr id="4" name="Footer Placeholder 3"/>
          <p:cNvSpPr>
            <a:spLocks noGrp="1"/>
          </p:cNvSpPr>
          <p:nvPr>
            <p:ph type="ftr" sz="quarter" idx="11"/>
          </p:nvPr>
        </p:nvSpPr>
        <p:spPr/>
        <p:txBody>
          <a:bodyPr/>
          <a:lstStyle/>
          <a:p>
            <a:endParaRPr/>
          </a:p>
        </p:txBody>
      </p:sp>
      <p:sp>
        <p:nvSpPr>
          <p:cNvPr id="3" name="Date Placeholder 5"/>
          <p:cNvSpPr>
            <a:spLocks noGrp="1"/>
          </p:cNvSpPr>
          <p:nvPr>
            <p:ph type="dt" sz="half" idx="10"/>
          </p:nvPr>
        </p:nvSpPr>
        <p:spPr/>
        <p:txBody>
          <a:bodyPr/>
          <a:lstStyle/>
          <a:p>
            <a:fld id="{0402902D-A5F5-4D7D-AAA7-32469BA0BC4D}" type="datetimeFigureOut">
              <a:rPr lang="en-US"/>
              <a:t>2/8/2020</a:t>
            </a:fld>
            <a:endParaRPr/>
          </a:p>
        </p:txBody>
      </p:sp>
    </p:spTree>
    <p:extLst>
      <p:ext uri="{BB962C8B-B14F-4D97-AF65-F5344CB8AC3E}">
        <p14:creationId xmlns:p14="http://schemas.microsoft.com/office/powerpoint/2010/main" val="251594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p:txBody>
          <a:bodyPr/>
          <a:lstStyle/>
          <a:p>
            <a:fld id="{5F4C9F40-B079-4B71-A627-7266DFEA7F03}" type="slidenum">
              <a:rPr/>
              <a:t>‹#›</a:t>
            </a:fld>
            <a:endParaRPr dirty="0"/>
          </a:p>
        </p:txBody>
      </p:sp>
      <p:sp>
        <p:nvSpPr>
          <p:cNvPr id="3" name="Footer Placeholder 2"/>
          <p:cNvSpPr>
            <a:spLocks noGrp="1"/>
          </p:cNvSpPr>
          <p:nvPr>
            <p:ph type="ftr" sz="quarter" idx="11"/>
          </p:nvPr>
        </p:nvSpPr>
        <p:spPr/>
        <p:txBody>
          <a:bodyPr/>
          <a:lstStyle/>
          <a:p>
            <a:endParaRPr dirty="0"/>
          </a:p>
        </p:txBody>
      </p:sp>
      <p:sp>
        <p:nvSpPr>
          <p:cNvPr id="2" name="Date Placeholder 3"/>
          <p:cNvSpPr>
            <a:spLocks noGrp="1"/>
          </p:cNvSpPr>
          <p:nvPr>
            <p:ph type="dt" sz="half" idx="10"/>
          </p:nvPr>
        </p:nvSpPr>
        <p:spPr/>
        <p:txBody>
          <a:bodyPr/>
          <a:lstStyle/>
          <a:p>
            <a:fld id="{0402902D-A5F5-4D7D-AAA7-32469BA0BC4D}" type="datetimeFigureOut">
              <a:rPr lang="en-US"/>
              <a:t>2/8/2020</a:t>
            </a:fld>
            <a:endParaRPr dirty="0"/>
          </a:p>
        </p:txBody>
      </p:sp>
    </p:spTree>
    <p:extLst>
      <p:ext uri="{BB962C8B-B14F-4D97-AF65-F5344CB8AC3E}">
        <p14:creationId xmlns:p14="http://schemas.microsoft.com/office/powerpoint/2010/main" val="275633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3" name="Rectangle 12"/>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0519" y="465512"/>
            <a:ext cx="3506162" cy="1600200"/>
          </a:xfrm>
        </p:spPr>
        <p:txBody>
          <a:bodyPr anchor="t">
            <a:normAutofit/>
          </a:bodyPr>
          <a:lstStyle>
            <a:lvl1pPr>
              <a:defRPr sz="2800" b="0"/>
            </a:lvl1pPr>
          </a:lstStyle>
          <a:p>
            <a:r>
              <a:rPr lang="en-US"/>
              <a:t>Click to edit Master title style</a:t>
            </a:r>
            <a:endParaRPr/>
          </a:p>
        </p:txBody>
      </p:sp>
      <p:sp>
        <p:nvSpPr>
          <p:cNvPr id="4" name="Text Placeholder 3"/>
          <p:cNvSpPr>
            <a:spLocks noGrp="1"/>
          </p:cNvSpPr>
          <p:nvPr>
            <p:ph type="body" sz="half" idx="2"/>
          </p:nvPr>
        </p:nvSpPr>
        <p:spPr>
          <a:xfrm>
            <a:off x="380519" y="3746500"/>
            <a:ext cx="3506162" cy="24257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699000" y="465513"/>
            <a:ext cx="7048500" cy="5935287"/>
          </a:xfrm>
        </p:spPr>
        <p:txBody>
          <a:bodyPr>
            <a:normAutofit/>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300201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688">
          <p15:clr>
            <a:srgbClr val="FBAE40"/>
          </p15:clr>
        </p15:guide>
        <p15:guide id="2" orient="horz" pos="288">
          <p15:clr>
            <a:srgbClr val="FBAE40"/>
          </p15:clr>
        </p15:guide>
        <p15:guide id="3" orient="horz" pos="4032">
          <p15:clr>
            <a:srgbClr val="FBAE40"/>
          </p15:clr>
        </p15:guide>
        <p15:guide id="4" pos="29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4048" y="466344"/>
            <a:ext cx="3502152" cy="1600200"/>
          </a:xfrm>
        </p:spPr>
        <p:txBody>
          <a:bodyPr anchor="t">
            <a:normAutofit/>
          </a:bodyPr>
          <a:lstStyle>
            <a:lvl1pPr>
              <a:defRPr sz="2800" b="0"/>
            </a:lvl1pPr>
          </a:lstStyle>
          <a:p>
            <a:r>
              <a:rPr lang="en-US"/>
              <a:t>Click to edit Master title style</a:t>
            </a:r>
            <a:endParaRPr dirty="0"/>
          </a:p>
        </p:txBody>
      </p:sp>
      <p:sp>
        <p:nvSpPr>
          <p:cNvPr id="4" name="Text Placeholder 3"/>
          <p:cNvSpPr>
            <a:spLocks noGrp="1"/>
          </p:cNvSpPr>
          <p:nvPr>
            <p:ph type="body" sz="half" idx="2"/>
          </p:nvPr>
        </p:nvSpPr>
        <p:spPr>
          <a:xfrm>
            <a:off x="384048" y="3749040"/>
            <a:ext cx="3502152" cy="242316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309872" y="0"/>
            <a:ext cx="7882128" cy="6858000"/>
          </a:xfrm>
        </p:spPr>
        <p:txBody>
          <a:bodyPr tIns="7315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Tree>
    <p:extLst>
      <p:ext uri="{BB962C8B-B14F-4D97-AF65-F5344CB8AC3E}">
        <p14:creationId xmlns:p14="http://schemas.microsoft.com/office/powerpoint/2010/main" val="93493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bwMode="ltGray">
          <a:xfrm>
            <a:off x="0" y="0"/>
            <a:ext cx="121920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bwMode="auto">
          <a:xfrm>
            <a:off x="1066800" y="127000"/>
            <a:ext cx="10058400" cy="1097280"/>
          </a:xfrm>
          <a:prstGeom prst="rect">
            <a:avLst/>
          </a:prstGeom>
        </p:spPr>
        <p:txBody>
          <a:bodyPr vert="horz" lIns="91440" tIns="45720" rIns="91440" bIns="45720" rtlCol="0" anchor="ctr">
            <a:normAutofit/>
          </a:bodyPr>
          <a:lstStyle/>
          <a:p>
            <a:r>
              <a:rPr lang="en-US"/>
              <a:t>Click to edit Master title style</a:t>
            </a:r>
            <a:endParaRPr dirty="0"/>
          </a:p>
        </p:txBody>
      </p:sp>
      <p:cxnSp>
        <p:nvCxnSpPr>
          <p:cNvPr id="9" name="Straight Connector 8"/>
          <p:cNvCxnSpPr/>
          <p:nvPr/>
        </p:nvCxnSpPr>
        <p:spPr>
          <a:xfrm>
            <a:off x="0" y="13716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1066800" y="1714500"/>
            <a:ext cx="10058400" cy="44577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4"/>
          </p:nvPr>
        </p:nvSpPr>
        <p:spPr>
          <a:xfrm>
            <a:off x="85724" y="6394450"/>
            <a:ext cx="523875" cy="274320"/>
          </a:xfrm>
          <a:prstGeom prst="rect">
            <a:avLst/>
          </a:prstGeom>
        </p:spPr>
        <p:txBody>
          <a:bodyPr vert="horz" lIns="91440" tIns="45720" rIns="91440" bIns="45720" rtlCol="0" anchor="ctr"/>
          <a:lstStyle>
            <a:lvl1pPr algn="r">
              <a:defRPr sz="1200">
                <a:solidFill>
                  <a:schemeClr val="tx1">
                    <a:lumMod val="50000"/>
                  </a:schemeClr>
                </a:solidFill>
              </a:defRPr>
            </a:lvl1pPr>
          </a:lstStyle>
          <a:p>
            <a:fld id="{5F4C9F40-B079-4B71-A627-7266DFEA7F03}" type="slidenum">
              <a:rPr/>
              <a:pPr/>
              <a:t>‹#›</a:t>
            </a:fld>
            <a:endParaRPr/>
          </a:p>
        </p:txBody>
      </p:sp>
      <p:sp>
        <p:nvSpPr>
          <p:cNvPr id="5" name="Footer Placeholder 4"/>
          <p:cNvSpPr>
            <a:spLocks noGrp="1"/>
          </p:cNvSpPr>
          <p:nvPr>
            <p:ph type="ftr" sz="quarter" idx="3"/>
          </p:nvPr>
        </p:nvSpPr>
        <p:spPr>
          <a:xfrm>
            <a:off x="809625" y="6394450"/>
            <a:ext cx="8134350" cy="274320"/>
          </a:xfrm>
          <a:prstGeom prst="rect">
            <a:avLst/>
          </a:prstGeom>
        </p:spPr>
        <p:txBody>
          <a:bodyPr vert="horz" lIns="91440" tIns="45720" rIns="91440" bIns="45720" rtlCol="0" anchor="ctr"/>
          <a:lstStyle>
            <a:lvl1pPr algn="l">
              <a:defRPr sz="1200">
                <a:solidFill>
                  <a:schemeClr val="tx1">
                    <a:lumMod val="50000"/>
                  </a:schemeClr>
                </a:solidFill>
              </a:defRPr>
            </a:lvl1pPr>
          </a:lstStyle>
          <a:p>
            <a:endParaRPr dirty="0"/>
          </a:p>
        </p:txBody>
      </p:sp>
      <p:sp>
        <p:nvSpPr>
          <p:cNvPr id="4" name="Date Placeholder 3"/>
          <p:cNvSpPr>
            <a:spLocks noGrp="1"/>
          </p:cNvSpPr>
          <p:nvPr>
            <p:ph type="dt" sz="half" idx="2"/>
          </p:nvPr>
        </p:nvSpPr>
        <p:spPr>
          <a:xfrm>
            <a:off x="9486900" y="6394450"/>
            <a:ext cx="2324100" cy="274320"/>
          </a:xfrm>
          <a:prstGeom prst="rect">
            <a:avLst/>
          </a:prstGeom>
        </p:spPr>
        <p:txBody>
          <a:bodyPr vert="horz" lIns="91440" tIns="45720" rIns="91440" bIns="45720" rtlCol="0" anchor="ctr"/>
          <a:lstStyle>
            <a:lvl1pPr algn="r">
              <a:defRPr sz="1200">
                <a:solidFill>
                  <a:schemeClr val="tx1">
                    <a:lumMod val="50000"/>
                  </a:schemeClr>
                </a:solidFill>
              </a:defRPr>
            </a:lvl1pPr>
          </a:lstStyle>
          <a:p>
            <a:fld id="{0402902D-A5F5-4D7D-AAA7-32469BA0BC4D}" type="datetimeFigureOut">
              <a:rPr lang="en-US"/>
              <a:pPr/>
              <a:t>2/8/2020</a:t>
            </a:fld>
            <a:endParaRPr dirty="0"/>
          </a:p>
        </p:txBody>
      </p:sp>
    </p:spTree>
    <p:extLst>
      <p:ext uri="{BB962C8B-B14F-4D97-AF65-F5344CB8AC3E}">
        <p14:creationId xmlns:p14="http://schemas.microsoft.com/office/powerpoint/2010/main" val="12759584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74320" algn="l" defTabSz="914400" rtl="0" eaLnBrk="1" latinLnBrk="0" hangingPunct="1">
        <a:spcBef>
          <a:spcPts val="2200"/>
        </a:spcBef>
        <a:buClr>
          <a:schemeClr val="tx1">
            <a:lumMod val="65000"/>
          </a:schemeClr>
        </a:buClr>
        <a:buFont typeface="Arial" pitchFamily="34" charset="0"/>
        <a:buChar char="•"/>
        <a:defRPr sz="2200" kern="1200">
          <a:solidFill>
            <a:schemeClr val="tx1"/>
          </a:solidFill>
          <a:latin typeface="+mn-lt"/>
          <a:ea typeface="+mn-ea"/>
          <a:cs typeface="+mn-cs"/>
        </a:defRPr>
      </a:lvl1pPr>
      <a:lvl2pPr marL="594360" indent="-274320" algn="l" defTabSz="914400" rtl="0" eaLnBrk="1" latinLnBrk="0" hangingPunct="1">
        <a:spcBef>
          <a:spcPts val="1600"/>
        </a:spcBef>
        <a:buClr>
          <a:schemeClr val="tx1">
            <a:lumMod val="65000"/>
          </a:schemeClr>
        </a:buClr>
        <a:buFont typeface="Arial" pitchFamily="34" charset="0"/>
        <a:buChar char="•"/>
        <a:defRPr sz="2000" kern="1200">
          <a:solidFill>
            <a:schemeClr val="tx1"/>
          </a:solidFill>
          <a:latin typeface="+mn-lt"/>
          <a:ea typeface="+mn-ea"/>
          <a:cs typeface="+mn-cs"/>
        </a:defRPr>
      </a:lvl2pPr>
      <a:lvl3pPr marL="868680" indent="-228600" algn="l" defTabSz="914400" rtl="0" eaLnBrk="1" latinLnBrk="0" hangingPunct="1">
        <a:spcBef>
          <a:spcPts val="1200"/>
        </a:spcBef>
        <a:buClr>
          <a:schemeClr val="tx1">
            <a:lumMod val="65000"/>
          </a:schemeClr>
        </a:buClr>
        <a:buFont typeface="Arial" pitchFamily="34" charset="0"/>
        <a:buChar char="•"/>
        <a:defRPr sz="1800" kern="1200">
          <a:solidFill>
            <a:schemeClr val="tx1"/>
          </a:solidFill>
          <a:latin typeface="+mn-lt"/>
          <a:ea typeface="+mn-ea"/>
          <a:cs typeface="+mn-cs"/>
        </a:defRPr>
      </a:lvl3pPr>
      <a:lvl4pPr marL="1188720" indent="-228600" algn="l" defTabSz="914400" rtl="0" eaLnBrk="1" latinLnBrk="0" hangingPunct="1">
        <a:spcBef>
          <a:spcPts val="1000"/>
        </a:spcBef>
        <a:buClr>
          <a:schemeClr val="tx1">
            <a:lumMod val="65000"/>
          </a:schemeClr>
        </a:buClr>
        <a:buFont typeface="Arial" pitchFamily="34" charset="0"/>
        <a:buChar char="•"/>
        <a:defRPr sz="1600" kern="1200">
          <a:solidFill>
            <a:schemeClr val="tx1"/>
          </a:solidFill>
          <a:latin typeface="+mn-lt"/>
          <a:ea typeface="+mn-ea"/>
          <a:cs typeface="+mn-cs"/>
        </a:defRPr>
      </a:lvl4pPr>
      <a:lvl5pPr marL="1417320" indent="-228600" algn="l" defTabSz="914400" rtl="0" eaLnBrk="1" latinLnBrk="0" hangingPunct="1">
        <a:spcBef>
          <a:spcPts val="800"/>
        </a:spcBef>
        <a:buClr>
          <a:schemeClr val="tx1">
            <a:lumMod val="65000"/>
          </a:schemeClr>
        </a:buClr>
        <a:buFont typeface="Arial" pitchFamily="34" charset="0"/>
        <a:buChar char="•"/>
        <a:defRPr sz="1600" kern="1200">
          <a:solidFill>
            <a:schemeClr val="tx1"/>
          </a:solidFill>
          <a:latin typeface="+mn-lt"/>
          <a:ea typeface="+mn-ea"/>
          <a:cs typeface="+mn-cs"/>
        </a:defRPr>
      </a:lvl5pPr>
      <a:lvl6pPr marL="1645920" indent="-228600" algn="l" defTabSz="914400" rtl="0" eaLnBrk="1" latinLnBrk="0" hangingPunct="1">
        <a:spcBef>
          <a:spcPts val="600"/>
        </a:spcBef>
        <a:buClr>
          <a:schemeClr val="tx1">
            <a:lumMod val="65000"/>
          </a:schemeClr>
        </a:buClr>
        <a:buFont typeface="Arial"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Clr>
          <a:schemeClr val="tx1">
            <a:lumMod val="65000"/>
          </a:schemeClr>
        </a:buClr>
        <a:buFont typeface="Arial" pitchFamily="34" charset="0"/>
        <a:buChar char="•"/>
        <a:defRPr sz="1600" kern="1200">
          <a:solidFill>
            <a:schemeClr val="tx1"/>
          </a:solidFill>
          <a:latin typeface="+mn-lt"/>
          <a:ea typeface="+mn-ea"/>
          <a:cs typeface="+mn-cs"/>
        </a:defRPr>
      </a:lvl7pPr>
      <a:lvl8pPr marL="2103120" indent="-228600" algn="l" defTabSz="914400" rtl="0" eaLnBrk="1" latinLnBrk="0" hangingPunct="1">
        <a:spcBef>
          <a:spcPts val="600"/>
        </a:spcBef>
        <a:buClr>
          <a:schemeClr val="tx1">
            <a:lumMod val="65000"/>
          </a:schemeClr>
        </a:buClr>
        <a:buFont typeface="Arial" pitchFamily="34" charset="0"/>
        <a:buChar char="•"/>
        <a:defRPr sz="1600" kern="1200">
          <a:solidFill>
            <a:schemeClr val="tx1"/>
          </a:solidFill>
          <a:latin typeface="+mn-lt"/>
          <a:ea typeface="+mn-ea"/>
          <a:cs typeface="+mn-cs"/>
        </a:defRPr>
      </a:lvl8pPr>
      <a:lvl9pPr marL="2331720" indent="-228600" algn="l" defTabSz="914400" rtl="0" eaLnBrk="1" latinLnBrk="0" hangingPunct="1">
        <a:spcBef>
          <a:spcPts val="600"/>
        </a:spcBef>
        <a:buClr>
          <a:schemeClr val="tx1">
            <a:lumMod val="65000"/>
          </a:schemeClr>
        </a:buClr>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oolkit.climate.gov/case-studies/rebuilding-roads-maximize-resilience" TargetMode="External"/><Relationship Id="rId2" Type="http://schemas.openxmlformats.org/officeDocument/2006/relationships/hyperlink" Target="https://www.nationalgeographic.com/environment/2019/01/communities-adapt-to-changing-climate-after-fires-floods-storm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ytimes.com/2020/01/29/climate/thwaites-glacier-melting-antarctica.html" TargetMode="External"/><Relationship Id="rId2" Type="http://schemas.openxmlformats.org/officeDocument/2006/relationships/hyperlink" Target="https://www.nationalgeographic.com/.../sea-level-ri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Temperatures at a Florida-Size Glacier in Antarctica Alarm Scientists</a:t>
            </a:r>
          </a:p>
        </p:txBody>
      </p:sp>
      <p:sp>
        <p:nvSpPr>
          <p:cNvPr id="3" name="Subtitle 2"/>
          <p:cNvSpPr>
            <a:spLocks noGrp="1"/>
          </p:cNvSpPr>
          <p:nvPr>
            <p:ph type="subTitle" idx="1"/>
          </p:nvPr>
        </p:nvSpPr>
        <p:spPr/>
        <p:txBody>
          <a:bodyPr/>
          <a:lstStyle/>
          <a:p>
            <a:r>
              <a:rPr lang="en-US" dirty="0">
                <a:solidFill>
                  <a:schemeClr val="tx1">
                    <a:lumMod val="95000"/>
                  </a:schemeClr>
                </a:solidFill>
              </a:rPr>
              <a:t>Matt Jones| Dr. Fink | Longwood University </a:t>
            </a:r>
          </a:p>
        </p:txBody>
      </p:sp>
    </p:spTree>
    <p:extLst>
      <p:ext uri="{BB962C8B-B14F-4D97-AF65-F5344CB8AC3E}">
        <p14:creationId xmlns:p14="http://schemas.microsoft.com/office/powerpoint/2010/main" val="142078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10972800" cy="2286000"/>
          </a:xfrm>
        </p:spPr>
        <p:txBody>
          <a:bodyPr>
            <a:normAutofit/>
          </a:bodyPr>
          <a:lstStyle/>
          <a:p>
            <a:r>
              <a:rPr lang="en-US" sz="4800" dirty="0"/>
              <a:t>A Little about Shola Lawal </a:t>
            </a:r>
          </a:p>
        </p:txBody>
      </p:sp>
      <p:sp>
        <p:nvSpPr>
          <p:cNvPr id="5" name="Text Placeholder 4">
            <a:extLst>
              <a:ext uri="{FF2B5EF4-FFF2-40B4-BE49-F238E27FC236}">
                <a16:creationId xmlns:a16="http://schemas.microsoft.com/office/drawing/2014/main" id="{B0E62EFB-5B6C-4D68-9398-B9E0C41B1982}"/>
              </a:ext>
            </a:extLst>
          </p:cNvPr>
          <p:cNvSpPr>
            <a:spLocks noGrp="1"/>
          </p:cNvSpPr>
          <p:nvPr>
            <p:ph type="body" idx="1"/>
          </p:nvPr>
        </p:nvSpPr>
        <p:spPr/>
        <p:txBody>
          <a:bodyPr/>
          <a:lstStyle/>
          <a:p>
            <a:endParaRPr lang="en-US"/>
          </a:p>
        </p:txBody>
      </p:sp>
      <p:pic>
        <p:nvPicPr>
          <p:cNvPr id="7" name="Picture 6" descr="A person posing for the camera&#10;&#10;Description automatically generated">
            <a:extLst>
              <a:ext uri="{FF2B5EF4-FFF2-40B4-BE49-F238E27FC236}">
                <a16:creationId xmlns:a16="http://schemas.microsoft.com/office/drawing/2014/main" id="{0035EF76-62E2-4500-A409-4F55AB669E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8800" y="0"/>
            <a:ext cx="2743200" cy="2057400"/>
          </a:xfrm>
          <a:prstGeom prst="rect">
            <a:avLst/>
          </a:prstGeom>
        </p:spPr>
      </p:pic>
      <p:sp>
        <p:nvSpPr>
          <p:cNvPr id="8" name="TextBox 7">
            <a:extLst>
              <a:ext uri="{FF2B5EF4-FFF2-40B4-BE49-F238E27FC236}">
                <a16:creationId xmlns:a16="http://schemas.microsoft.com/office/drawing/2014/main" id="{07879D51-5007-41C5-8D8B-A965F92D71BC}"/>
              </a:ext>
            </a:extLst>
          </p:cNvPr>
          <p:cNvSpPr txBox="1"/>
          <p:nvPr/>
        </p:nvSpPr>
        <p:spPr>
          <a:xfrm>
            <a:off x="200722" y="2341756"/>
            <a:ext cx="11991278" cy="2308324"/>
          </a:xfrm>
          <a:prstGeom prst="rect">
            <a:avLst/>
          </a:prstGeom>
          <a:noFill/>
        </p:spPr>
        <p:txBody>
          <a:bodyPr wrap="square" rtlCol="0">
            <a:spAutoFit/>
          </a:bodyPr>
          <a:lstStyle/>
          <a:p>
            <a:r>
              <a:rPr lang="en-US" dirty="0"/>
              <a:t>Is a Nigeria-based freelance journalist and filmmaker covering social justice and environmental issues across West Africa.</a:t>
            </a:r>
          </a:p>
          <a:p>
            <a:endParaRPr lang="en-US" dirty="0"/>
          </a:p>
          <a:p>
            <a:r>
              <a:rPr lang="en-US" dirty="0"/>
              <a:t>Currently in a fellowship program in MIT </a:t>
            </a:r>
          </a:p>
          <a:p>
            <a:endParaRPr lang="en-US" dirty="0"/>
          </a:p>
          <a:p>
            <a:r>
              <a:rPr lang="en-US" dirty="0"/>
              <a:t>Previously wrote for such as The Guardian, The New York Times, Chicago Tribune, and The Times of India,</a:t>
            </a:r>
          </a:p>
          <a:p>
            <a:endParaRPr lang="en-US" dirty="0"/>
          </a:p>
          <a:p>
            <a:endParaRPr lang="en-US" dirty="0"/>
          </a:p>
        </p:txBody>
      </p:sp>
    </p:spTree>
    <p:extLst>
      <p:ext uri="{BB962C8B-B14F-4D97-AF65-F5344CB8AC3E}">
        <p14:creationId xmlns:p14="http://schemas.microsoft.com/office/powerpoint/2010/main" val="2301054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a:t>
            </a:r>
          </a:p>
        </p:txBody>
      </p:sp>
      <p:sp>
        <p:nvSpPr>
          <p:cNvPr id="3" name="Content Placeholder 2"/>
          <p:cNvSpPr>
            <a:spLocks noGrp="1"/>
          </p:cNvSpPr>
          <p:nvPr>
            <p:ph idx="1"/>
          </p:nvPr>
        </p:nvSpPr>
        <p:spPr/>
        <p:txBody>
          <a:bodyPr/>
          <a:lstStyle/>
          <a:p>
            <a:r>
              <a:rPr lang="en-US" dirty="0"/>
              <a:t>Scientists in Antarctica have recorded, for the first time, unusually warm water beneath a glacier the size of Florida that is already melting and contributing to a rise in sea levels.</a:t>
            </a:r>
          </a:p>
          <a:p>
            <a:r>
              <a:rPr lang="en-US" dirty="0"/>
              <a:t>Water at the base of the Thwaites glacier is approximately 3.5 degrees higher than the freezing point. </a:t>
            </a:r>
          </a:p>
          <a:p>
            <a:endParaRPr lang="en-US" dirty="0"/>
          </a:p>
        </p:txBody>
      </p:sp>
    </p:spTree>
    <p:extLst>
      <p:ext uri="{BB962C8B-B14F-4D97-AF65-F5344CB8AC3E}">
        <p14:creationId xmlns:p14="http://schemas.microsoft.com/office/powerpoint/2010/main" val="234996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caused this issue </a:t>
            </a:r>
          </a:p>
        </p:txBody>
      </p:sp>
      <p:sp>
        <p:nvSpPr>
          <p:cNvPr id="3" name="Content Placeholder 2"/>
          <p:cNvSpPr>
            <a:spLocks noGrp="1"/>
          </p:cNvSpPr>
          <p:nvPr>
            <p:ph idx="1"/>
          </p:nvPr>
        </p:nvSpPr>
        <p:spPr>
          <a:xfrm>
            <a:off x="1066800" y="1765300"/>
            <a:ext cx="10058400" cy="4457700"/>
          </a:xfrm>
        </p:spPr>
        <p:txBody>
          <a:bodyPr/>
          <a:lstStyle/>
          <a:p>
            <a:r>
              <a:rPr lang="en-US" dirty="0"/>
              <a:t>Scientist attribute the cause of global warming to a trend that was observed for centuries to the "greenhouse effect"— warming that results when the atmosphere traps heat radiating from Earth toward space. </a:t>
            </a:r>
          </a:p>
          <a:p>
            <a:r>
              <a:rPr lang="en-US" dirty="0"/>
              <a:t>Some scientist speculate that the biggest contributor could be livestock because they produce very high amounts of methane. Methane is more powerful because it absorbs different wavelengths of light than carbon dioxide.</a:t>
            </a:r>
          </a:p>
          <a:p>
            <a:r>
              <a:rPr lang="en-US" dirty="0"/>
              <a:t>This extra insulation increases the Oceans temperature thus resulting in the polar ice caps to melt </a:t>
            </a:r>
          </a:p>
        </p:txBody>
      </p:sp>
      <p:pic>
        <p:nvPicPr>
          <p:cNvPr id="5" name="Picture 4" descr="A picture containing drawing&#10;&#10;Description automatically generated">
            <a:extLst>
              <a:ext uri="{FF2B5EF4-FFF2-40B4-BE49-F238E27FC236}">
                <a16:creationId xmlns:a16="http://schemas.microsoft.com/office/drawing/2014/main" id="{81D10580-4CEC-47ED-877E-2C1BF52E71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668" y="5092700"/>
            <a:ext cx="2133600" cy="1638300"/>
          </a:xfrm>
          <a:prstGeom prst="rect">
            <a:avLst/>
          </a:prstGeom>
        </p:spPr>
      </p:pic>
    </p:spTree>
    <p:extLst>
      <p:ext uri="{BB962C8B-B14F-4D97-AF65-F5344CB8AC3E}">
        <p14:creationId xmlns:p14="http://schemas.microsoft.com/office/powerpoint/2010/main" val="2325154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23451-FE41-44EA-A219-DA1FA8C5AC27}"/>
              </a:ext>
            </a:extLst>
          </p:cNvPr>
          <p:cNvSpPr>
            <a:spLocks noGrp="1"/>
          </p:cNvSpPr>
          <p:nvPr>
            <p:ph type="title"/>
          </p:nvPr>
        </p:nvSpPr>
        <p:spPr/>
        <p:txBody>
          <a:bodyPr/>
          <a:lstStyle/>
          <a:p>
            <a:r>
              <a:rPr lang="en-US" dirty="0"/>
              <a:t>Importance </a:t>
            </a:r>
          </a:p>
        </p:txBody>
      </p:sp>
      <p:sp>
        <p:nvSpPr>
          <p:cNvPr id="3" name="Content Placeholder 2">
            <a:extLst>
              <a:ext uri="{FF2B5EF4-FFF2-40B4-BE49-F238E27FC236}">
                <a16:creationId xmlns:a16="http://schemas.microsoft.com/office/drawing/2014/main" id="{1EB94473-F7DB-40F0-97B7-38A2F54290DC}"/>
              </a:ext>
            </a:extLst>
          </p:cNvPr>
          <p:cNvSpPr>
            <a:spLocks noGrp="1"/>
          </p:cNvSpPr>
          <p:nvPr>
            <p:ph idx="1"/>
          </p:nvPr>
        </p:nvSpPr>
        <p:spPr/>
        <p:txBody>
          <a:bodyPr/>
          <a:lstStyle/>
          <a:p>
            <a:r>
              <a:rPr lang="en-US" dirty="0"/>
              <a:t>glaciers could disappear as soon as a century or maybe even a few decades</a:t>
            </a:r>
          </a:p>
          <a:p>
            <a:r>
              <a:rPr lang="en-US" dirty="0"/>
              <a:t>The thwaites, as well as the pine island glacier, act as a brake for the much larger West Antarctic sheet. if melted, would raise the world’s oceans by more than a meter, or about four feet, that is an amount that would put many coastal cities underwater</a:t>
            </a:r>
          </a:p>
          <a:p>
            <a:r>
              <a:rPr lang="en-US" dirty="0"/>
              <a:t>Rising sea level could cause devastating effects on coastal habitats farther inland, it can cause destructive erosion, wetland flooding, aquifer and agricultural soil contamination with salt, and lost habitat for fish, birds, and plants. Its also been associated with more dangerous hurricanes and typhoons</a:t>
            </a:r>
          </a:p>
        </p:txBody>
      </p:sp>
    </p:spTree>
    <p:extLst>
      <p:ext uri="{BB962C8B-B14F-4D97-AF65-F5344CB8AC3E}">
        <p14:creationId xmlns:p14="http://schemas.microsoft.com/office/powerpoint/2010/main" val="3468860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2691-51CB-465D-B9E9-2A60E230F3E4}"/>
              </a:ext>
            </a:extLst>
          </p:cNvPr>
          <p:cNvSpPr>
            <a:spLocks noGrp="1"/>
          </p:cNvSpPr>
          <p:nvPr>
            <p:ph type="title"/>
          </p:nvPr>
        </p:nvSpPr>
        <p:spPr/>
        <p:txBody>
          <a:bodyPr/>
          <a:lstStyle/>
          <a:p>
            <a:r>
              <a:rPr lang="en-US" dirty="0"/>
              <a:t>Solutions </a:t>
            </a:r>
          </a:p>
        </p:txBody>
      </p:sp>
      <p:sp>
        <p:nvSpPr>
          <p:cNvPr id="3" name="Content Placeholder 2">
            <a:extLst>
              <a:ext uri="{FF2B5EF4-FFF2-40B4-BE49-F238E27FC236}">
                <a16:creationId xmlns:a16="http://schemas.microsoft.com/office/drawing/2014/main" id="{9092669C-0DF4-4F19-BB35-BD9314B2D57D}"/>
              </a:ext>
            </a:extLst>
          </p:cNvPr>
          <p:cNvSpPr>
            <a:spLocks noGrp="1"/>
          </p:cNvSpPr>
          <p:nvPr>
            <p:ph idx="1"/>
          </p:nvPr>
        </p:nvSpPr>
        <p:spPr/>
        <p:txBody>
          <a:bodyPr/>
          <a:lstStyle/>
          <a:p>
            <a:r>
              <a:rPr lang="en-US" dirty="0"/>
              <a:t>eliminating our dependence on fossil fuels.</a:t>
            </a:r>
          </a:p>
          <a:p>
            <a:r>
              <a:rPr lang="en-US" dirty="0"/>
              <a:t>Recycling</a:t>
            </a:r>
          </a:p>
          <a:p>
            <a:r>
              <a:rPr lang="en-US" dirty="0"/>
              <a:t>Biofuels</a:t>
            </a:r>
          </a:p>
          <a:p>
            <a:r>
              <a:rPr lang="en-US" dirty="0"/>
              <a:t>lifestyle changes (restricting consumption of meat, Buying less products that are produced by fossil fuels)</a:t>
            </a:r>
          </a:p>
          <a:p>
            <a:r>
              <a:rPr lang="en-US" dirty="0"/>
              <a:t>Adapt to it (coastal cities are already </a:t>
            </a:r>
            <a:r>
              <a:rPr lang="en-US" u="sng" dirty="0">
                <a:hlinkClick r:id="rId2"/>
              </a:rPr>
              <a:t>planning adaptation measures</a:t>
            </a:r>
            <a:r>
              <a:rPr lang="en-US" dirty="0"/>
              <a:t> to cope with the long-term prospects of higher sea levels, often at considerable cost. Building seawalls, </a:t>
            </a:r>
            <a:r>
              <a:rPr lang="en-US" u="sng" dirty="0">
                <a:hlinkClick r:id="rId3"/>
              </a:rPr>
              <a:t>rethinking roads</a:t>
            </a:r>
            <a:r>
              <a:rPr lang="en-US" dirty="0"/>
              <a:t>, and planting mangroves or other vegetation to absorb water</a:t>
            </a:r>
          </a:p>
        </p:txBody>
      </p:sp>
    </p:spTree>
    <p:extLst>
      <p:ext uri="{BB962C8B-B14F-4D97-AF65-F5344CB8AC3E}">
        <p14:creationId xmlns:p14="http://schemas.microsoft.com/office/powerpoint/2010/main" val="11088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Works Cited</a:t>
            </a:r>
            <a:endParaRPr lang="en-US" dirty="0"/>
          </a:p>
        </p:txBody>
      </p:sp>
      <p:sp>
        <p:nvSpPr>
          <p:cNvPr id="3" name="Content Placeholder 2"/>
          <p:cNvSpPr>
            <a:spLocks noGrp="1"/>
          </p:cNvSpPr>
          <p:nvPr>
            <p:ph idx="1"/>
          </p:nvPr>
        </p:nvSpPr>
        <p:spPr/>
        <p:txBody>
          <a:bodyPr/>
          <a:lstStyle/>
          <a:p>
            <a:pPr marL="0" indent="0">
              <a:buNone/>
            </a:pPr>
            <a:r>
              <a:rPr lang="en-US" dirty="0">
                <a:hlinkClick r:id="rId2"/>
              </a:rPr>
              <a:t>https://www.nationalgeographic.com/.../sea-level-rise</a:t>
            </a:r>
            <a:endParaRPr lang="en-US" dirty="0"/>
          </a:p>
          <a:p>
            <a:pPr marL="0" indent="0">
              <a:buNone/>
            </a:pPr>
            <a:r>
              <a:rPr lang="en-US" dirty="0">
                <a:hlinkClick r:id="rId3"/>
              </a:rPr>
              <a:t>https://www.nytimes.com/2020/01/29/climate/thwaites-glacier-melting-antarctica.html</a:t>
            </a:r>
            <a:endParaRPr lang="en-US" dirty="0"/>
          </a:p>
          <a:p>
            <a:pPr marL="0" indent="0">
              <a:buNone/>
            </a:pPr>
            <a:r>
              <a:rPr lang="en-US" dirty="0"/>
              <a:t>www.ucdavis.edu/food/news/making-cattle-more-sustainable</a:t>
            </a:r>
          </a:p>
          <a:p>
            <a:pPr marL="0" indent="0">
              <a:buNone/>
            </a:pPr>
            <a:r>
              <a:rPr lang="en-US" dirty="0"/>
              <a:t>https://www.britannica.com/science/climate-change</a:t>
            </a:r>
          </a:p>
        </p:txBody>
      </p:sp>
    </p:spTree>
    <p:extLst>
      <p:ext uri="{BB962C8B-B14F-4D97-AF65-F5344CB8AC3E}">
        <p14:creationId xmlns:p14="http://schemas.microsoft.com/office/powerpoint/2010/main" val="1074044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cience Project 16x9">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060.potx" id="{B0D06C54-B873-49D2-AD73-EE9BB8599BFF}" vid="{334807F6-B3E0-4323-AC38-BDC7A606DAA1}"/>
    </a:ext>
  </a:extLst>
</a:theme>
</file>

<file path=ppt/theme/theme2.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Science project presentation (widescreen)</Template>
  <TotalTime>2565</TotalTime>
  <Words>467</Words>
  <Application>Microsoft Office PowerPoint</Application>
  <PresentationFormat>Widescreen</PresentationFormat>
  <Paragraphs>34</Paragraphs>
  <Slides>7</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Science Project 16x9</vt:lpstr>
      <vt:lpstr>Temperatures at a Florida-Size Glacier in Antarctica Alarm Scientists</vt:lpstr>
      <vt:lpstr>A Little about Shola Lawal </vt:lpstr>
      <vt:lpstr>Research</vt:lpstr>
      <vt:lpstr>What caused this issue </vt:lpstr>
      <vt:lpstr>Importance </vt:lpstr>
      <vt:lpstr>Solutions </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 Title</dc:title>
  <dc:creator>Matt Jones</dc:creator>
  <cp:lastModifiedBy> </cp:lastModifiedBy>
  <cp:revision>8</cp:revision>
  <dcterms:created xsi:type="dcterms:W3CDTF">2020-02-08T23:45:35Z</dcterms:created>
  <dcterms:modified xsi:type="dcterms:W3CDTF">2020-02-10T18:31:11Z</dcterms:modified>
</cp:coreProperties>
</file>