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62" r:id="rId3"/>
    <p:sldId id="257" r:id="rId4"/>
    <p:sldId id="284" r:id="rId5"/>
    <p:sldId id="293" r:id="rId6"/>
    <p:sldId id="285" r:id="rId7"/>
    <p:sldId id="294" r:id="rId8"/>
    <p:sldId id="295" r:id="rId9"/>
    <p:sldId id="286" r:id="rId10"/>
    <p:sldId id="297" r:id="rId11"/>
    <p:sldId id="296" r:id="rId12"/>
    <p:sldId id="287" r:id="rId13"/>
    <p:sldId id="298" r:id="rId14"/>
    <p:sldId id="299" r:id="rId15"/>
    <p:sldId id="288" r:id="rId16"/>
    <p:sldId id="300" r:id="rId17"/>
    <p:sldId id="301" r:id="rId18"/>
    <p:sldId id="302" r:id="rId19"/>
    <p:sldId id="289" r:id="rId20"/>
    <p:sldId id="303" r:id="rId21"/>
    <p:sldId id="304" r:id="rId22"/>
    <p:sldId id="305" r:id="rId23"/>
    <p:sldId id="306" r:id="rId24"/>
    <p:sldId id="307" r:id="rId25"/>
    <p:sldId id="290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291" r:id="rId37"/>
    <p:sldId id="318" r:id="rId38"/>
    <p:sldId id="292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Kulim Park Light" panose="020B0604020202020204" charset="0"/>
      <p:regular r:id="rId45"/>
      <p:bold r:id="rId46"/>
      <p:italic r:id="rId47"/>
      <p:boldItalic r:id="rId48"/>
    </p:embeddedFont>
    <p:embeddedFont>
      <p:font typeface="Kulim Park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6BF60ED-58C8-4ECE-A118-9AE5B0711069}">
  <a:tblStyle styleId="{C6BF60ED-58C8-4ECE-A118-9AE5B07110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 autoAdjust="0"/>
    <p:restoredTop sz="94660"/>
  </p:normalViewPr>
  <p:slideViewPr>
    <p:cSldViewPr snapToGrid="0">
      <p:cViewPr>
        <p:scale>
          <a:sx n="120" d="100"/>
          <a:sy n="120" d="100"/>
        </p:scale>
        <p:origin x="-279" y="-3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090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52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50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28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77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1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65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3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606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2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72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693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470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91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75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17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522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361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877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022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3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668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525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834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637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567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890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954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3240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58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32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52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97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90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10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05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enter">
  <p:cSld name="BLANK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2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119" name="Google Shape;119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685800" y="1042985"/>
            <a:ext cx="3620100" cy="25548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Individual Project Presentation</a:t>
            </a:r>
            <a:endParaRPr dirty="0"/>
          </a:p>
        </p:txBody>
      </p:sp>
      <p:sp>
        <p:nvSpPr>
          <p:cNvPr id="3" name="Google Shape;162;p16">
            <a:extLst>
              <a:ext uri="{FF2B5EF4-FFF2-40B4-BE49-F238E27FC236}">
                <a16:creationId xmlns:a16="http://schemas.microsoft.com/office/drawing/2014/main" xmlns="" id="{09BF55E1-11A3-4EC8-8A4C-0512B748651C}"/>
              </a:ext>
            </a:extLst>
          </p:cNvPr>
          <p:cNvSpPr txBox="1">
            <a:spLocks/>
          </p:cNvSpPr>
          <p:nvPr/>
        </p:nvSpPr>
        <p:spPr>
          <a:xfrm>
            <a:off x="685800" y="3411264"/>
            <a:ext cx="2772300" cy="13551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Katelyn Housler</a:t>
            </a:r>
            <a:endParaRPr lang="en-US" sz="1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4: Difference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H0: There is no difference in attitude between the 2 Seat Runabout Sport Electric and the 2 Seat Runabout Hatchback Gasoline Hybrid.</a:t>
            </a:r>
          </a:p>
          <a:p>
            <a:r>
              <a:rPr lang="en-US" dirty="0"/>
              <a:t>H1: There is a significant difference in attitude between the 2 Seat Runabout Sport Electric and the 2 Seat Runabout Hatchback Gasoline Hybrid.</a:t>
            </a:r>
          </a:p>
        </p:txBody>
      </p:sp>
    </p:spTree>
    <p:extLst>
      <p:ext uri="{BB962C8B-B14F-4D97-AF65-F5344CB8AC3E}">
        <p14:creationId xmlns:p14="http://schemas.microsoft.com/office/powerpoint/2010/main" val="287493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4: Difference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986757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Since the p-value of 0.620 is greater than 0.05, we will reject the alternative hypothesis and accept the null hypothesis. There is no significant difference between the attitudes towards 2 Seat Runabout Sport Electric and the 2 Seat Runabout Hatchback Gasoline Hybrid.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4BA43F-DBA2-4F13-A4D4-FAA94C50E3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60407" y="2543764"/>
            <a:ext cx="4902200" cy="24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0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5: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 err="1">
                <a:solidFill>
                  <a:schemeClr val="accent5"/>
                </a:solidFill>
              </a:rPr>
              <a:t>Desireability</a:t>
            </a:r>
            <a:r>
              <a:rPr lang="en-US" sz="1700" dirty="0">
                <a:solidFill>
                  <a:schemeClr val="accent5"/>
                </a:solidFill>
              </a:rPr>
              <a:t>: 4 Seat Economy Diesel Hybrid” &amp;                “Income Category”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613955" y="2067236"/>
            <a:ext cx="7931019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400" dirty="0">
                <a:solidFill>
                  <a:schemeClr val="lt1"/>
                </a:solidFill>
              </a:rPr>
              <a:t>ANOVA Difference Analysis</a:t>
            </a:r>
          </a:p>
        </p:txBody>
      </p:sp>
    </p:spTree>
    <p:extLst>
      <p:ext uri="{BB962C8B-B14F-4D97-AF65-F5344CB8AC3E}">
        <p14:creationId xmlns:p14="http://schemas.microsoft.com/office/powerpoint/2010/main" val="287485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92478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5: ANOVA Difference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H0: There is no difference between the </a:t>
            </a:r>
            <a:r>
              <a:rPr lang="en-US"/>
              <a:t>groups </a:t>
            </a:r>
            <a:r>
              <a:rPr lang="en-US" smtClean="0"/>
              <a:t>    ( </a:t>
            </a:r>
            <a:r>
              <a:rPr lang="en-US" dirty="0"/>
              <a:t>m1 = m2 = m3 = ….. mi ).</a:t>
            </a:r>
          </a:p>
          <a:p>
            <a:r>
              <a:rPr lang="en-US" dirty="0"/>
              <a:t>H1: There is at least one group that is significantly different from the other groups ( mi ≠ </a:t>
            </a:r>
            <a:r>
              <a:rPr lang="en-US" dirty="0" err="1"/>
              <a:t>mj</a:t>
            </a:r>
            <a:r>
              <a:rPr lang="en-US" dirty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213733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917259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5: ANOVA Difference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250167"/>
            <a:ext cx="3177822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Since the p-value of 0.000 is less than 0.05, we will reject the null hypothesis and accept the alternative hypothesis. At least one of the groups has a significantly different desirability for the 4 Seat Economy Diesel Hybrid. Within groups, there is no significant difference, but between groups there is significant difference.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9F6601-3317-40A2-BC86-E2E37D0A53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92106" y="1279407"/>
            <a:ext cx="2703806" cy="32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6: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>
                <a:solidFill>
                  <a:schemeClr val="accent5"/>
                </a:solidFill>
              </a:rPr>
              <a:t>Favorite television show types” &amp; “Marital status”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Chi-Square Test</a:t>
            </a:r>
          </a:p>
        </p:txBody>
      </p:sp>
    </p:spTree>
    <p:extLst>
      <p:ext uri="{BB962C8B-B14F-4D97-AF65-F5344CB8AC3E}">
        <p14:creationId xmlns:p14="http://schemas.microsoft.com/office/powerpoint/2010/main" val="241590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92478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6: Chi-Square Test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H0: There is no relationship between the Favorite Television Show types and the Marital Status.</a:t>
            </a:r>
          </a:p>
          <a:p>
            <a:r>
              <a:rPr lang="en-US" dirty="0"/>
              <a:t>H1: There is a significant relationship between the Favorite Television Show types and the Marital Status.</a:t>
            </a:r>
          </a:p>
        </p:txBody>
      </p:sp>
    </p:spTree>
    <p:extLst>
      <p:ext uri="{BB962C8B-B14F-4D97-AF65-F5344CB8AC3E}">
        <p14:creationId xmlns:p14="http://schemas.microsoft.com/office/powerpoint/2010/main" val="250911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6: Chi-Square Test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Since the p-value of 0.000 is less than 0.05, we will accept the alternative hypothesis and reject the null hypothesis. This means that there is a significant relationship between Favorite Television Show types and Marital Status. The Chi-Square value is 33.382 with 6 degrees of freedom.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E613F7-8DCB-49CB-B4C6-CBBCF29184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1632" y="3090375"/>
            <a:ext cx="3259331" cy="16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917259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6: Chi-Square Test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250167"/>
            <a:ext cx="441695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b="1" dirty="0"/>
              <a:t>Comedy:</a:t>
            </a:r>
            <a:r>
              <a:rPr lang="en-US" sz="1400" dirty="0"/>
              <a:t> Married prefer it more than Unmarried</a:t>
            </a:r>
          </a:p>
          <a:p>
            <a:pPr lvl="0"/>
            <a:r>
              <a:rPr lang="en-US" sz="1400" b="1" dirty="0"/>
              <a:t>Drama:</a:t>
            </a:r>
            <a:r>
              <a:rPr lang="en-US" sz="1400" dirty="0"/>
              <a:t> Married prefer it more than Unmarried</a:t>
            </a:r>
          </a:p>
          <a:p>
            <a:pPr lvl="0"/>
            <a:r>
              <a:rPr lang="en-US" sz="1400" b="1" dirty="0"/>
              <a:t>Movies/Miniseries:</a:t>
            </a:r>
            <a:r>
              <a:rPr lang="en-US" sz="1400" dirty="0"/>
              <a:t> Married prefer it more than Unmarried</a:t>
            </a:r>
          </a:p>
          <a:p>
            <a:pPr lvl="0"/>
            <a:r>
              <a:rPr lang="en-US" sz="1400" b="1" dirty="0"/>
              <a:t>Documentary:</a:t>
            </a:r>
            <a:r>
              <a:rPr lang="en-US" sz="1400" dirty="0"/>
              <a:t> Married prefer it more than Unmarried</a:t>
            </a:r>
          </a:p>
          <a:p>
            <a:pPr lvl="0"/>
            <a:r>
              <a:rPr lang="en-US" sz="1400" b="1" dirty="0"/>
              <a:t>Reality:</a:t>
            </a:r>
            <a:r>
              <a:rPr lang="en-US" sz="1400" dirty="0"/>
              <a:t> Married prefer it more than Unmarried</a:t>
            </a:r>
          </a:p>
          <a:p>
            <a:pPr lvl="0"/>
            <a:r>
              <a:rPr lang="en-US" sz="1400" b="1" dirty="0"/>
              <a:t>Science Fiction:</a:t>
            </a:r>
            <a:r>
              <a:rPr lang="en-US" sz="1400" dirty="0"/>
              <a:t> Married prefer it more than Unmarried</a:t>
            </a:r>
          </a:p>
          <a:p>
            <a:pPr lvl="0"/>
            <a:r>
              <a:rPr lang="en-US" sz="1400" b="1" dirty="0"/>
              <a:t>Sports:</a:t>
            </a:r>
            <a:r>
              <a:rPr lang="en-US" sz="1400" dirty="0"/>
              <a:t> Married prefer it more than Unmarried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C1DA82-B718-46BE-BD15-E0056CB354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1127" y="998825"/>
            <a:ext cx="3723198" cy="34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7: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5"/>
                </a:solidFill>
              </a:rPr>
              <a:t>Relationship with </a:t>
            </a: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 err="1">
                <a:solidFill>
                  <a:schemeClr val="accent5"/>
                </a:solidFill>
              </a:rPr>
              <a:t>Desireability</a:t>
            </a:r>
            <a:r>
              <a:rPr lang="en-US" sz="1700" dirty="0">
                <a:solidFill>
                  <a:schemeClr val="accent5"/>
                </a:solidFill>
              </a:rPr>
              <a:t>: 4 Seat Economy Diesel Hybrid”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27219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1: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>
                <a:solidFill>
                  <a:schemeClr val="accent5"/>
                </a:solidFill>
              </a:rPr>
              <a:t>We need to do something to slow global warming”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Parameter Estimation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92478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7: Correlation Coefficients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7519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000" dirty="0"/>
              <a:t>H0: There is no relationship between the desirability of the 4 Seat Economy Diesel Hybrid and the level of agreement with the statement “I am worried about global warming”.</a:t>
            </a:r>
          </a:p>
          <a:p>
            <a:r>
              <a:rPr lang="en-US" sz="1000" dirty="0"/>
              <a:t>H1: There is a significant relationship between the desirability of the 4 Seat Economy Diesel Hybrid and the level of agreement with the statement “I am worried about global warming”.</a:t>
            </a:r>
          </a:p>
          <a:p>
            <a:pPr marL="101600" indent="0">
              <a:buNone/>
            </a:pPr>
            <a:endParaRPr lang="en-US" sz="500" dirty="0"/>
          </a:p>
          <a:p>
            <a:r>
              <a:rPr lang="en-US" sz="1000" dirty="0"/>
              <a:t>H0: There is no relationship between the desirability of the 4 Seat Economy Diesel Hybrid and the level of agreement with the statement “Gasoline emissions contribute to global warming”.</a:t>
            </a:r>
          </a:p>
          <a:p>
            <a:r>
              <a:rPr lang="en-US" sz="1000" dirty="0"/>
              <a:t>H1: There is a significant relationship between the desirability of the 4 Seat Economy Diesel Hybrid and the level of agreement with the statement “Gasoline emissions contribute to global warming”.</a:t>
            </a:r>
          </a:p>
          <a:p>
            <a:pPr marL="101600" indent="0">
              <a:buNone/>
            </a:pPr>
            <a:endParaRPr lang="en-US" sz="500" dirty="0"/>
          </a:p>
          <a:p>
            <a:r>
              <a:rPr lang="en-US" sz="1000" dirty="0"/>
              <a:t>H0: There is no relationship between the desirability of the 4 Seat Economy Diesel Hybrid and the level of agreement with the statement “We need to do something to slow global warming”.</a:t>
            </a:r>
          </a:p>
          <a:p>
            <a:r>
              <a:rPr lang="en-US" sz="1000" dirty="0"/>
              <a:t>H1: There is a significant relationship between the desirability of the 4 Seat Economy Diesel Hybrid and the level of agreement with the statement “We need to do something to slow global warming”.</a:t>
            </a:r>
          </a:p>
          <a:p>
            <a:pPr marL="101600" indent="0">
              <a:buNone/>
            </a:pPr>
            <a:endParaRPr lang="en-US" sz="500" dirty="0"/>
          </a:p>
          <a:p>
            <a:r>
              <a:rPr lang="en-US" sz="1000" dirty="0"/>
              <a:t>H0: There is no relationship between the desirability of the 4 Seat Economy Diesel Hybrid and the level of agreement with the statement “We should be looking for gasoline substitutes”.</a:t>
            </a:r>
          </a:p>
          <a:p>
            <a:r>
              <a:rPr lang="en-US" sz="1000" dirty="0"/>
              <a:t>H1: There is a significant relationship between the desirability of the 4 Seat Economy Diesel Hybrid and the level of agreement with the statement “We should be looking for gasoline substitutes”.</a:t>
            </a:r>
          </a:p>
        </p:txBody>
      </p:sp>
    </p:spTree>
    <p:extLst>
      <p:ext uri="{BB962C8B-B14F-4D97-AF65-F5344CB8AC3E}">
        <p14:creationId xmlns:p14="http://schemas.microsoft.com/office/powerpoint/2010/main" val="290574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42676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7: Correlation Coefficients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6431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/>
              <a:t>Since the p-value of 0.000 is less than 0.05, we will accept the alternative hypothesis and reject the null hypothesis. This means that there is a significant relationship between the desirability of the 4 Seat Economy Diesel Hybrid and the level of agreement with the statement </a:t>
            </a:r>
            <a:r>
              <a:rPr lang="en-US" sz="1400" b="1" dirty="0"/>
              <a:t>“I am worried about global warming”. </a:t>
            </a:r>
            <a:r>
              <a:rPr lang="en-US" sz="1400" dirty="0"/>
              <a:t>The Pearson Correlation of 0.376 is above the range 0.0 - 0.2, making it a positive and strong relationship.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07902F-EFF7-450A-9A3E-A68F81E4D8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0172" y="2797054"/>
            <a:ext cx="3978964" cy="21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5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42676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7: Correlation Coefficients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6431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300" dirty="0"/>
              <a:t>Since the p-value of 0.000 is less than 0.05, we will accept the alternative hypothesis and reject the null hypothesis. This means that there is a significant relationship between the desirability of the 4 Seat Economy Diesel Hybrid and the level of agreement with the statement </a:t>
            </a:r>
            <a:r>
              <a:rPr lang="en-US" sz="1300" b="1" dirty="0"/>
              <a:t>“Gasoline emissions contribute to global warming”. </a:t>
            </a:r>
            <a:r>
              <a:rPr lang="en-US" sz="1300" dirty="0"/>
              <a:t>The Pearson Correlation of 0.456 is above the range 0.0 - 0.2, making it a positive and strong relationship.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07902F-EFF7-450A-9A3E-A68F81E4D8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0172" y="2797054"/>
            <a:ext cx="3978964" cy="21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0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42676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7: Correlation Coefficients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6431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300" dirty="0"/>
              <a:t>Since the p-value of 0.000 is less than 0.05, we will accept the alternative hypothesis and reject the null hypothesis. This means that there is a significant relationship between the desirability of the 4 Seat Economy Diesel Hybrid and the level of agreement with the statement </a:t>
            </a:r>
            <a:r>
              <a:rPr lang="en-US" sz="1300" b="1" dirty="0"/>
              <a:t>“We need to do something to slow global warming”</a:t>
            </a:r>
            <a:r>
              <a:rPr lang="en-US" sz="1300" dirty="0"/>
              <a:t>. The Pearson Correlation of 0.286 is above the range 0.0 - 0.2, making it a positive and strong relationship.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07902F-EFF7-450A-9A3E-A68F81E4D8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0172" y="2797054"/>
            <a:ext cx="3978964" cy="21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51992"/>
            <a:ext cx="5426765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7: Correlation Coefficients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6431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200" dirty="0"/>
              <a:t>Since the p-value of 0.000 is less than 0.05, we will accept the alternative hypothesis and reject the null hypothesis. This means that there is a significant relationship between the desirability of the 4 Seat Economy Diesel Hybrid and the level of agreement with the statement </a:t>
            </a:r>
            <a:r>
              <a:rPr lang="en-US" sz="1200" b="1" dirty="0"/>
              <a:t>“We should be looking for gasoline substitutes”. </a:t>
            </a:r>
            <a:r>
              <a:rPr lang="en-US" sz="1200" dirty="0"/>
              <a:t>The Pearson Correlation of 0.379 is above the range 0.0 - 0.2, making it a positive and strong relationship.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07902F-EFF7-450A-9A3E-A68F81E4D8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0172" y="2797054"/>
            <a:ext cx="3978964" cy="21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9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8: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5"/>
                </a:solidFill>
              </a:rPr>
              <a:t>Independent &amp; Dependent Variables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237684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How much of the independent variables can explain the dependent variable?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Using the R-value of 0.654, we can say that the independent variables can explain 65.4% of the dependent variable.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E5C551-7ECB-4F63-83B7-49C7617776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69945" y="2636948"/>
            <a:ext cx="330009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Which independent variables can explain the dependent variable (which is sig.)?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‘Size of home town or city’</a:t>
            </a:r>
            <a:r>
              <a:rPr lang="en-US" sz="1400" dirty="0"/>
              <a:t> has a p-value of 0.000 which is less than 0.05 (</a:t>
            </a:r>
            <a:r>
              <a:rPr lang="en-US" sz="1400" b="1" u="sng" dirty="0"/>
              <a:t>making it significant</a:t>
            </a:r>
            <a:r>
              <a:rPr lang="en-US" sz="1400" dirty="0"/>
              <a:t>), this independent variable can explain the dependent variable.</a:t>
            </a:r>
          </a:p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‘Gender’</a:t>
            </a:r>
            <a:r>
              <a:rPr lang="en-US" sz="1400" dirty="0"/>
              <a:t> has a p-value of 0.000 which is less than 0.05 (</a:t>
            </a:r>
            <a:r>
              <a:rPr lang="en-US" sz="1400" b="1" u="sng" dirty="0"/>
              <a:t>making it significant</a:t>
            </a:r>
            <a:r>
              <a:rPr lang="en-US" sz="1400" dirty="0"/>
              <a:t>), this independent variable can explain the dependent variable.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0423E-19EF-4554-AE26-4669378CD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2450" y="2886323"/>
            <a:ext cx="3711271" cy="20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Which independent variables can explain the dependent variable (which is sig.)?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‘Marital status’</a:t>
            </a:r>
            <a:r>
              <a:rPr lang="en-US" sz="1400" dirty="0"/>
              <a:t> has a p-value of 0.000 which is less than 0.05 (</a:t>
            </a:r>
            <a:r>
              <a:rPr lang="en-US" sz="1400" b="1" u="sng" dirty="0"/>
              <a:t>making it significant</a:t>
            </a:r>
            <a:r>
              <a:rPr lang="en-US" sz="1400" dirty="0"/>
              <a:t>), this independent variable can explain the dependent variable.</a:t>
            </a:r>
          </a:p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‘Number of people in household’</a:t>
            </a:r>
            <a:r>
              <a:rPr lang="en-US" sz="1400" dirty="0"/>
              <a:t> has a p-value of 0.935 which is greater than 0.05 (</a:t>
            </a:r>
            <a:r>
              <a:rPr lang="en-US" sz="1400" b="1" u="sng" dirty="0"/>
              <a:t>making it not significant</a:t>
            </a:r>
            <a:r>
              <a:rPr lang="en-US" sz="1400" dirty="0"/>
              <a:t>), this independent variable cannot explain the dependent variable.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0423E-19EF-4554-AE26-4669378CD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2450" y="2886323"/>
            <a:ext cx="3711271" cy="20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6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Which independent variables can explain the dependent variable (which is sig.)?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‘Age category’</a:t>
            </a:r>
            <a:r>
              <a:rPr lang="en-US" sz="1400" dirty="0"/>
              <a:t> has a p-value of 0.443 which is greater than 0.05 (</a:t>
            </a:r>
            <a:r>
              <a:rPr lang="en-US" sz="1400" b="1" u="sng" dirty="0"/>
              <a:t>making it not significant</a:t>
            </a:r>
            <a:r>
              <a:rPr lang="en-US" sz="1400" dirty="0"/>
              <a:t>), this independent variable cannot explain the dependent variable.</a:t>
            </a:r>
          </a:p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‘Level of education’</a:t>
            </a:r>
            <a:r>
              <a:rPr lang="en-US" sz="1400" dirty="0"/>
              <a:t> has a p-value of 0.278 which is greater than 0.05 (</a:t>
            </a:r>
            <a:r>
              <a:rPr lang="en-US" sz="1400" b="1" u="sng" dirty="0"/>
              <a:t>making it not significant</a:t>
            </a:r>
            <a:r>
              <a:rPr lang="en-US" sz="1400" dirty="0"/>
              <a:t>), this independent variable cannot explain the dependent variable.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0423E-19EF-4554-AE26-4669378CD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2450" y="2886323"/>
            <a:ext cx="3711271" cy="20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1: Parameter Estimation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Our best estimate is that the average for “We need to do something to slow global warming” is 4.375 (7-point scale, from very strongly disagree to very strongly agree).</a:t>
            </a:r>
          </a:p>
          <a:p>
            <a:r>
              <a:rPr lang="en-US" sz="1600" dirty="0"/>
              <a:t>We are 95% confident that the true population value falls between 4.28 and 4.47. Therefore, people agree with this statement.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6103DC3-07F6-482A-85E9-7E9844CDF0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1826" y="3020754"/>
            <a:ext cx="4420348" cy="19609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Which independent variables can explain the dependent variable (which is sig.)?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‘Income category’</a:t>
            </a:r>
            <a:r>
              <a:rPr lang="en-US" sz="1400" dirty="0"/>
              <a:t> has a p-value of 0.000 which is less than 0.05 (</a:t>
            </a:r>
            <a:r>
              <a:rPr lang="en-US" sz="1400" b="1" u="sng" dirty="0"/>
              <a:t>making it significant</a:t>
            </a:r>
            <a:r>
              <a:rPr lang="en-US" sz="1400" dirty="0"/>
              <a:t>), this independent variable can explain the dependent variable.</a:t>
            </a:r>
          </a:p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‘I am worried about global warming’</a:t>
            </a:r>
            <a:r>
              <a:rPr lang="en-US" sz="1400" dirty="0"/>
              <a:t> has a p-value of 0.000 which is less than 0.05 (</a:t>
            </a:r>
            <a:r>
              <a:rPr lang="en-US" sz="1400" b="1" u="sng" dirty="0"/>
              <a:t>making it significant</a:t>
            </a:r>
            <a:r>
              <a:rPr lang="en-US" sz="1400" dirty="0"/>
              <a:t>), this independent variable can explain the dependent variable.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0423E-19EF-4554-AE26-4669378CD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2450" y="2886323"/>
            <a:ext cx="3711271" cy="20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Which independent variables can explain the dependent variable (which is sig.)?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‘Gasoline emissions contribute to global warming’</a:t>
            </a:r>
            <a:r>
              <a:rPr lang="en-US" sz="1400" dirty="0"/>
              <a:t> has a p-value of 0.000 which is less than 0.05 (</a:t>
            </a:r>
            <a:r>
              <a:rPr lang="en-US" sz="1400" b="1" u="sng" dirty="0"/>
              <a:t>making it significant</a:t>
            </a:r>
            <a:r>
              <a:rPr lang="en-US" sz="1400" dirty="0"/>
              <a:t>), this independent variable can explain the dependent variable.</a:t>
            </a:r>
          </a:p>
          <a:p>
            <a:pPr lvl="0"/>
            <a:r>
              <a:rPr lang="en-US" sz="1400" dirty="0"/>
              <a:t>Because </a:t>
            </a:r>
            <a:r>
              <a:rPr lang="en-US" sz="1400" b="1" i="1" dirty="0"/>
              <a:t>‘We need to do something to slow global warming’</a:t>
            </a:r>
            <a:r>
              <a:rPr lang="en-US" sz="1400" dirty="0"/>
              <a:t> has a p-value of 0.238 which is greater than 0.05 (</a:t>
            </a:r>
            <a:r>
              <a:rPr lang="en-US" sz="1400" b="1" u="sng" dirty="0"/>
              <a:t>making it not significant</a:t>
            </a:r>
            <a:r>
              <a:rPr lang="en-US" sz="1400" dirty="0"/>
              <a:t>), this independent variable cannot explain the dependent variable.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0423E-19EF-4554-AE26-4669378CD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2450" y="2886323"/>
            <a:ext cx="3711271" cy="20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4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How can each </a:t>
            </a:r>
            <a:r>
              <a:rPr lang="en-US" i="1" u="sng" dirty="0" err="1"/>
              <a:t>unstandard</a:t>
            </a:r>
            <a:r>
              <a:rPr lang="en-US" i="1" u="sng" dirty="0"/>
              <a:t> beta and standard beta interpret?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421816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400" dirty="0"/>
              <a:t>The independent variables with a significant relationship to the dependent variable are listed below from highest influence (1) to lowest influence (6) according to their Standardized Coefficients Beta: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Marital status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Gasoline emissions contribute to global warming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Size of home town or city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I am worried about global warming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Gender</a:t>
            </a:r>
          </a:p>
          <a:p>
            <a:pPr lvl="0">
              <a:buFont typeface="+mj-lt"/>
              <a:buAutoNum type="arabicPeriod"/>
            </a:pPr>
            <a:r>
              <a:rPr lang="en-US" sz="1400" dirty="0"/>
              <a:t>Income category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879A29-2317-42FB-81A3-9D49F1A44F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62831" y="2011543"/>
            <a:ext cx="3965714" cy="21834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458F9F-720A-4BCB-ADE5-EC72C273FD2A}"/>
              </a:ext>
            </a:extLst>
          </p:cNvPr>
          <p:cNvSpPr/>
          <p:nvPr/>
        </p:nvSpPr>
        <p:spPr>
          <a:xfrm>
            <a:off x="5054832" y="3226393"/>
            <a:ext cx="3625493" cy="51614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2A523C-C28D-4960-9BDC-048E50CE9232}"/>
              </a:ext>
            </a:extLst>
          </p:cNvPr>
          <p:cNvSpPr/>
          <p:nvPr/>
        </p:nvSpPr>
        <p:spPr>
          <a:xfrm>
            <a:off x="5054832" y="2548591"/>
            <a:ext cx="3625493" cy="31422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3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How can each </a:t>
            </a:r>
            <a:r>
              <a:rPr lang="en-US" i="1" u="sng" dirty="0" err="1"/>
              <a:t>unstandard</a:t>
            </a:r>
            <a:r>
              <a:rPr lang="en-US" i="1" u="sng" dirty="0"/>
              <a:t> beta and standard beta interpret?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421816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600" dirty="0"/>
              <a:t>The independent variables with a significant relationship to the dependent variable with negative influences according to their Unstandardized B are:</a:t>
            </a:r>
          </a:p>
          <a:p>
            <a:r>
              <a:rPr lang="en-US" sz="1600" dirty="0"/>
              <a:t>Gender</a:t>
            </a:r>
          </a:p>
          <a:p>
            <a:r>
              <a:rPr lang="en-US" sz="1600" dirty="0"/>
              <a:t>Income category</a:t>
            </a:r>
          </a:p>
          <a:p>
            <a:r>
              <a:rPr lang="en-US" sz="1600" dirty="0"/>
              <a:t>Gasoline emissions contribute to global warming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879A29-2317-42FB-81A3-9D49F1A44F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62831" y="2011543"/>
            <a:ext cx="3965714" cy="21834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458F9F-720A-4BCB-ADE5-EC72C273FD2A}"/>
              </a:ext>
            </a:extLst>
          </p:cNvPr>
          <p:cNvSpPr/>
          <p:nvPr/>
        </p:nvSpPr>
        <p:spPr>
          <a:xfrm>
            <a:off x="5054832" y="3226393"/>
            <a:ext cx="3625493" cy="51614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2A523C-C28D-4960-9BDC-048E50CE9232}"/>
              </a:ext>
            </a:extLst>
          </p:cNvPr>
          <p:cNvSpPr/>
          <p:nvPr/>
        </p:nvSpPr>
        <p:spPr>
          <a:xfrm>
            <a:off x="5054832" y="2548591"/>
            <a:ext cx="3625493" cy="31422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4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How can each </a:t>
            </a:r>
            <a:r>
              <a:rPr lang="en-US" i="1" u="sng" dirty="0" err="1"/>
              <a:t>unstandard</a:t>
            </a:r>
            <a:r>
              <a:rPr lang="en-US" i="1" u="sng" dirty="0"/>
              <a:t> beta and standard beta interpret?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421816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600" dirty="0"/>
              <a:t>The independent variables with a significant relationship to the dependent variable with positive influences according to their Unstandardized B are:</a:t>
            </a:r>
          </a:p>
          <a:p>
            <a:r>
              <a:rPr lang="en-US" sz="1600" dirty="0"/>
              <a:t>Size of home town or city</a:t>
            </a:r>
          </a:p>
          <a:p>
            <a:r>
              <a:rPr lang="en-US" sz="1600" dirty="0"/>
              <a:t>Marital status</a:t>
            </a:r>
          </a:p>
          <a:p>
            <a:r>
              <a:rPr lang="en-US" sz="1600" dirty="0"/>
              <a:t>I am worried about global warming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879A29-2317-42FB-81A3-9D49F1A44F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62831" y="2011543"/>
            <a:ext cx="3965714" cy="21834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458F9F-720A-4BCB-ADE5-EC72C273FD2A}"/>
              </a:ext>
            </a:extLst>
          </p:cNvPr>
          <p:cNvSpPr/>
          <p:nvPr/>
        </p:nvSpPr>
        <p:spPr>
          <a:xfrm>
            <a:off x="5054832" y="3226393"/>
            <a:ext cx="3625493" cy="51614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2A523C-C28D-4960-9BDC-048E50CE9232}"/>
              </a:ext>
            </a:extLst>
          </p:cNvPr>
          <p:cNvSpPr/>
          <p:nvPr/>
        </p:nvSpPr>
        <p:spPr>
          <a:xfrm>
            <a:off x="5054832" y="2548591"/>
            <a:ext cx="3625493" cy="31422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0652"/>
            <a:ext cx="5748794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i="1" u="sng" dirty="0"/>
              <a:t>What is the regression formula?</a:t>
            </a:r>
            <a:endParaRPr lang="en-US"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250167"/>
            <a:ext cx="4027336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600" dirty="0"/>
              <a:t>Y = 1.839 + 0.587 x1 - 0.415 x2 + 1.533 x3 – 0.223 x4 + 0.483 x5 - 0.606 x6</a:t>
            </a:r>
          </a:p>
          <a:p>
            <a:r>
              <a:rPr lang="en-US" sz="1600" dirty="0"/>
              <a:t>X1 = Size of home town or city</a:t>
            </a:r>
          </a:p>
          <a:p>
            <a:r>
              <a:rPr lang="en-US" sz="1600" dirty="0"/>
              <a:t>X2 = Gender</a:t>
            </a:r>
          </a:p>
          <a:p>
            <a:r>
              <a:rPr lang="en-US" sz="1600" dirty="0"/>
              <a:t>X3 = Marital status</a:t>
            </a:r>
          </a:p>
          <a:p>
            <a:r>
              <a:rPr lang="en-US" sz="1600" dirty="0"/>
              <a:t>X4 = Income category</a:t>
            </a:r>
          </a:p>
          <a:p>
            <a:r>
              <a:rPr lang="en-US" sz="1600" dirty="0"/>
              <a:t>X5 = I am worried about global warming</a:t>
            </a:r>
          </a:p>
          <a:p>
            <a:r>
              <a:rPr lang="en-US" sz="1600" dirty="0"/>
              <a:t>X6 = Gasoline emissions contribute to global warming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879A29-2317-42FB-81A3-9D49F1A44F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62831" y="2011543"/>
            <a:ext cx="3965714" cy="21834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458F9F-720A-4BCB-ADE5-EC72C273FD2A}"/>
              </a:ext>
            </a:extLst>
          </p:cNvPr>
          <p:cNvSpPr/>
          <p:nvPr/>
        </p:nvSpPr>
        <p:spPr>
          <a:xfrm>
            <a:off x="5054832" y="3226393"/>
            <a:ext cx="3625493" cy="51614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2A523C-C28D-4960-9BDC-048E50CE9232}"/>
              </a:ext>
            </a:extLst>
          </p:cNvPr>
          <p:cNvSpPr/>
          <p:nvPr/>
        </p:nvSpPr>
        <p:spPr>
          <a:xfrm>
            <a:off x="5054832" y="2548591"/>
            <a:ext cx="3625493" cy="314225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0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9: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>
                <a:solidFill>
                  <a:schemeClr val="accent5"/>
                </a:solidFill>
              </a:rPr>
              <a:t>I am worried about global warming”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Descriptive Analysis</a:t>
            </a:r>
          </a:p>
        </p:txBody>
      </p:sp>
    </p:spTree>
    <p:extLst>
      <p:ext uri="{BB962C8B-B14F-4D97-AF65-F5344CB8AC3E}">
        <p14:creationId xmlns:p14="http://schemas.microsoft.com/office/powerpoint/2010/main" val="3655846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9: Descriptive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The mean of this study is 4.88, meaning that on a scale from 1 to 7, this is the average answer that respondents gave when asked to rate the statement, “I am worried about global warming.</a:t>
            </a:r>
          </a:p>
          <a:p>
            <a:r>
              <a:rPr lang="en-US" sz="1600" dirty="0"/>
              <a:t>The standard deviation is 1.329, showing that the values are closer to the mean with not as much variation.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BE02BF-5534-4DAD-AED0-4EC4452E8D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8395" y="3228229"/>
            <a:ext cx="5122628" cy="17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1390979" y="2191014"/>
            <a:ext cx="6362043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lt1"/>
                </a:solidFill>
              </a:rPr>
              <a:t>Thank you!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897107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accent5"/>
                </a:solidFill>
              </a:rPr>
              <a:t>Please let me know if you have any questions!</a:t>
            </a:r>
            <a:endParaRPr sz="1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2: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>
                <a:solidFill>
                  <a:schemeClr val="accent5"/>
                </a:solidFill>
              </a:rPr>
              <a:t>I am worried about global warming”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Hypothesis Analysis</a:t>
            </a:r>
          </a:p>
        </p:txBody>
      </p:sp>
    </p:spTree>
    <p:extLst>
      <p:ext uri="{BB962C8B-B14F-4D97-AF65-F5344CB8AC3E}">
        <p14:creationId xmlns:p14="http://schemas.microsoft.com/office/powerpoint/2010/main" val="80765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2: Hypothesis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b="1" u="sng" dirty="0"/>
              <a:t>Hypothesis:</a:t>
            </a:r>
            <a:r>
              <a:rPr lang="en-US" sz="1600" dirty="0"/>
              <a:t> ‘Agree’ corresponds to ‘5’ on the 7-point scale</a:t>
            </a:r>
          </a:p>
          <a:p>
            <a:r>
              <a:rPr lang="en-US" sz="1600" dirty="0"/>
              <a:t>The t-value of -2.854 is less than -1.96, which is below the lower boundary and therefore a part of the tail. Because of this, we will reject the hypothesis. The statement that ‘Agree’ corresponds to ‘5’ on the 7-point scale is incorrect and is not supported by the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6FD683-1B18-4FD1-B473-D47A6F53B3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36989" y="3176977"/>
            <a:ext cx="4270022" cy="15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3: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>
                <a:solidFill>
                  <a:schemeClr val="accent5"/>
                </a:solidFill>
              </a:rPr>
              <a:t>Male” &amp; “Female” attitudes towards the “1 Seat Motorcycle Electric”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Difference Analysis</a:t>
            </a:r>
          </a:p>
        </p:txBody>
      </p:sp>
    </p:spTree>
    <p:extLst>
      <p:ext uri="{BB962C8B-B14F-4D97-AF65-F5344CB8AC3E}">
        <p14:creationId xmlns:p14="http://schemas.microsoft.com/office/powerpoint/2010/main" val="182182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3: Difference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353764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H0: There is no difference between Male and Female attitudes towards the 1 Seat Motorcycle Electric.</a:t>
            </a:r>
          </a:p>
          <a:p>
            <a:r>
              <a:rPr lang="en-US" dirty="0"/>
              <a:t>H1: There is significant difference between Male and Female attitudes towards the 1 Seat Motorcycle Electric.</a:t>
            </a:r>
          </a:p>
        </p:txBody>
      </p:sp>
    </p:spTree>
    <p:extLst>
      <p:ext uri="{BB962C8B-B14F-4D97-AF65-F5344CB8AC3E}">
        <p14:creationId xmlns:p14="http://schemas.microsoft.com/office/powerpoint/2010/main" val="403835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92;p37">
            <a:extLst>
              <a:ext uri="{FF2B5EF4-FFF2-40B4-BE49-F238E27FC236}">
                <a16:creationId xmlns:a16="http://schemas.microsoft.com/office/drawing/2014/main" xmlns="" id="{15CCA351-388D-4EF4-8E78-F354CD225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992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3: Difference Analysis</a:t>
            </a:r>
            <a:endParaRPr dirty="0"/>
          </a:p>
        </p:txBody>
      </p:sp>
      <p:sp>
        <p:nvSpPr>
          <p:cNvPr id="16" name="Google Shape;393;p37">
            <a:extLst>
              <a:ext uri="{FF2B5EF4-FFF2-40B4-BE49-F238E27FC236}">
                <a16:creationId xmlns:a16="http://schemas.microsoft.com/office/drawing/2014/main" xmlns="" id="{4274DB18-AF5C-4912-BEEA-E5D65B87E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50167"/>
            <a:ext cx="6105407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Since the p-value of 0.130 is greater than 0.05, we will reject the alternative hypothesis and accept the null hypothesis. </a:t>
            </a:r>
          </a:p>
          <a:p>
            <a:r>
              <a:rPr lang="en-US" sz="1600" dirty="0"/>
              <a:t>There is no significant difference between Males’ and Females’ attitudes towards 1 Seat Motorcycle Electric.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75C671-899B-47AA-BC98-0D0224DFD0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4882" y="3122296"/>
            <a:ext cx="5943600" cy="18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600" y="1549075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Study 4: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881904" y="2945619"/>
            <a:ext cx="338019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</a:rPr>
              <a:t>“</a:t>
            </a:r>
            <a:r>
              <a:rPr lang="en-US" sz="1700" dirty="0">
                <a:solidFill>
                  <a:schemeClr val="accent5"/>
                </a:solidFill>
              </a:rPr>
              <a:t>2 Seat Runabout Sport Electric” &amp; “2 Seat Runabout Hatchback Gasoline Hybrid”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8" name="Google Shape;190;p20">
            <a:extLst>
              <a:ext uri="{FF2B5EF4-FFF2-40B4-BE49-F238E27FC236}">
                <a16:creationId xmlns:a16="http://schemas.microsoft.com/office/drawing/2014/main" xmlns="" id="{D4B49DCB-55D9-4707-A3DE-859880E6A328}"/>
              </a:ext>
            </a:extLst>
          </p:cNvPr>
          <p:cNvSpPr txBox="1">
            <a:spLocks/>
          </p:cNvSpPr>
          <p:nvPr/>
        </p:nvSpPr>
        <p:spPr>
          <a:xfrm>
            <a:off x="1220444" y="2149344"/>
            <a:ext cx="6852402" cy="784800"/>
          </a:xfrm>
          <a:prstGeom prst="rect">
            <a:avLst/>
          </a:prstGeom>
          <a:noFill/>
          <a:ln>
            <a:noFill/>
          </a:ln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ctr"/>
            <a:r>
              <a:rPr lang="en-US" sz="4800" dirty="0">
                <a:solidFill>
                  <a:schemeClr val="lt1"/>
                </a:solidFill>
              </a:rPr>
              <a:t>Difference Analysis</a:t>
            </a:r>
          </a:p>
        </p:txBody>
      </p:sp>
    </p:spTree>
    <p:extLst>
      <p:ext uri="{BB962C8B-B14F-4D97-AF65-F5344CB8AC3E}">
        <p14:creationId xmlns:p14="http://schemas.microsoft.com/office/powerpoint/2010/main" val="655973326"/>
      </p:ext>
    </p:extLst>
  </p:cSld>
  <p:clrMapOvr>
    <a:masterClrMapping/>
  </p:clrMapOvr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2062</Words>
  <Application>Microsoft Office PowerPoint</Application>
  <PresentationFormat>On-screen Show (16:9)</PresentationFormat>
  <Paragraphs>132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Kulim Park Light</vt:lpstr>
      <vt:lpstr>Kulim Park</vt:lpstr>
      <vt:lpstr>Volumnia template</vt:lpstr>
      <vt:lpstr>Individual Project Presentation</vt:lpstr>
      <vt:lpstr>Study 1:</vt:lpstr>
      <vt:lpstr>Study 1: Parameter Estimation</vt:lpstr>
      <vt:lpstr>Study 2:</vt:lpstr>
      <vt:lpstr>Study 2: Hypothesis Analysis</vt:lpstr>
      <vt:lpstr>Study 3:</vt:lpstr>
      <vt:lpstr>Study 3: Difference Analysis</vt:lpstr>
      <vt:lpstr>Study 3: Difference Analysis</vt:lpstr>
      <vt:lpstr>Study 4:</vt:lpstr>
      <vt:lpstr>Study 4: Difference Analysis</vt:lpstr>
      <vt:lpstr>Study 4: Difference Analysis</vt:lpstr>
      <vt:lpstr>Study 5:</vt:lpstr>
      <vt:lpstr>Study 5: ANOVA Difference Analysis</vt:lpstr>
      <vt:lpstr>Study 5: ANOVA Difference Analysis</vt:lpstr>
      <vt:lpstr>Study 6:</vt:lpstr>
      <vt:lpstr>Study 6: Chi-Square Test</vt:lpstr>
      <vt:lpstr>Study 6: Chi-Square Test</vt:lpstr>
      <vt:lpstr>Study 6: Chi-Square Test</vt:lpstr>
      <vt:lpstr>Study 7:</vt:lpstr>
      <vt:lpstr>Study 7: Correlation Coefficients</vt:lpstr>
      <vt:lpstr>Study 7: Correlation Coefficients</vt:lpstr>
      <vt:lpstr>Study 7: Correlation Coefficients</vt:lpstr>
      <vt:lpstr>Study 7: Correlation Coefficients</vt:lpstr>
      <vt:lpstr>Study 7: Correlation Coefficients</vt:lpstr>
      <vt:lpstr>Study 8:</vt:lpstr>
      <vt:lpstr>How much of the independent variables can explain the dependent variable?</vt:lpstr>
      <vt:lpstr>Which independent variables can explain the dependent variable (which is sig.)?</vt:lpstr>
      <vt:lpstr>Which independent variables can explain the dependent variable (which is sig.)?</vt:lpstr>
      <vt:lpstr>Which independent variables can explain the dependent variable (which is sig.)?</vt:lpstr>
      <vt:lpstr>Which independent variables can explain the dependent variable (which is sig.)?</vt:lpstr>
      <vt:lpstr>Which independent variables can explain the dependent variable (which is sig.)?</vt:lpstr>
      <vt:lpstr>How can each unstandard beta and standard beta interpret?</vt:lpstr>
      <vt:lpstr>How can each unstandard beta and standard beta interpret?</vt:lpstr>
      <vt:lpstr>How can each unstandard beta and standard beta interpret?</vt:lpstr>
      <vt:lpstr>What is the regression formula?</vt:lpstr>
      <vt:lpstr>Study 9:</vt:lpstr>
      <vt:lpstr>Study 9: Descriptive Analysis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Project Presentation</dc:title>
  <dc:creator>Katelyn Housler</dc:creator>
  <cp:lastModifiedBy>Katelyn Housler</cp:lastModifiedBy>
  <cp:revision>10</cp:revision>
  <dcterms:modified xsi:type="dcterms:W3CDTF">2020-04-29T01:20:55Z</dcterms:modified>
</cp:coreProperties>
</file>