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20E3810-4DD7-44BE-AC85-A131C8BE7655}">
  <a:tblStyle styleId="{F20E3810-4DD7-44BE-AC85-A131C8BE765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07"/>
    <p:restoredTop sz="94643"/>
  </p:normalViewPr>
  <p:slideViewPr>
    <p:cSldViewPr snapToGrid="0">
      <p:cViewPr varScale="1">
        <p:scale>
          <a:sx n="120" d="100"/>
          <a:sy n="120" d="100"/>
        </p:scale>
        <p:origin x="752"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45aad1074c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45aad1074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461b858f7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461b858f7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5aad1074c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5aad1074c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469b1efede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469b1efed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69b1efede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69b1efed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61b858f7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61b858f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69b1efede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69b1efede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448a5b405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448a5b405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448a5b40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448a5b4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45aad1074c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45aad1074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cultofpedagogy.com/one-sentence-lesson-pla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make descriptive sentences using concrete specific nouns and verbs </a:t>
            </a:r>
            <a:endParaRPr/>
          </a:p>
        </p:txBody>
      </p:sp>
      <p:sp>
        <p:nvSpPr>
          <p:cNvPr id="87" name="Google Shape;87;p13"/>
          <p:cNvSpPr txBox="1">
            <a:spLocks noGrp="1"/>
          </p:cNvSpPr>
          <p:nvPr>
            <p:ph type="subTitle" idx="1"/>
          </p:nvPr>
        </p:nvSpPr>
        <p:spPr>
          <a:xfrm>
            <a:off x="729452" y="3414525"/>
            <a:ext cx="7688100"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By: Harley Scott and Sadie Hodges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Formative Assessment </a:t>
            </a:r>
            <a:endParaRPr/>
          </a:p>
        </p:txBody>
      </p:sp>
      <p:sp>
        <p:nvSpPr>
          <p:cNvPr id="143" name="Google Shape;143;p22"/>
          <p:cNvSpPr txBox="1">
            <a:spLocks noGrp="1"/>
          </p:cNvSpPr>
          <p:nvPr>
            <p:ph type="body" idx="1"/>
          </p:nvPr>
        </p:nvSpPr>
        <p:spPr>
          <a:xfrm>
            <a:off x="729450" y="1853850"/>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Exit card: students will be given a sentence from the mentor text, </a:t>
            </a:r>
            <a:r>
              <a:rPr lang="en" sz="1800" i="1">
                <a:solidFill>
                  <a:srgbClr val="000000"/>
                </a:solidFill>
              </a:rPr>
              <a:t>Harbor Me</a:t>
            </a:r>
            <a:r>
              <a:rPr lang="en" sz="1800">
                <a:solidFill>
                  <a:srgbClr val="000000"/>
                </a:solidFill>
              </a:rPr>
              <a:t>. Two people will have the same sentence out of various ones distributed, students must elaborate on verb choice and nouns to create or change tone in the sentence. Once they finish they will pair up with the other person that had their simple sentence and look at the differences between the two</a:t>
            </a:r>
            <a:endParaRPr sz="1800">
              <a:solidFill>
                <a:srgbClr val="000000"/>
              </a:solidFill>
            </a:endParaRPr>
          </a:p>
          <a:p>
            <a:pPr marL="0" lvl="0" indent="0" algn="l" rtl="0">
              <a:spcBef>
                <a:spcPts val="1600"/>
              </a:spcBef>
              <a:spcAft>
                <a:spcPts val="0"/>
              </a:spcAft>
              <a:buNone/>
            </a:pPr>
            <a:r>
              <a:rPr lang="en" sz="1800">
                <a:solidFill>
                  <a:srgbClr val="000000"/>
                </a:solidFill>
              </a:rPr>
              <a:t>Example of sentences from </a:t>
            </a:r>
            <a:r>
              <a:rPr lang="en" sz="1800" i="1">
                <a:solidFill>
                  <a:srgbClr val="000000"/>
                </a:solidFill>
              </a:rPr>
              <a:t>Harbor Me </a:t>
            </a:r>
            <a:r>
              <a:rPr lang="en" sz="1800">
                <a:solidFill>
                  <a:srgbClr val="000000"/>
                </a:solidFill>
              </a:rPr>
              <a:t>:</a:t>
            </a:r>
            <a:endParaRPr sz="1800">
              <a:solidFill>
                <a:srgbClr val="000000"/>
              </a:solidFill>
            </a:endParaRPr>
          </a:p>
          <a:p>
            <a:pPr marL="0" lvl="0" indent="0" algn="l" rtl="0">
              <a:spcBef>
                <a:spcPts val="0"/>
              </a:spcBef>
              <a:spcAft>
                <a:spcPts val="0"/>
              </a:spcAft>
              <a:buNone/>
            </a:pPr>
            <a:r>
              <a:rPr lang="en" sz="1800">
                <a:solidFill>
                  <a:srgbClr val="000000"/>
                </a:solidFill>
              </a:rPr>
              <a:t>“He looked like the Buddha sitting there.”</a:t>
            </a:r>
            <a:endParaRPr sz="1800">
              <a:solidFill>
                <a:srgbClr val="000000"/>
              </a:solidFill>
            </a:endParaRPr>
          </a:p>
          <a:p>
            <a:pPr marL="0" lvl="0" indent="0" algn="l" rtl="0">
              <a:spcBef>
                <a:spcPts val="0"/>
              </a:spcBef>
              <a:spcAft>
                <a:spcPts val="0"/>
              </a:spcAft>
              <a:buNone/>
            </a:pPr>
            <a:endParaRPr sz="1800">
              <a:solidFill>
                <a:srgbClr val="000000"/>
              </a:solidFill>
            </a:endParaRPr>
          </a:p>
          <a:p>
            <a:pPr marL="0" lvl="0" indent="0" algn="l" rtl="0">
              <a:spcBef>
                <a:spcPts val="0"/>
              </a:spcBef>
              <a:spcAft>
                <a:spcPts val="1600"/>
              </a:spcAft>
              <a:buNone/>
            </a:pPr>
            <a:endParaRPr sz="1000">
              <a:solidFill>
                <a:srgbClr val="FF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Summative Assessment </a:t>
            </a:r>
            <a:endParaRPr/>
          </a:p>
        </p:txBody>
      </p:sp>
      <p:sp>
        <p:nvSpPr>
          <p:cNvPr id="149" name="Google Shape;149;p23"/>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800">
                <a:solidFill>
                  <a:srgbClr val="000000"/>
                </a:solidFill>
              </a:rPr>
              <a:t>Students will submit as a first draft as well as a revised piece that includes concrete specific verbs that contribute to tone and elaboration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uFill>
                  <a:noFill/>
                </a:uFill>
                <a:hlinkClick r:id="rId3"/>
              </a:rPr>
              <a:t>One-sentence Lesson Plan</a:t>
            </a:r>
            <a:endParaRPr>
              <a:solidFill>
                <a:srgbClr val="000000"/>
              </a:solidFill>
            </a:endParaRPr>
          </a:p>
        </p:txBody>
      </p:sp>
      <p:sp>
        <p:nvSpPr>
          <p:cNvPr id="93" name="Google Shape;93;p14"/>
          <p:cNvSpPr txBox="1">
            <a:spLocks noGrp="1"/>
          </p:cNvSpPr>
          <p:nvPr>
            <p:ph type="subTitle" idx="1"/>
          </p:nvPr>
        </p:nvSpPr>
        <p:spPr>
          <a:xfrm>
            <a:off x="602452" y="2301150"/>
            <a:ext cx="7688100" cy="541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b="1">
                <a:solidFill>
                  <a:srgbClr val="000000"/>
                </a:solidFill>
              </a:rPr>
              <a:t>Students will be able to </a:t>
            </a:r>
            <a:r>
              <a:rPr lang="en" sz="1800">
                <a:solidFill>
                  <a:srgbClr val="000000"/>
                </a:solidFill>
              </a:rPr>
              <a:t>revise sentences using elaboration to identify tone </a:t>
            </a:r>
            <a:r>
              <a:rPr lang="en" sz="1800" b="1">
                <a:solidFill>
                  <a:srgbClr val="000000"/>
                </a:solidFill>
              </a:rPr>
              <a:t>by </a:t>
            </a:r>
            <a:r>
              <a:rPr lang="en" sz="1800">
                <a:solidFill>
                  <a:srgbClr val="000000"/>
                </a:solidFill>
              </a:rPr>
              <a:t>swapping out concrete specific verbs and nouns to original sentences they have crafted </a:t>
            </a:r>
            <a:r>
              <a:rPr lang="en" sz="1800" b="1">
                <a:solidFill>
                  <a:srgbClr val="000000"/>
                </a:solidFill>
              </a:rPr>
              <a:t>so that </a:t>
            </a:r>
            <a:r>
              <a:rPr lang="en" sz="1800">
                <a:solidFill>
                  <a:srgbClr val="000000"/>
                </a:solidFill>
              </a:rPr>
              <a:t>the writer can better express their desired meaning, tone, feelings, etc. to the reader</a:t>
            </a:r>
            <a:endParaRPr sz="1800">
              <a:solidFill>
                <a:srgbClr val="000000"/>
              </a:solidFill>
            </a:endParaRPr>
          </a:p>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can….</a:t>
            </a:r>
            <a:endParaRPr/>
          </a:p>
        </p:txBody>
      </p:sp>
      <p:sp>
        <p:nvSpPr>
          <p:cNvPr id="99" name="Google Shape;99;p1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-Use elaboration to create tone in my writing by using concrete specific verbs in my writing to create a certain type of desired feeling </a:t>
            </a:r>
            <a:endParaRPr sz="1800">
              <a:solidFill>
                <a:srgbClr val="000000"/>
              </a:solidFill>
            </a:endParaRPr>
          </a:p>
          <a:p>
            <a:pPr marL="0" lvl="0" indent="0" algn="l" rtl="0">
              <a:spcBef>
                <a:spcPts val="600"/>
              </a:spcBef>
              <a:spcAft>
                <a:spcPts val="0"/>
              </a:spcAft>
              <a:buNone/>
            </a:pPr>
            <a:r>
              <a:rPr lang="en" sz="1800">
                <a:solidFill>
                  <a:srgbClr val="000000"/>
                </a:solidFill>
              </a:rPr>
              <a:t>-Use elaboration to create tone in my writing by using concrete specific nouns in my writing to create a certain type of desired feeling</a:t>
            </a:r>
            <a:endParaRPr sz="1800">
              <a:solidFill>
                <a:srgbClr val="000000"/>
              </a:solidFill>
            </a:endParaRPr>
          </a:p>
          <a:p>
            <a:pPr marL="0" lvl="0" indent="0" algn="l" rtl="0">
              <a:spcBef>
                <a:spcPts val="0"/>
              </a:spcBef>
              <a:spcAft>
                <a:spcPts val="1600"/>
              </a:spcAft>
              <a:buNone/>
            </a:pPr>
            <a:endParaRPr sz="1800">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Descriptive Language is Important</a:t>
            </a:r>
            <a:endParaRPr/>
          </a:p>
        </p:txBody>
      </p:sp>
      <p:sp>
        <p:nvSpPr>
          <p:cNvPr id="105" name="Google Shape;105;p16"/>
          <p:cNvSpPr txBox="1">
            <a:spLocks noGrp="1"/>
          </p:cNvSpPr>
          <p:nvPr>
            <p:ph type="body" idx="1"/>
          </p:nvPr>
        </p:nvSpPr>
        <p:spPr>
          <a:xfrm>
            <a:off x="727650" y="1853850"/>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-Expresses the writer’s desired meaning, tone, feelings, etc. to the reader </a:t>
            </a:r>
            <a:endParaRPr sz="1800">
              <a:solidFill>
                <a:srgbClr val="000000"/>
              </a:solidFill>
            </a:endParaRPr>
          </a:p>
          <a:p>
            <a:pPr marL="0" lvl="0" indent="0" algn="l" rtl="0">
              <a:spcBef>
                <a:spcPts val="1600"/>
              </a:spcBef>
              <a:spcAft>
                <a:spcPts val="0"/>
              </a:spcAft>
              <a:buNone/>
            </a:pPr>
            <a:r>
              <a:rPr lang="en" sz="1800">
                <a:solidFill>
                  <a:srgbClr val="000000"/>
                </a:solidFill>
              </a:rPr>
              <a:t>-Revisions help you reflect back on what you have written so far and make you think deeper in terms of meaning, what you wish to convey to the audience</a:t>
            </a:r>
            <a:endParaRPr sz="1800">
              <a:solidFill>
                <a:srgbClr val="000000"/>
              </a:solidFill>
            </a:endParaRPr>
          </a:p>
          <a:p>
            <a:pPr marL="0" lvl="0" indent="0" algn="l" rtl="0">
              <a:spcBef>
                <a:spcPts val="1600"/>
              </a:spcBef>
              <a:spcAft>
                <a:spcPts val="0"/>
              </a:spcAft>
              <a:buNone/>
            </a:pPr>
            <a:r>
              <a:rPr lang="en" sz="1800">
                <a:solidFill>
                  <a:srgbClr val="000000"/>
                </a:solidFill>
              </a:rPr>
              <a:t>-For the American Dream project, it is important to research people in American history and be factual with that you are saying, but still make sure you are adding your own words (concrete specific nouns/verbs) to make the story come alive </a:t>
            </a:r>
            <a:endParaRPr sz="1800">
              <a:solidFill>
                <a:srgbClr val="000000"/>
              </a:solidFill>
            </a:endParaRPr>
          </a:p>
          <a:p>
            <a:pPr marL="0" lvl="0" indent="0" algn="l" rtl="0">
              <a:spcBef>
                <a:spcPts val="1600"/>
              </a:spcBef>
              <a:spcAft>
                <a:spcPts val="0"/>
              </a:spcAft>
              <a:buNone/>
            </a:pPr>
            <a:endParaRPr sz="1000">
              <a:solidFill>
                <a:srgbClr val="FF0000"/>
              </a:solidFill>
              <a:latin typeface="Calibri"/>
              <a:ea typeface="Calibri"/>
              <a:cs typeface="Calibri"/>
              <a:sym typeface="Calibri"/>
            </a:endParaRPr>
          </a:p>
          <a:p>
            <a:pPr marL="0" lvl="0" indent="0" algn="l" rtl="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Tone and Elaboration used in mentor text, </a:t>
            </a:r>
            <a:r>
              <a:rPr lang="en" i="1"/>
              <a:t>Harbor Me </a:t>
            </a:r>
            <a:endParaRPr i="1"/>
          </a:p>
        </p:txBody>
      </p:sp>
      <p:sp>
        <p:nvSpPr>
          <p:cNvPr id="111" name="Google Shape;111;p17"/>
          <p:cNvSpPr txBox="1">
            <a:spLocks noGrp="1"/>
          </p:cNvSpPr>
          <p:nvPr>
            <p:ph type="body" idx="1"/>
          </p:nvPr>
        </p:nvSpPr>
        <p:spPr>
          <a:xfrm>
            <a:off x="729450" y="24300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“My uncle says that when you tell stories, it’s like letting out all the scared inside of you, I said. It’s like you help stuff make sense.” (Woodson, p. 41) </a:t>
            </a:r>
            <a:endParaRPr sz="1800">
              <a:solidFill>
                <a:srgbClr val="000000"/>
              </a:solidFill>
            </a:endParaRPr>
          </a:p>
          <a:p>
            <a:pPr marL="0" lvl="0" indent="0" algn="l" rtl="0">
              <a:spcBef>
                <a:spcPts val="1600"/>
              </a:spcBef>
              <a:spcAft>
                <a:spcPts val="1600"/>
              </a:spcAft>
              <a:buNone/>
            </a:pPr>
            <a:r>
              <a:rPr lang="en" sz="1800">
                <a:solidFill>
                  <a:srgbClr val="000000"/>
                </a:solidFill>
              </a:rPr>
              <a:t>-explaining to the reader how the character’s uncle feels and how he can better understand </a:t>
            </a:r>
            <a:endParaRPr sz="18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7650" y="64510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Model </a:t>
            </a:r>
            <a:endParaRPr/>
          </a:p>
        </p:txBody>
      </p:sp>
      <p:sp>
        <p:nvSpPr>
          <p:cNvPr id="117" name="Google Shape;117;p18"/>
          <p:cNvSpPr txBox="1">
            <a:spLocks noGrp="1"/>
          </p:cNvSpPr>
          <p:nvPr>
            <p:ph type="body" idx="1"/>
          </p:nvPr>
        </p:nvSpPr>
        <p:spPr>
          <a:xfrm>
            <a:off x="727650" y="1300500"/>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The </a:t>
            </a:r>
            <a:r>
              <a:rPr lang="en" sz="1800">
                <a:solidFill>
                  <a:srgbClr val="000000"/>
                </a:solidFill>
                <a:highlight>
                  <a:srgbClr val="FFFF00"/>
                </a:highlight>
              </a:rPr>
              <a:t>boy</a:t>
            </a:r>
            <a:r>
              <a:rPr lang="en" sz="1800">
                <a:solidFill>
                  <a:srgbClr val="000000"/>
                </a:solidFill>
              </a:rPr>
              <a:t> </a:t>
            </a:r>
            <a:r>
              <a:rPr lang="en" sz="1800">
                <a:solidFill>
                  <a:srgbClr val="000000"/>
                </a:solidFill>
                <a:highlight>
                  <a:srgbClr val="FFFF00"/>
                </a:highlight>
              </a:rPr>
              <a:t>ran</a:t>
            </a:r>
            <a:r>
              <a:rPr lang="en" sz="1800">
                <a:solidFill>
                  <a:srgbClr val="000000"/>
                </a:solidFill>
              </a:rPr>
              <a:t> to class. </a:t>
            </a:r>
            <a:endParaRPr sz="1800">
              <a:solidFill>
                <a:srgbClr val="000000"/>
              </a:solidFill>
            </a:endParaRPr>
          </a:p>
          <a:p>
            <a:pPr marL="0" lvl="0" indent="0" algn="l" rtl="0">
              <a:spcBef>
                <a:spcPts val="1600"/>
              </a:spcBef>
              <a:spcAft>
                <a:spcPts val="0"/>
              </a:spcAft>
              <a:buNone/>
            </a:pPr>
            <a:r>
              <a:rPr lang="en" sz="1800">
                <a:solidFill>
                  <a:srgbClr val="000000"/>
                </a:solidFill>
              </a:rPr>
              <a:t>Steps: </a:t>
            </a:r>
            <a:endParaRPr sz="1800">
              <a:solidFill>
                <a:srgbClr val="000000"/>
              </a:solidFill>
            </a:endParaRPr>
          </a:p>
          <a:p>
            <a:pPr marL="0" lvl="0" indent="0" algn="l" rtl="0">
              <a:spcBef>
                <a:spcPts val="1600"/>
              </a:spcBef>
              <a:spcAft>
                <a:spcPts val="0"/>
              </a:spcAft>
              <a:buNone/>
            </a:pPr>
            <a:r>
              <a:rPr lang="en" sz="1800">
                <a:solidFill>
                  <a:srgbClr val="000000"/>
                </a:solidFill>
              </a:rPr>
              <a:t>-Break each part down and look at the noun first, then the verb </a:t>
            </a:r>
            <a:endParaRPr sz="1800">
              <a:solidFill>
                <a:srgbClr val="000000"/>
              </a:solidFill>
            </a:endParaRPr>
          </a:p>
          <a:p>
            <a:pPr marL="0" lvl="0" indent="0" algn="l" rtl="0">
              <a:spcBef>
                <a:spcPts val="1600"/>
              </a:spcBef>
              <a:spcAft>
                <a:spcPts val="0"/>
              </a:spcAft>
              <a:buNone/>
            </a:pPr>
            <a:r>
              <a:rPr lang="en" sz="1800">
                <a:solidFill>
                  <a:srgbClr val="000000"/>
                </a:solidFill>
              </a:rPr>
              <a:t>-Think about who the boy is and name him- be as specific as possible </a:t>
            </a:r>
            <a:endParaRPr sz="1800">
              <a:solidFill>
                <a:srgbClr val="000000"/>
              </a:solidFill>
            </a:endParaRPr>
          </a:p>
          <a:p>
            <a:pPr marL="0" lvl="0" indent="0" algn="l" rtl="0">
              <a:spcBef>
                <a:spcPts val="1600"/>
              </a:spcBef>
              <a:spcAft>
                <a:spcPts val="0"/>
              </a:spcAft>
              <a:buNone/>
            </a:pPr>
            <a:r>
              <a:rPr lang="en" sz="1800">
                <a:solidFill>
                  <a:srgbClr val="000000"/>
                </a:solidFill>
              </a:rPr>
              <a:t>-Describe the action he is performing</a:t>
            </a:r>
            <a:endParaRPr sz="1800">
              <a:solidFill>
                <a:srgbClr val="000000"/>
              </a:solidFill>
            </a:endParaRPr>
          </a:p>
          <a:p>
            <a:pPr marL="0" lvl="0" indent="0" algn="l" rtl="0">
              <a:spcBef>
                <a:spcPts val="1600"/>
              </a:spcBef>
              <a:spcAft>
                <a:spcPts val="0"/>
              </a:spcAft>
              <a:buNone/>
            </a:pPr>
            <a:r>
              <a:rPr lang="en" sz="1800">
                <a:solidFill>
                  <a:srgbClr val="000000"/>
                </a:solidFill>
              </a:rPr>
              <a:t>-What feeling/tone did you create? </a:t>
            </a:r>
            <a:endParaRPr sz="1800">
              <a:solidFill>
                <a:srgbClr val="000000"/>
              </a:solidFill>
            </a:endParaRPr>
          </a:p>
          <a:p>
            <a:pPr marL="0" lvl="0" indent="0" algn="l" rtl="0">
              <a:spcBef>
                <a:spcPts val="1600"/>
              </a:spcBef>
              <a:spcAft>
                <a:spcPts val="0"/>
              </a:spcAft>
              <a:buNone/>
            </a:pPr>
            <a:r>
              <a:rPr lang="en" sz="1800">
                <a:solidFill>
                  <a:srgbClr val="000000"/>
                </a:solidFill>
              </a:rPr>
              <a:t> Revision: The worried boy, Tommy, sprinted to class after almost being late for the 3</a:t>
            </a:r>
            <a:r>
              <a:rPr lang="en" sz="1800" baseline="30000">
                <a:solidFill>
                  <a:srgbClr val="000000"/>
                </a:solidFill>
              </a:rPr>
              <a:t>rd </a:t>
            </a:r>
            <a:r>
              <a:rPr lang="en" sz="1800">
                <a:solidFill>
                  <a:srgbClr val="000000"/>
                </a:solidFill>
              </a:rPr>
              <a:t>time. </a:t>
            </a:r>
            <a:endParaRPr sz="18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tone does each sentence create?</a:t>
            </a:r>
            <a:endParaRPr/>
          </a:p>
        </p:txBody>
      </p:sp>
      <p:sp>
        <p:nvSpPr>
          <p:cNvPr id="123" name="Google Shape;123;p1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The girl cried. </a:t>
            </a:r>
            <a:endParaRPr sz="1800"/>
          </a:p>
          <a:p>
            <a:pPr marL="457200" lvl="0" indent="-342900" algn="l" rtl="0">
              <a:spcBef>
                <a:spcPts val="1600"/>
              </a:spcBef>
              <a:spcAft>
                <a:spcPts val="0"/>
              </a:spcAft>
              <a:buSzPts val="1800"/>
              <a:buChar char="●"/>
            </a:pPr>
            <a:r>
              <a:rPr lang="en" sz="1800"/>
              <a:t>Jessica  shed tears running down her face as her parents gave her a puppy for her birthday.</a:t>
            </a:r>
            <a:endParaRPr sz="1800"/>
          </a:p>
          <a:p>
            <a:pPr marL="457200" lvl="0" indent="-342900" algn="l" rtl="0">
              <a:spcBef>
                <a:spcPts val="0"/>
              </a:spcBef>
              <a:spcAft>
                <a:spcPts val="0"/>
              </a:spcAft>
              <a:buSzPts val="1800"/>
              <a:buChar char="●"/>
            </a:pPr>
            <a:r>
              <a:rPr lang="en" sz="1800"/>
              <a:t>Marie  whimpered as she stubbed her toe.</a:t>
            </a:r>
            <a:endParaRPr sz="1800"/>
          </a:p>
          <a:p>
            <a:pPr marL="457200" lvl="0" indent="-342900" algn="l" rtl="0">
              <a:spcBef>
                <a:spcPts val="0"/>
              </a:spcBef>
              <a:spcAft>
                <a:spcPts val="0"/>
              </a:spcAft>
              <a:buSzPts val="1800"/>
              <a:buChar char="●"/>
            </a:pPr>
            <a:r>
              <a:rPr lang="en" sz="1800"/>
              <a:t>Claire wept as flushed Fluffy the goldfish.</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621900" y="556975"/>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Graphic Organizer</a:t>
            </a:r>
            <a:endParaRPr/>
          </a:p>
        </p:txBody>
      </p:sp>
      <p:pic>
        <p:nvPicPr>
          <p:cNvPr id="129" name="Google Shape;129;p20"/>
          <p:cNvPicPr preferRelativeResize="0"/>
          <p:nvPr/>
        </p:nvPicPr>
        <p:blipFill rotWithShape="1">
          <a:blip r:embed="rId3">
            <a:alphaModFix/>
          </a:blip>
          <a:srcRect l="29101" t="23687" r="26897" b="10109"/>
          <a:stretch/>
        </p:blipFill>
        <p:spPr>
          <a:xfrm>
            <a:off x="2454550" y="1092175"/>
            <a:ext cx="4786968" cy="4051326"/>
          </a:xfrm>
          <a:prstGeom prst="rect">
            <a:avLst/>
          </a:prstGeom>
          <a:noFill/>
          <a:ln>
            <a:noFill/>
          </a:ln>
        </p:spPr>
      </p:pic>
      <p:sp>
        <p:nvSpPr>
          <p:cNvPr id="130" name="Google Shape;130;p20"/>
          <p:cNvSpPr txBox="1"/>
          <p:nvPr/>
        </p:nvSpPr>
        <p:spPr>
          <a:xfrm>
            <a:off x="327575" y="2132675"/>
            <a:ext cx="1917600" cy="103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Remember: think about the mood you want to create when choosing your verbs especially!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Graphic Organizer </a:t>
            </a:r>
            <a:endParaRPr/>
          </a:p>
        </p:txBody>
      </p:sp>
      <p:sp>
        <p:nvSpPr>
          <p:cNvPr id="136" name="Google Shape;136;p21"/>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a:solidFill>
                <a:srgbClr val="FF0000"/>
              </a:solidFill>
              <a:latin typeface="Times New Roman"/>
              <a:ea typeface="Times New Roman"/>
              <a:cs typeface="Times New Roman"/>
              <a:sym typeface="Times New Roman"/>
            </a:endParaRPr>
          </a:p>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Students can use a dictionary or online thesaurus to look up words </a:t>
            </a:r>
            <a:endParaRPr/>
          </a:p>
          <a:p>
            <a:pPr marL="0" lvl="0" indent="0" algn="l" rtl="0">
              <a:spcBef>
                <a:spcPts val="1600"/>
              </a:spcBef>
              <a:spcAft>
                <a:spcPts val="0"/>
              </a:spcAft>
              <a:buNone/>
            </a:pPr>
            <a:r>
              <a:rPr lang="en"/>
              <a:t>Word choice: https://writingcenter.unc.edu/tips-and-tools/word-choice/</a:t>
            </a:r>
            <a:endParaRPr/>
          </a:p>
          <a:p>
            <a:pPr marL="0" lvl="0" indent="0" algn="l" rtl="0">
              <a:spcBef>
                <a:spcPts val="1600"/>
              </a:spcBef>
              <a:spcAft>
                <a:spcPts val="1600"/>
              </a:spcAft>
              <a:buNone/>
            </a:pPr>
            <a:endParaRPr/>
          </a:p>
        </p:txBody>
      </p:sp>
      <p:graphicFrame>
        <p:nvGraphicFramePr>
          <p:cNvPr id="137" name="Google Shape;137;p21"/>
          <p:cNvGraphicFramePr/>
          <p:nvPr/>
        </p:nvGraphicFramePr>
        <p:xfrm>
          <a:off x="952500" y="2190750"/>
          <a:ext cx="3000000" cy="3000000"/>
        </p:xfrm>
        <a:graphic>
          <a:graphicData uri="http://schemas.openxmlformats.org/drawingml/2006/table">
            <a:tbl>
              <a:tblPr>
                <a:noFill/>
                <a:tableStyleId>{F20E3810-4DD7-44BE-AC85-A131C8BE7655}</a:tableStyleId>
              </a:tblPr>
              <a:tblGrid>
                <a:gridCol w="2413000"/>
                <a:gridCol w="2413000"/>
                <a:gridCol w="2413000"/>
              </a:tblGrid>
              <a:tr h="381000">
                <a:tc>
                  <a:txBody>
                    <a:bodyPr/>
                    <a:lstStyle/>
                    <a:p>
                      <a:pPr marL="0" lvl="0" indent="0" algn="l" rtl="0">
                        <a:spcBef>
                          <a:spcPts val="0"/>
                        </a:spcBef>
                        <a:spcAft>
                          <a:spcPts val="0"/>
                        </a:spcAft>
                        <a:buNone/>
                      </a:pPr>
                      <a:r>
                        <a:rPr lang="en" sz="1800">
                          <a:latin typeface="Lato"/>
                          <a:ea typeface="Lato"/>
                          <a:cs typeface="Lato"/>
                          <a:sym typeface="Lato"/>
                        </a:rPr>
                        <a:t>Weak verb</a:t>
                      </a:r>
                      <a:endParaRPr sz="1800">
                        <a:latin typeface="Lato"/>
                        <a:ea typeface="Lato"/>
                        <a:cs typeface="Lato"/>
                        <a:sym typeface="Lato"/>
                      </a:endParaRPr>
                    </a:p>
                  </a:txBody>
                  <a:tcPr marL="91425" marR="91425" marT="91425" marB="91425"/>
                </a:tc>
                <a:tc>
                  <a:txBody>
                    <a:bodyPr/>
                    <a:lstStyle/>
                    <a:p>
                      <a:pPr marL="0" lvl="0" indent="0" algn="l" rtl="0">
                        <a:spcBef>
                          <a:spcPts val="0"/>
                        </a:spcBef>
                        <a:spcAft>
                          <a:spcPts val="0"/>
                        </a:spcAft>
                        <a:buNone/>
                      </a:pPr>
                      <a:r>
                        <a:rPr lang="en" sz="1800">
                          <a:latin typeface="Lato"/>
                          <a:ea typeface="Lato"/>
                          <a:cs typeface="Lato"/>
                          <a:sym typeface="Lato"/>
                        </a:rPr>
                        <a:t>Concrete verb </a:t>
                      </a:r>
                      <a:endParaRPr sz="1800">
                        <a:latin typeface="Lato"/>
                        <a:ea typeface="Lato"/>
                        <a:cs typeface="Lato"/>
                        <a:sym typeface="Lato"/>
                      </a:endParaRPr>
                    </a:p>
                  </a:txBody>
                  <a:tcPr marL="91425" marR="91425" marT="91425" marB="91425"/>
                </a:tc>
                <a:tc>
                  <a:txBody>
                    <a:bodyPr/>
                    <a:lstStyle/>
                    <a:p>
                      <a:pPr marL="0" lvl="0" indent="0" algn="l" rtl="0">
                        <a:spcBef>
                          <a:spcPts val="0"/>
                        </a:spcBef>
                        <a:spcAft>
                          <a:spcPts val="0"/>
                        </a:spcAft>
                        <a:buNone/>
                      </a:pPr>
                      <a:r>
                        <a:rPr lang="en" sz="1800">
                          <a:latin typeface="Lato"/>
                          <a:ea typeface="Lato"/>
                          <a:cs typeface="Lato"/>
                          <a:sym typeface="Lato"/>
                        </a:rPr>
                        <a:t>Tone created </a:t>
                      </a:r>
                      <a:endParaRPr sz="1800">
                        <a:latin typeface="Lato"/>
                        <a:ea typeface="Lato"/>
                        <a:cs typeface="Lato"/>
                        <a:sym typeface="Lato"/>
                      </a:endParaRPr>
                    </a:p>
                  </a:txBody>
                  <a:tcPr marL="91425" marR="91425" marT="91425" marB="91425"/>
                </a:tc>
              </a:tr>
              <a:tr h="381000">
                <a:tc>
                  <a:txBody>
                    <a:bodyPr/>
                    <a:lstStyle/>
                    <a:p>
                      <a:pPr marL="0" lvl="0" indent="0" algn="l" rtl="0">
                        <a:spcBef>
                          <a:spcPts val="0"/>
                        </a:spcBef>
                        <a:spcAft>
                          <a:spcPts val="0"/>
                        </a:spcAft>
                        <a:buNone/>
                      </a:pPr>
                      <a:r>
                        <a:rPr lang="en" sz="1800">
                          <a:latin typeface="Lato"/>
                          <a:ea typeface="Lato"/>
                          <a:cs typeface="Lato"/>
                          <a:sym typeface="Lato"/>
                        </a:rPr>
                        <a:t>Walked </a:t>
                      </a:r>
                      <a:endParaRPr sz="1800">
                        <a:latin typeface="Lato"/>
                        <a:ea typeface="Lato"/>
                        <a:cs typeface="Lato"/>
                        <a:sym typeface="Lato"/>
                      </a:endParaRPr>
                    </a:p>
                  </a:txBody>
                  <a:tcPr marL="91425" marR="91425" marT="91425" marB="91425"/>
                </a:tc>
                <a:tc>
                  <a:txBody>
                    <a:bodyPr/>
                    <a:lstStyle/>
                    <a:p>
                      <a:pPr marL="0" lvl="0" indent="0" algn="l" rtl="0">
                        <a:spcBef>
                          <a:spcPts val="0"/>
                        </a:spcBef>
                        <a:spcAft>
                          <a:spcPts val="0"/>
                        </a:spcAft>
                        <a:buNone/>
                      </a:pPr>
                      <a:r>
                        <a:rPr lang="en" sz="1800">
                          <a:latin typeface="Lato"/>
                          <a:ea typeface="Lato"/>
                          <a:cs typeface="Lato"/>
                          <a:sym typeface="Lato"/>
                        </a:rPr>
                        <a:t>Paced </a:t>
                      </a:r>
                      <a:endParaRPr sz="1800">
                        <a:latin typeface="Lato"/>
                        <a:ea typeface="Lato"/>
                        <a:cs typeface="Lato"/>
                        <a:sym typeface="Lato"/>
                      </a:endParaRPr>
                    </a:p>
                  </a:txBody>
                  <a:tcPr marL="91425" marR="91425" marT="91425" marB="91425"/>
                </a:tc>
                <a:tc>
                  <a:txBody>
                    <a:bodyPr/>
                    <a:lstStyle/>
                    <a:p>
                      <a:pPr marL="0" lvl="0" indent="0" algn="l" rtl="0">
                        <a:spcBef>
                          <a:spcPts val="0"/>
                        </a:spcBef>
                        <a:spcAft>
                          <a:spcPts val="0"/>
                        </a:spcAft>
                        <a:buNone/>
                      </a:pPr>
                      <a:r>
                        <a:rPr lang="en" sz="1800">
                          <a:latin typeface="Lato"/>
                          <a:ea typeface="Lato"/>
                          <a:cs typeface="Lato"/>
                          <a:sym typeface="Lato"/>
                        </a:rPr>
                        <a:t>anxiety/worry </a:t>
                      </a:r>
                      <a:endParaRPr sz="1800">
                        <a:latin typeface="Lato"/>
                        <a:ea typeface="Lato"/>
                        <a:cs typeface="Lato"/>
                        <a:sym typeface="Lato"/>
                      </a:endParaRPr>
                    </a:p>
                  </a:txBody>
                  <a:tcPr marL="91425" marR="91425" marT="91425" marB="91425"/>
                </a:tc>
              </a:tr>
            </a:tbl>
          </a:graphicData>
        </a:graphic>
      </p:graphicFrame>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565</Words>
  <Application>Microsoft Macintosh PowerPoint</Application>
  <PresentationFormat>On-screen Show (16:9)</PresentationFormat>
  <Paragraphs>48</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Lato</vt:lpstr>
      <vt:lpstr>Raleway</vt:lpstr>
      <vt:lpstr>Times New Roman</vt:lpstr>
      <vt:lpstr>Streamline</vt:lpstr>
      <vt:lpstr>How to make descriptive sentences using concrete specific nouns and verbs </vt:lpstr>
      <vt:lpstr>One-sentence Lesson Plan</vt:lpstr>
      <vt:lpstr>Students can….</vt:lpstr>
      <vt:lpstr>Why Descriptive Language is Important</vt:lpstr>
      <vt:lpstr>Tone and Elaboration used in mentor text, Harbor Me </vt:lpstr>
      <vt:lpstr>Model </vt:lpstr>
      <vt:lpstr>What tone does each sentence create?</vt:lpstr>
      <vt:lpstr>Graphic Organizer</vt:lpstr>
      <vt:lpstr>Graphic Organizer </vt:lpstr>
      <vt:lpstr>Formative Assessment </vt:lpstr>
      <vt:lpstr>Summative Assessment </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descriptive sentences using concrete specific nouns and verbs </dc:title>
  <cp:lastModifiedBy>Mercedes L. Hodges</cp:lastModifiedBy>
  <cp:revision>1</cp:revision>
  <dcterms:modified xsi:type="dcterms:W3CDTF">2018-12-06T14:46:37Z</dcterms:modified>
</cp:coreProperties>
</file>