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Montserrat"/>
      <p:regular r:id="rId16"/>
      <p:bold r:id="rId17"/>
      <p:italic r:id="rId18"/>
      <p:boldItalic r:id="rId19"/>
    </p:embeddedFont>
    <p:embeddedFont>
      <p:font typeface="Lato"/>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regular.fntdata"/><Relationship Id="rId11" Type="http://schemas.openxmlformats.org/officeDocument/2006/relationships/slide" Target="slides/slide6.xml"/><Relationship Id="rId22" Type="http://schemas.openxmlformats.org/officeDocument/2006/relationships/font" Target="fonts/Lato-italic.fntdata"/><Relationship Id="rId10" Type="http://schemas.openxmlformats.org/officeDocument/2006/relationships/slide" Target="slides/slide5.xml"/><Relationship Id="rId21" Type="http://schemas.openxmlformats.org/officeDocument/2006/relationships/font" Target="fonts/Lato-bold.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Lato-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Montserrat-bold.fntdata"/><Relationship Id="rId16" Type="http://schemas.openxmlformats.org/officeDocument/2006/relationships/font" Target="fonts/Montserrat-regular.fntdata"/><Relationship Id="rId5" Type="http://schemas.openxmlformats.org/officeDocument/2006/relationships/notesMaster" Target="notesMasters/notesMaster1.xml"/><Relationship Id="rId19" Type="http://schemas.openxmlformats.org/officeDocument/2006/relationships/font" Target="fonts/Montserrat-boldItalic.fntdata"/><Relationship Id="rId6" Type="http://schemas.openxmlformats.org/officeDocument/2006/relationships/slide" Target="slides/slide1.xml"/><Relationship Id="rId18" Type="http://schemas.openxmlformats.org/officeDocument/2006/relationships/font" Target="fonts/Montserrat-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Google Shape;186;g58195fd163_1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58195fd163_1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58195fd16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58195fd16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58195fd163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58195fd163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58195fd163_1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58195fd163_1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58195fd163_0_1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58195fd163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g58195fd163_1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58195fd163_1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Google Shape;168;g58195fd163_1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58195fd163_1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g58195fd163_1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58195fd163_1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Google Shape;180;g58195fd163_1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58195fd163_1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forms/d/e/1FAIpQLSddtRYOkOMjoknQCloMc4DbnQJLwLhSsn2Jv0W2FszXlAzq6Q/viewform?usp=sf_link"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Mindless Eating Mini E</a:t>
            </a:r>
            <a:r>
              <a:rPr lang="en"/>
              <a:t>xperiment</a:t>
            </a:r>
            <a:endParaRPr/>
          </a:p>
        </p:txBody>
      </p:sp>
      <p:sp>
        <p:nvSpPr>
          <p:cNvPr id="135" name="Google Shape;135;p13"/>
          <p:cNvSpPr txBox="1"/>
          <p:nvPr>
            <p:ph idx="1" type="subTitle"/>
          </p:nvPr>
        </p:nvSpPr>
        <p:spPr>
          <a:xfrm>
            <a:off x="5083950" y="3924925"/>
            <a:ext cx="3470700" cy="50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By</a:t>
            </a:r>
            <a:endParaRPr/>
          </a:p>
          <a:p>
            <a:pPr indent="0" lvl="0" marL="0" rtl="0" algn="l">
              <a:spcBef>
                <a:spcPts val="0"/>
              </a:spcBef>
              <a:spcAft>
                <a:spcPts val="0"/>
              </a:spcAft>
              <a:buNone/>
            </a:pPr>
            <a:r>
              <a:rPr lang="en"/>
              <a:t>Bradley Heath</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p22"/>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can these results help to change “Mindless Eating”</a:t>
            </a:r>
            <a:endParaRPr/>
          </a:p>
        </p:txBody>
      </p:sp>
      <p:sp>
        <p:nvSpPr>
          <p:cNvPr id="190" name="Google Shape;190;p22"/>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If students knew how much that junk food actually </a:t>
            </a:r>
            <a:r>
              <a:rPr lang="en"/>
              <a:t>contributed</a:t>
            </a:r>
            <a:r>
              <a:rPr lang="en"/>
              <a:t> to their grades, they would try to eat better.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Topic</a:t>
            </a:r>
            <a:endParaRPr/>
          </a:p>
        </p:txBody>
      </p:sp>
      <p:sp>
        <p:nvSpPr>
          <p:cNvPr id="141" name="Google Shape;141;p14"/>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400"/>
              <a:t>I conducted a mini </a:t>
            </a:r>
            <a:r>
              <a:rPr lang="en" sz="2400"/>
              <a:t>experiment</a:t>
            </a:r>
            <a:r>
              <a:rPr lang="en" sz="2400"/>
              <a:t> on the effect of the number of times students eat junk food in a day and their GPA. </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Hypothesis</a:t>
            </a:r>
            <a:endParaRPr/>
          </a:p>
        </p:txBody>
      </p:sp>
      <p:sp>
        <p:nvSpPr>
          <p:cNvPr id="147" name="Google Shape;147;p15"/>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I had hypothesized that there would be a strong negative correlation between the number of times  a student ate snack foods in and their GPA.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Who was studied?</a:t>
            </a:r>
            <a:endParaRPr/>
          </a:p>
        </p:txBody>
      </p:sp>
      <p:sp>
        <p:nvSpPr>
          <p:cNvPr id="153" name="Google Shape;153;p16"/>
          <p:cNvSpPr txBox="1"/>
          <p:nvPr>
            <p:ph idx="1" type="body"/>
          </p:nvPr>
        </p:nvSpPr>
        <p:spPr>
          <a:xfrm>
            <a:off x="1297500" y="153355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900"/>
              <a:t>Student 1: Male Longwood student (19 years</a:t>
            </a:r>
            <a:r>
              <a:rPr lang="en" sz="900"/>
              <a:t>)</a:t>
            </a:r>
            <a:endParaRPr sz="900"/>
          </a:p>
          <a:p>
            <a:pPr indent="0" lvl="0" marL="0" rtl="0" algn="l">
              <a:spcBef>
                <a:spcPts val="1600"/>
              </a:spcBef>
              <a:spcAft>
                <a:spcPts val="0"/>
              </a:spcAft>
              <a:buNone/>
            </a:pPr>
            <a:r>
              <a:rPr lang="en" sz="900"/>
              <a:t>Student 2: Male Longwood student( 20 years)</a:t>
            </a:r>
            <a:endParaRPr sz="900"/>
          </a:p>
          <a:p>
            <a:pPr indent="0" lvl="0" marL="0" rtl="0" algn="l">
              <a:spcBef>
                <a:spcPts val="1600"/>
              </a:spcBef>
              <a:spcAft>
                <a:spcPts val="0"/>
              </a:spcAft>
              <a:buNone/>
            </a:pPr>
            <a:r>
              <a:rPr lang="en" sz="900"/>
              <a:t>Student 3:Female Longwood student  20 years)</a:t>
            </a:r>
            <a:endParaRPr sz="900"/>
          </a:p>
          <a:p>
            <a:pPr indent="0" lvl="0" marL="0" rtl="0" algn="l">
              <a:spcBef>
                <a:spcPts val="1600"/>
              </a:spcBef>
              <a:spcAft>
                <a:spcPts val="0"/>
              </a:spcAft>
              <a:buNone/>
            </a:pPr>
            <a:r>
              <a:rPr lang="en" sz="900"/>
              <a:t>Student 4: Male Longwood student (19 years)</a:t>
            </a:r>
            <a:endParaRPr sz="900"/>
          </a:p>
          <a:p>
            <a:pPr indent="0" lvl="0" marL="0" rtl="0" algn="l">
              <a:spcBef>
                <a:spcPts val="1600"/>
              </a:spcBef>
              <a:spcAft>
                <a:spcPts val="0"/>
              </a:spcAft>
              <a:buNone/>
            </a:pPr>
            <a:r>
              <a:rPr lang="en" sz="900"/>
              <a:t>Student 5: Male Longwood student (19 years)</a:t>
            </a:r>
            <a:endParaRPr sz="900"/>
          </a:p>
          <a:p>
            <a:pPr indent="0" lvl="0" marL="0" rtl="0" algn="l">
              <a:spcBef>
                <a:spcPts val="1600"/>
              </a:spcBef>
              <a:spcAft>
                <a:spcPts val="0"/>
              </a:spcAft>
              <a:buNone/>
            </a:pPr>
            <a:r>
              <a:rPr lang="en" sz="900"/>
              <a:t>Student 6: Female Longwood  Student (19 Years)</a:t>
            </a:r>
            <a:endParaRPr sz="900"/>
          </a:p>
          <a:p>
            <a:pPr indent="0" lvl="0" marL="0" rtl="0" algn="l">
              <a:spcBef>
                <a:spcPts val="1600"/>
              </a:spcBef>
              <a:spcAft>
                <a:spcPts val="0"/>
              </a:spcAft>
              <a:buNone/>
            </a:pPr>
            <a:r>
              <a:rPr lang="en" sz="900"/>
              <a:t>Student 7: Male Longwood Student: (20 years)</a:t>
            </a:r>
            <a:endParaRPr sz="900"/>
          </a:p>
          <a:p>
            <a:pPr indent="0" lvl="0" marL="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Methods</a:t>
            </a:r>
            <a:endParaRPr/>
          </a:p>
        </p:txBody>
      </p:sp>
      <p:sp>
        <p:nvSpPr>
          <p:cNvPr id="159" name="Google Shape;159;p17"/>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Each participant filled out the following survey: </a:t>
            </a:r>
            <a:r>
              <a:rPr lang="en" u="sng">
                <a:solidFill>
                  <a:schemeClr val="hlink"/>
                </a:solidFill>
                <a:hlinkClick r:id="rId3"/>
              </a:rPr>
              <a:t>https://docs.google.com/forms/d/e/1FAIpQLSddtRYOkOMjoknQCloMc4DbnQJLwLhSsn2Jv0W2FszXlAzq6Q/viewform?usp=sf_link</a:t>
            </a:r>
            <a:endParaRPr/>
          </a:p>
          <a:p>
            <a:pPr indent="0" lvl="0" marL="457200" rtl="0" algn="l">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18"/>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Research Findings</a:t>
            </a:r>
            <a:endParaRPr/>
          </a:p>
        </p:txBody>
      </p:sp>
      <p:sp>
        <p:nvSpPr>
          <p:cNvPr id="165" name="Google Shape;165;p18"/>
          <p:cNvSpPr txBox="1"/>
          <p:nvPr>
            <p:ph idx="1" type="body"/>
          </p:nvPr>
        </p:nvSpPr>
        <p:spPr>
          <a:xfrm>
            <a:off x="1297500" y="1023675"/>
            <a:ext cx="6441600" cy="2602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Data: The highest GPA ate the lowest amount of junk food, however, the highest amount of junk food did not have the lowest GPA. However, there was a negative correlation between the two variables. </a:t>
            </a:r>
            <a:endParaRPr b="1"/>
          </a:p>
        </p:txBody>
      </p:sp>
      <p:pic>
        <p:nvPicPr>
          <p:cNvPr id="166" name="Google Shape;166;p18"/>
          <p:cNvPicPr preferRelativeResize="0"/>
          <p:nvPr/>
        </p:nvPicPr>
        <p:blipFill>
          <a:blip r:embed="rId3">
            <a:alphaModFix/>
          </a:blip>
          <a:stretch>
            <a:fillRect/>
          </a:stretch>
        </p:blipFill>
        <p:spPr>
          <a:xfrm>
            <a:off x="4571998" y="1662325"/>
            <a:ext cx="3436350" cy="32287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Google Shape;171;p19"/>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is researching this particular topic and research relevant to the general population?</a:t>
            </a:r>
            <a:endParaRPr/>
          </a:p>
        </p:txBody>
      </p:sp>
      <p:sp>
        <p:nvSpPr>
          <p:cNvPr id="172" name="Google Shape;172;p19"/>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I believe that this is relevant because it shows the nutritional value of what you eat can make an impact on your academic performance. Eating food with low nutritional value does not give your body adequate energy to think.</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Google Shape;177;p20"/>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Did the findings match the hypothesis? Why or why not?</a:t>
            </a:r>
            <a:endParaRPr/>
          </a:p>
        </p:txBody>
      </p:sp>
      <p:sp>
        <p:nvSpPr>
          <p:cNvPr id="178" name="Google Shape;178;p20"/>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Yes, the findings matched the hypothesis </a:t>
            </a:r>
            <a:r>
              <a:rPr lang="en"/>
              <a:t>because</a:t>
            </a:r>
            <a:r>
              <a:rPr lang="en"/>
              <a:t> the lower the amount of snacks, negatively correlated with a higher GPA.</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Google Shape;183;p21"/>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observations can you make regarding the results about the Longwood University Population?</a:t>
            </a:r>
            <a:endParaRPr/>
          </a:p>
        </p:txBody>
      </p:sp>
      <p:sp>
        <p:nvSpPr>
          <p:cNvPr id="184" name="Google Shape;184;p21"/>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Longwood needs to better their food options, because over all it would increase academic performance. If they advocated for better nutrition it would better the entire student population.</a:t>
            </a:r>
            <a:endParaRPr/>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