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Delius Unicase"/>
      <p:regular r:id="rId29"/>
      <p:bold r:id="rId30"/>
    </p:embeddedFont>
    <p:embeddedFont>
      <p:font typeface="Kalam"/>
      <p:regular r:id="rId31"/>
      <p:bold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eliusUnicas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Kalam-regular.fntdata"/><Relationship Id="rId30" Type="http://schemas.openxmlformats.org/officeDocument/2006/relationships/font" Target="fonts/DeliusUnicase-bold.fntdata"/><Relationship Id="rId11" Type="http://schemas.openxmlformats.org/officeDocument/2006/relationships/slide" Target="slides/slide7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6.xml"/><Relationship Id="rId32" Type="http://schemas.openxmlformats.org/officeDocument/2006/relationships/font" Target="fonts/Kalam-bold.fntdata"/><Relationship Id="rId13" Type="http://schemas.openxmlformats.org/officeDocument/2006/relationships/slide" Target="slides/slide9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62e43489_1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62e4348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why we chose the data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56555bed0_4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56555bed0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562e43489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562e4348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62e43489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62e4348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THIS GRAPH!!!!!!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57ebea88f_1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57ebea88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Specifically how much longer we are living now (and how much longer females live when compared to males)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7ebea88f_1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7ebea88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p-values :)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7ebea88f_1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7ebea88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THIS GRAPH!!!!!!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7ebea88f_1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57ebea88f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56555bed0_4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56555bed0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6555bed0_4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6555bed0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6555bed0_4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6555bed0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56555bed0_4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56555bed0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7ebea88f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7ebea88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6555bed0_3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6555bed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7f870a3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57f870a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7ebea88f_1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57ebea88f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MORE CLEAR JERI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7ebea88f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7ebea8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tercolor texture">
  <p:cSld name="BLANK_1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i="1" sz="2400"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67" name="Google Shape;67;p17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khanacademy.org/science/biology/ecology/population-ecology/a/life-tables-survivorship-age-sex-structur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ctrTitle"/>
          </p:nvPr>
        </p:nvSpPr>
        <p:spPr>
          <a:xfrm>
            <a:off x="3681000" y="981375"/>
            <a:ext cx="5348100" cy="3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Fast, Die Young:</a:t>
            </a:r>
            <a:endParaRPr sz="3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Using Survivorship Curves to Determine Differences in Death Rates between Sex, Location, and Time Period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 </a:t>
            </a:r>
            <a:endParaRPr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3434100" y="3873175"/>
            <a:ext cx="55950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Abagail Pack, Cecily Hayek, Jeri Tyler, Sage Church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Biology 251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Research Project </a:t>
            </a:r>
            <a:r>
              <a:rPr lang="en" sz="6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2540000" y="324700"/>
            <a:ext cx="3948000" cy="845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2717125" y="372575"/>
            <a:ext cx="36456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Data was gathered from 6 different cemeteries across the globe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353500" y="119847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2540000" y="1453950"/>
            <a:ext cx="3948000" cy="845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2691200" y="1512600"/>
            <a:ext cx="3645600" cy="656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data was categorized by death year, location, and sex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2540000" y="2583188"/>
            <a:ext cx="3948000" cy="893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2691200" y="2477288"/>
            <a:ext cx="3645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Graphs were made to compare the average age of death among the three factors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2540000" y="3806650"/>
            <a:ext cx="3948000" cy="893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4379425" y="232772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/>
          <p:nvPr/>
        </p:nvSpPr>
        <p:spPr>
          <a:xfrm>
            <a:off x="4411500" y="3528072"/>
            <a:ext cx="321000" cy="2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2757775" y="3710650"/>
            <a:ext cx="35643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Statistical tests were run to further analyze and compare the data sets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(T-Test and ANOVA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)  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482913" y="971500"/>
            <a:ext cx="8178165" cy="38765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17250"/>
            <a:ext cx="85206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Locations of Our Data 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cxnSp>
        <p:nvCxnSpPr>
          <p:cNvPr id="151" name="Google Shape;151;p28"/>
          <p:cNvCxnSpPr>
            <a:stCxn id="152" idx="1"/>
          </p:cNvCxnSpPr>
          <p:nvPr/>
        </p:nvCxnSpPr>
        <p:spPr>
          <a:xfrm flipH="1">
            <a:off x="3807000" y="1543000"/>
            <a:ext cx="468600" cy="168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53" name="Google Shape;153;p28"/>
          <p:cNvCxnSpPr/>
          <p:nvPr/>
        </p:nvCxnSpPr>
        <p:spPr>
          <a:xfrm>
            <a:off x="3154425" y="3608775"/>
            <a:ext cx="12300" cy="258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54" name="Google Shape;154;p28"/>
          <p:cNvCxnSpPr/>
          <p:nvPr/>
        </p:nvCxnSpPr>
        <p:spPr>
          <a:xfrm flipH="1">
            <a:off x="7634400" y="3863775"/>
            <a:ext cx="618900" cy="3900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diamond"/>
            <a:tailEnd len="med" w="med" type="oval"/>
          </a:ln>
        </p:spPr>
      </p:cxn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728" y="2523190"/>
            <a:ext cx="1970100" cy="16942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8"/>
          <p:cNvSpPr txBox="1"/>
          <p:nvPr/>
        </p:nvSpPr>
        <p:spPr>
          <a:xfrm>
            <a:off x="3471200" y="4498200"/>
            <a:ext cx="13548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Odd Fellows,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275600" y="1346200"/>
            <a:ext cx="18510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Ballymadun, Ireland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7917825" y="3816500"/>
            <a:ext cx="972000" cy="619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Lowther,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Australia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570750" y="3735125"/>
            <a:ext cx="1354800" cy="393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Westview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178400" y="2419425"/>
            <a:ext cx="1723800" cy="393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Chester Rural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PA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p28"/>
          <p:cNvCxnSpPr>
            <a:stCxn id="159" idx="1"/>
          </p:cNvCxnSpPr>
          <p:nvPr/>
        </p:nvCxnSpPr>
        <p:spPr>
          <a:xfrm flipH="1">
            <a:off x="3148700" y="2616225"/>
            <a:ext cx="29700" cy="41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1" name="Google Shape;161;p28"/>
          <p:cNvCxnSpPr/>
          <p:nvPr/>
        </p:nvCxnSpPr>
        <p:spPr>
          <a:xfrm flipH="1">
            <a:off x="3213650" y="3157913"/>
            <a:ext cx="996600" cy="5772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diamond"/>
            <a:tailEnd len="med" w="med" type="oval"/>
          </a:ln>
        </p:spPr>
      </p:cxnSp>
      <p:sp>
        <p:nvSpPr>
          <p:cNvPr id="162" name="Google Shape;162;p28"/>
          <p:cNvSpPr txBox="1"/>
          <p:nvPr/>
        </p:nvSpPr>
        <p:spPr>
          <a:xfrm>
            <a:off x="3807025" y="3149775"/>
            <a:ext cx="1354800" cy="538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482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Hollywood Cemetery, VA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3" name="Google Shape;163;p28"/>
          <p:cNvCxnSpPr>
            <a:stCxn id="156" idx="0"/>
          </p:cNvCxnSpPr>
          <p:nvPr/>
        </p:nvCxnSpPr>
        <p:spPr>
          <a:xfrm rot="10800000">
            <a:off x="3173900" y="3826200"/>
            <a:ext cx="974700" cy="672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diamond"/>
            <a:tailEnd len="med" w="med" type="oval"/>
          </a:ln>
        </p:spPr>
      </p:cxnSp>
      <p:sp>
        <p:nvSpPr>
          <p:cNvPr id="164" name="Google Shape;164;p28"/>
          <p:cNvSpPr/>
          <p:nvPr/>
        </p:nvSpPr>
        <p:spPr>
          <a:xfrm rot="2700000">
            <a:off x="2073481" y="2144728"/>
            <a:ext cx="440386" cy="2515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8"/>
          <p:cNvCxnSpPr/>
          <p:nvPr/>
        </p:nvCxnSpPr>
        <p:spPr>
          <a:xfrm flipH="1" rot="10800000">
            <a:off x="1983775" y="3813675"/>
            <a:ext cx="1202700" cy="5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diamond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3. Results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4589325" y="242450"/>
            <a:ext cx="216600" cy="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698625" y="4441225"/>
            <a:ext cx="7998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1. Survivorship Curves in Six Different Locations.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different locations all showed Type 1 survivorship curves except for females in Ballymadun between the years 1950-1980.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937" y="666013"/>
            <a:ext cx="6824125" cy="38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6258425" y="803650"/>
            <a:ext cx="14169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Chester Rural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Odd Fellows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Lowther</a:t>
            </a:r>
            <a:endParaRPr sz="1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Ballymadun</a:t>
            </a:r>
            <a:endParaRPr sz="1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Westview</a:t>
            </a:r>
            <a:endParaRPr sz="1200">
              <a:solidFill>
                <a:srgbClr val="FF9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482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Hollywood</a:t>
            </a:r>
            <a:r>
              <a:rPr lang="en" sz="1800">
                <a:solidFill>
                  <a:srgbClr val="5482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rgbClr val="5482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Males</a:t>
            </a:r>
            <a:endParaRPr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Females</a:t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623400" y="4473650"/>
            <a:ext cx="8130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2. Survivorship Curves of Males Versus Females.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The different locations and time periods showed that females are living longer than males.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211" y="784263"/>
            <a:ext cx="7243576" cy="35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6486825" y="1131225"/>
            <a:ext cx="15465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Males</a:t>
            </a:r>
            <a:endParaRPr sz="1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</a:t>
            </a:r>
            <a:endParaRPr sz="16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892600" y="4463000"/>
            <a:ext cx="74133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3. Survivorship Curves of 1950-1980 Versus 1981-now.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Males and females live longer now than they did before 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12" y="682075"/>
            <a:ext cx="7621475" cy="37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6505350" y="929200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1950-1980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1981-now</a:t>
            </a:r>
            <a:endParaRPr sz="16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6505375" y="911525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511050" y="3940375"/>
            <a:ext cx="8121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4. Predicted Age at Death for Males and Females Past and Present.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Males and Females have had increases in their life expectancies, but females live longer than males.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5" y="276000"/>
            <a:ext cx="5644000" cy="35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6088900" y="911525"/>
            <a:ext cx="32115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t-value is 2.69677.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p-value is .007376.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result is significant at p &lt; .05.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6505375" y="911525"/>
            <a:ext cx="1967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3883225" y="1140075"/>
            <a:ext cx="1608600" cy="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00" y="426525"/>
            <a:ext cx="6301099" cy="33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>
            <a:off x="3994600" y="1122375"/>
            <a:ext cx="1316700" cy="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352050" y="3876388"/>
            <a:ext cx="8439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6. Predicted Age at Death for Males in Different Locations.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Males live longer now than they did when compared to prior to 1980.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804325" y="4663250"/>
            <a:ext cx="7766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 txBox="1"/>
          <p:nvPr/>
        </p:nvSpPr>
        <p:spPr>
          <a:xfrm>
            <a:off x="7010500" y="996225"/>
            <a:ext cx="21336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t-value is 2.23028. The p-value is .028136. The result is significant at p &lt; .05.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6534684" y="1089775"/>
            <a:ext cx="1607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721500" y="919125"/>
            <a:ext cx="2431200" cy="2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t-value is 2.57197.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p-value is .016513.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result is significant at p &lt; .05.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75" y="426100"/>
            <a:ext cx="6300124" cy="32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3915075" y="919125"/>
            <a:ext cx="1449300" cy="30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386975" y="3903325"/>
            <a:ext cx="84312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Figure 5. Predicted Age at Death for Females in Different Locations.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Females now live longer than females before 1980, except in Odd Fellows where females are expected to live 4 years less when compared to before 1980.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1290525" y="4574000"/>
            <a:ext cx="66984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t-value is 2.57197. The p-value is .016513. The result is significant at p &lt; .05.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ctrTitle"/>
          </p:nvPr>
        </p:nvSpPr>
        <p:spPr>
          <a:xfrm>
            <a:off x="4320650" y="1991850"/>
            <a:ext cx="4226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3. Discussion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1.Background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Connections to Current Literature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7"/>
          <p:cNvSpPr txBox="1"/>
          <p:nvPr>
            <p:ph idx="3" type="body"/>
          </p:nvPr>
        </p:nvSpPr>
        <p:spPr>
          <a:xfrm>
            <a:off x="2553050" y="841950"/>
            <a:ext cx="5963400" cy="3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study by Oeppen &amp; Vaupel on female populations in multiple developed countries shows that their longevity has increased throughout the years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well as studies comparing the life expectancy of males versus females which have found similar results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general consensus is that: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 live longer, (Oeppen and Vaupel, 2002)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expectancy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increased in recent years, (Fineman and Rice, 2004)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from urban areas tend to live longer, (Eberhardt and Elsie, 2004)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2868525" y="0"/>
            <a:ext cx="58326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Interpretations of Analysis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8"/>
          <p:cNvSpPr txBox="1"/>
          <p:nvPr>
            <p:ph idx="2" type="body"/>
          </p:nvPr>
        </p:nvSpPr>
        <p:spPr>
          <a:xfrm>
            <a:off x="2540625" y="558900"/>
            <a:ext cx="6488400" cy="4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average death age has: 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throughout the years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females at Odd Fellows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Females, on average, have a higher life expectancy than males overall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all locations and time periods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for Ballymadun Cemetery, Ireland during 1950-1980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 of survivorship curve has: </a:t>
            </a:r>
            <a:endParaRPr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 the same, Type 1, for males and females for all locations and time periods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4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 for females at Ballymadun Cemetery, Ireland during 1950-1980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6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Suggestions for </a:t>
            </a: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Improvement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9"/>
          <p:cNvSpPr txBox="1"/>
          <p:nvPr>
            <p:ph idx="2" type="body"/>
          </p:nvPr>
        </p:nvSpPr>
        <p:spPr>
          <a:xfrm>
            <a:off x="2854156" y="1182900"/>
            <a:ext cx="58326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more data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○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Third-world countries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better program to compare data 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databases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causations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sufficient amounts of data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311700" y="1055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 DC, Lariscy JT, Kalousova L. Comparability of Mortality Estimates from Social Surveys and Vital Statistics Data in the United States. 2019.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Eberhardt, Mark. S. and Elsie R. Pamuk. The importance of place of residence: examining health in rural and nonrural areas. American Journal of Public Health. 2011; 94 (10): 1682-1686.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Fineman, N. and Rice, D. Economic Implications of Increased Longevity in the United States. Annual Review of Public Health. 2004; 25: 457-473.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tables, survivorship curves, &amp; age-sex structure. Khan Academy. 					</a:t>
            </a:r>
            <a:r>
              <a:rPr lang="en" sz="14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https://www.khanacademy.org/science/biology/ecology/population-ecology/a/life-tables-survivorship-age-sex-structure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Oeppen J, Vaupel J. Broken limits to life expectancy.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2002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;296: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1029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1031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Shkolnikov, V, McKee, M, ad Leon, D. Changes in life expectancy in Russia in the mid-1990’s. The Lancet. 2001. 357: 917-921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4523700" y="1992650"/>
            <a:ext cx="46203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Times New Roman"/>
                <a:ea typeface="Times New Roman"/>
                <a:cs typeface="Times New Roman"/>
                <a:sym typeface="Times New Roman"/>
              </a:rPr>
              <a:t>Questions? 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50" y="166875"/>
            <a:ext cx="6072901" cy="43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/>
        </p:nvSpPr>
        <p:spPr>
          <a:xfrm>
            <a:off x="649425" y="4457100"/>
            <a:ext cx="81309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Survivorship curves are graphs that show what percentage of a population survives from one age to the next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(Life tables, survivorship curves, &amp; age-sex structures.)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3372" t="0"/>
          <a:stretch/>
        </p:blipFill>
        <p:spPr>
          <a:xfrm>
            <a:off x="76200" y="444650"/>
            <a:ext cx="8991600" cy="417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225" y="149450"/>
            <a:ext cx="4793550" cy="46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/>
          <p:nvPr/>
        </p:nvSpPr>
        <p:spPr>
          <a:xfrm>
            <a:off x="5280500" y="4695150"/>
            <a:ext cx="3499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(Shkolnikov et al, 2001)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5280500" y="4695150"/>
            <a:ext cx="3499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2400"/>
            <a:ext cx="41355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>
            <a:off x="4754150" y="4057425"/>
            <a:ext cx="43899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(Eberhardt, Mark S. and Elsie R. Pamuk, 2004.)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4"/>
          <p:cNvSpPr txBox="1"/>
          <p:nvPr/>
        </p:nvSpPr>
        <p:spPr>
          <a:xfrm>
            <a:off x="3527050" y="159300"/>
            <a:ext cx="1806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Hypotheses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4"/>
          <p:cNvSpPr txBox="1"/>
          <p:nvPr/>
        </p:nvSpPr>
        <p:spPr>
          <a:xfrm>
            <a:off x="991075" y="686100"/>
            <a:ext cx="6749400" cy="3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average age of death from 1950-1980 compared to 1981-present had no significant difference.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#1: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average age of death from 1950-1980 compared to 1981-now had a significant difference.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There will be no difference between the average age of death in males and females from 1950 to the present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#2: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There will be a difference between the average age of death of males and females from 1950 to present day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Null Hypothesis #3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average age of death will be the same when comparing people from urban and rural areas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Alt. Hypothesis #3: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There will be a difference between the average age of death in urban and rural areas.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5"/>
          <p:cNvSpPr txBox="1"/>
          <p:nvPr/>
        </p:nvSpPr>
        <p:spPr>
          <a:xfrm>
            <a:off x="979125" y="371825"/>
            <a:ext cx="731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Predictions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897150" y="1391225"/>
            <a:ext cx="7349700" cy="3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It is predicted that the average age of death will be higher in the present due to advances in medicine and health care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Men are expected to have a lower average age of death than women which could be attributed to the large number of men that have enlisted in war and some have more physically demanding  jobs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People from urban areas are expected to live longer due to the increased availability of resources and relatively safer living conditions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ctrTitle"/>
          </p:nvPr>
        </p:nvSpPr>
        <p:spPr>
          <a:xfrm>
            <a:off x="4308200" y="518525"/>
            <a:ext cx="415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2.Methods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025" y="2493825"/>
            <a:ext cx="3640226" cy="24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