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Source Code Pro"/>
      <p:regular r:id="rId17"/>
      <p:bold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94B7E23-E8D3-45FB-8E9B-1B28D955E1BD}">
  <a:tblStyle styleId="{F94B7E23-E8D3-45FB-8E9B-1B28D955E1B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SourceCodePr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Oswald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SourceCodePr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have no modelling in this, we need to show how to add elaboration and tone.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6cfe3828f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6cfe3828f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6cfe3828f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6cfe3828f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6cfe3828f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6cfe3828f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6cfe3828f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6cfe3828f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6cfe3828f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6cfe3828f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6cfe3828f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6cfe3828f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6cfe3828f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6cfe3828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cfe3828f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cfe3828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6cfe3828f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6cfe3828f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dssfiPirT2U&amp;list=PLvGgZ5v2o_N8dDogxreL2-NbnfKHgHxq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U6GjNFvLk2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datesandevents.org/events-timelines/14-american-history-timeline.htm" TargetMode="External"/><Relationship Id="rId4" Type="http://schemas.openxmlformats.org/officeDocument/2006/relationships/hyperlink" Target="https://www.wdl.org/en/sets/us-history/timeline/#51" TargetMode="External"/><Relationship Id="rId5" Type="http://schemas.openxmlformats.org/officeDocument/2006/relationships/hyperlink" Target="https://www.bbc.com/news/world-us-canada-16759233" TargetMode="External"/><Relationship Id="rId6" Type="http://schemas.openxmlformats.org/officeDocument/2006/relationships/hyperlink" Target="https://www.thoughtco.com/20th-century-timelines-17799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American Dream- Past, Present, and Future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Hannah, Brooke, Harper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Assignment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https://www.youtube.com/watch?v=dssfiPirT2U&amp;list=PLvGgZ5v2o_N8dDogxreL2-NbnfKHgHxqY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a series on YouTube about American history through the decades. Please watch your decade’s video at home for homework tonight and taking notes.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 Morning! 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For the project, the students have been split into five groups of five: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o   </a:t>
            </a:r>
            <a:r>
              <a:rPr b="1" lang="en" sz="1200">
                <a:solidFill>
                  <a:srgbClr val="000000"/>
                </a:solidFill>
              </a:rPr>
              <a:t>Group 1</a:t>
            </a:r>
            <a:r>
              <a:rPr lang="en" sz="1200">
                <a:solidFill>
                  <a:srgbClr val="000000"/>
                </a:solidFill>
              </a:rPr>
              <a:t> (Abby, Grant, Morgan, Nathan, Kira)- 30’s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o   </a:t>
            </a:r>
            <a:r>
              <a:rPr b="1" lang="en" sz="1200">
                <a:solidFill>
                  <a:srgbClr val="000000"/>
                </a:solidFill>
              </a:rPr>
              <a:t>Group 2 </a:t>
            </a:r>
            <a:r>
              <a:rPr lang="en" sz="1200">
                <a:solidFill>
                  <a:srgbClr val="000000"/>
                </a:solidFill>
              </a:rPr>
              <a:t>(Casey, Nick, Allison, Marcus, Jimmy)- 70’s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o   </a:t>
            </a:r>
            <a:r>
              <a:rPr b="1" lang="en" sz="1200">
                <a:solidFill>
                  <a:srgbClr val="000000"/>
                </a:solidFill>
              </a:rPr>
              <a:t>Group 3</a:t>
            </a:r>
            <a:r>
              <a:rPr lang="en" sz="1200">
                <a:solidFill>
                  <a:srgbClr val="000000"/>
                </a:solidFill>
              </a:rPr>
              <a:t> (Jessica, Zack, Katie, Mathew, Tori)- 40’s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o   </a:t>
            </a:r>
            <a:r>
              <a:rPr b="1" lang="en" sz="1200">
                <a:solidFill>
                  <a:srgbClr val="000000"/>
                </a:solidFill>
              </a:rPr>
              <a:t>Group 4</a:t>
            </a:r>
            <a:r>
              <a:rPr lang="en" sz="1200">
                <a:solidFill>
                  <a:srgbClr val="000000"/>
                </a:solidFill>
              </a:rPr>
              <a:t> (Sara, Kyle, Ashley, Michael, James)- 20’s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o   </a:t>
            </a:r>
            <a:r>
              <a:rPr b="1" lang="en" sz="1200">
                <a:solidFill>
                  <a:srgbClr val="000000"/>
                </a:solidFill>
              </a:rPr>
              <a:t>Group 5</a:t>
            </a:r>
            <a:r>
              <a:rPr lang="en" sz="1200">
                <a:solidFill>
                  <a:srgbClr val="000000"/>
                </a:solidFill>
              </a:rPr>
              <a:t> (Victoria, David, Meghan, Kevin, Kayla)- 90’s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idx="2" type="body"/>
          </p:nvPr>
        </p:nvSpPr>
        <p:spPr>
          <a:xfrm>
            <a:off x="4918425" y="0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Review </a:t>
            </a:r>
            <a:r>
              <a:rPr lang="en"/>
              <a:t>of the Decades:</a:t>
            </a:r>
            <a:endParaRPr/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 u="sng">
                <a:solidFill>
                  <a:srgbClr val="000000"/>
                </a:solidFill>
              </a:rPr>
              <a:t>20s</a:t>
            </a:r>
            <a:r>
              <a:rPr lang="en" sz="1100">
                <a:solidFill>
                  <a:srgbClr val="000000"/>
                </a:solidFill>
              </a:rPr>
              <a:t> – Wilson and Harding and Coolidge and Hoover presidencies,19</a:t>
            </a:r>
            <a:r>
              <a:rPr baseline="30000" lang="en" sz="1100">
                <a:solidFill>
                  <a:srgbClr val="000000"/>
                </a:solidFill>
              </a:rPr>
              <a:t>th</a:t>
            </a:r>
            <a:r>
              <a:rPr lang="en" sz="1100">
                <a:solidFill>
                  <a:srgbClr val="000000"/>
                </a:solidFill>
              </a:rPr>
              <a:t> amendment, roaring 20s, stock market collapse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 u="sng">
                <a:solidFill>
                  <a:srgbClr val="000000"/>
                </a:solidFill>
              </a:rPr>
              <a:t>30s</a:t>
            </a:r>
            <a:r>
              <a:rPr lang="en" sz="1100">
                <a:solidFill>
                  <a:srgbClr val="000000"/>
                </a:solidFill>
              </a:rPr>
              <a:t> – great depression, Hoover and Roosevelt presidencies, 21</a:t>
            </a:r>
            <a:r>
              <a:rPr baseline="30000" lang="en" sz="1100">
                <a:solidFill>
                  <a:srgbClr val="000000"/>
                </a:solidFill>
              </a:rPr>
              <a:t>st</a:t>
            </a:r>
            <a:r>
              <a:rPr lang="en" sz="1100">
                <a:solidFill>
                  <a:srgbClr val="000000"/>
                </a:solidFill>
              </a:rPr>
              <a:t> amendment, World War II begins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 u="sng">
                <a:solidFill>
                  <a:srgbClr val="000000"/>
                </a:solidFill>
              </a:rPr>
              <a:t>40s</a:t>
            </a:r>
            <a:r>
              <a:rPr lang="en" sz="1100">
                <a:solidFill>
                  <a:srgbClr val="000000"/>
                </a:solidFill>
              </a:rPr>
              <a:t> – Roosevelt and Truman presidencies, U.S. enters World War II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 u="sng">
                <a:solidFill>
                  <a:srgbClr val="000000"/>
                </a:solidFill>
              </a:rPr>
              <a:t>50s</a:t>
            </a:r>
            <a:r>
              <a:rPr lang="en" sz="1100">
                <a:solidFill>
                  <a:srgbClr val="000000"/>
                </a:solidFill>
              </a:rPr>
              <a:t> – Truman and Eisenhower presidencies, Korean War, 22</a:t>
            </a:r>
            <a:r>
              <a:rPr baseline="30000" lang="en" sz="1100">
                <a:solidFill>
                  <a:srgbClr val="000000"/>
                </a:solidFill>
              </a:rPr>
              <a:t>nd</a:t>
            </a:r>
            <a:r>
              <a:rPr lang="en" sz="1100">
                <a:solidFill>
                  <a:srgbClr val="000000"/>
                </a:solidFill>
              </a:rPr>
              <a:t> amendment ratified, U.S. test H-bomb, Warsaw Pact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 u="sng">
                <a:solidFill>
                  <a:srgbClr val="000000"/>
                </a:solidFill>
              </a:rPr>
              <a:t>60s</a:t>
            </a:r>
            <a:r>
              <a:rPr lang="en" sz="1100">
                <a:solidFill>
                  <a:srgbClr val="000000"/>
                </a:solidFill>
              </a:rPr>
              <a:t> – Eisenhower and Kennedy and Johnson and Nixon presidencies, Cuban Missile Crisis, March on Washington, Civil Rights Act of 1964, U. S. enters Vietnam War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 u="sng">
                <a:solidFill>
                  <a:srgbClr val="000000"/>
                </a:solidFill>
              </a:rPr>
              <a:t>70s</a:t>
            </a:r>
            <a:r>
              <a:rPr lang="en" sz="1100">
                <a:solidFill>
                  <a:srgbClr val="000000"/>
                </a:solidFill>
              </a:rPr>
              <a:t> – Nixon and Ford and Carter presidencies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 u="sng">
                <a:solidFill>
                  <a:srgbClr val="000000"/>
                </a:solidFill>
              </a:rPr>
              <a:t>80s</a:t>
            </a:r>
            <a:r>
              <a:rPr lang="en" sz="1100">
                <a:solidFill>
                  <a:srgbClr val="000000"/>
                </a:solidFill>
              </a:rPr>
              <a:t> – Carter and Reagan and Bush presidencies, collapse of Berlin wall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>
                <a:solidFill>
                  <a:srgbClr val="000000"/>
                </a:solidFill>
              </a:rPr>
              <a:t>90s</a:t>
            </a:r>
            <a:r>
              <a:rPr lang="en" sz="1100">
                <a:solidFill>
                  <a:srgbClr val="000000"/>
                </a:solidFill>
              </a:rPr>
              <a:t> – Bush and Clinton presidencies, Gulf War, Soviet Union collapse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b="1" lang="en" sz="1100" u="sng">
                <a:solidFill>
                  <a:srgbClr val="000000"/>
                </a:solidFill>
              </a:rPr>
              <a:t>Early 2000s</a:t>
            </a:r>
            <a:r>
              <a:rPr lang="en" sz="1100">
                <a:solidFill>
                  <a:srgbClr val="000000"/>
                </a:solidFill>
              </a:rPr>
              <a:t> – Clinton and Bush Jr and Obama presidencies, 9/11, Patriot Act</a:t>
            </a:r>
            <a:endParaRPr sz="1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Can Statements: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are your goals for today: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 can compare and analyze these changes in the American Dream over the decades to understand how our ideal American Dream today came to be.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 can use this newly gained knowledge to convince my classmates that the American Dream has not always been the same and that it will continue to evolve in the future.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4572000" y="1391475"/>
            <a:ext cx="426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4E3B30"/>
                </a:solidFill>
              </a:rPr>
              <a:t>Keep in mind your overall writing goals:</a:t>
            </a:r>
            <a:endParaRPr sz="1300">
              <a:solidFill>
                <a:srgbClr val="4E3B30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E3B30"/>
              </a:buClr>
              <a:buSzPts val="1400"/>
              <a:buChar char="●"/>
            </a:pPr>
            <a:r>
              <a:rPr lang="en">
                <a:solidFill>
                  <a:srgbClr val="4E3B30"/>
                </a:solidFill>
              </a:rPr>
              <a:t>“I can compose a piece of writing using </a:t>
            </a:r>
            <a:r>
              <a:rPr b="1" lang="en">
                <a:solidFill>
                  <a:srgbClr val="4E3B30"/>
                </a:solidFill>
              </a:rPr>
              <a:t>elaboration</a:t>
            </a:r>
            <a:r>
              <a:rPr lang="en">
                <a:solidFill>
                  <a:srgbClr val="4E3B30"/>
                </a:solidFill>
              </a:rPr>
              <a:t> effectively and clearly.”</a:t>
            </a:r>
            <a:endParaRPr>
              <a:solidFill>
                <a:srgbClr val="4E3B3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ts val="1400"/>
              <a:buChar char="●"/>
            </a:pPr>
            <a:r>
              <a:rPr lang="en">
                <a:solidFill>
                  <a:srgbClr val="4E3B30"/>
                </a:solidFill>
              </a:rPr>
              <a:t>“I can </a:t>
            </a:r>
            <a:r>
              <a:rPr b="1" lang="en">
                <a:solidFill>
                  <a:srgbClr val="4E3B30"/>
                </a:solidFill>
              </a:rPr>
              <a:t>develop tone</a:t>
            </a:r>
            <a:r>
              <a:rPr lang="en">
                <a:solidFill>
                  <a:srgbClr val="4E3B30"/>
                </a:solidFill>
              </a:rPr>
              <a:t> in a piece of writing to establish a feeling.”</a:t>
            </a:r>
            <a:endParaRPr>
              <a:solidFill>
                <a:srgbClr val="4E3B3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8800" y="323905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your Daily Journals - It’s Time to Write!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ts val="1400"/>
              <a:buChar char="●"/>
            </a:pPr>
            <a:r>
              <a:rPr lang="en" sz="1400">
                <a:solidFill>
                  <a:srgbClr val="4E3B30"/>
                </a:solidFill>
              </a:rPr>
              <a:t>Sit with your project group, then write down at least 5 questions about your American Dream project focus. This will be your third entry into your journal, please put the date on the top like always!</a:t>
            </a:r>
            <a:endParaRPr sz="1400">
              <a:solidFill>
                <a:srgbClr val="4E3B3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ts val="1400"/>
              <a:buChar char="●"/>
            </a:pPr>
            <a:r>
              <a:rPr lang="en" sz="1400">
                <a:solidFill>
                  <a:srgbClr val="4E3B30"/>
                </a:solidFill>
              </a:rPr>
              <a:t>Need some ideas? Think about this…</a:t>
            </a:r>
            <a:endParaRPr sz="1400">
              <a:solidFill>
                <a:srgbClr val="4E3B3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ts val="1400"/>
              <a:buChar char="○"/>
            </a:pPr>
            <a:r>
              <a:rPr lang="en">
                <a:solidFill>
                  <a:srgbClr val="4E3B30"/>
                </a:solidFill>
              </a:rPr>
              <a:t>How might cultural diversity add to the American Dream?</a:t>
            </a:r>
            <a:endParaRPr>
              <a:solidFill>
                <a:srgbClr val="4E3B3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ts val="1400"/>
              <a:buChar char="○"/>
            </a:pPr>
            <a:r>
              <a:rPr lang="en">
                <a:solidFill>
                  <a:srgbClr val="4E3B30"/>
                </a:solidFill>
              </a:rPr>
              <a:t>What has the American Dream been in the past, and how does it compare to the present?</a:t>
            </a:r>
            <a:endParaRPr>
              <a:solidFill>
                <a:srgbClr val="4E3B3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ts val="1400"/>
              <a:buChar char="○"/>
            </a:pPr>
            <a:r>
              <a:rPr lang="en" sz="1400">
                <a:solidFill>
                  <a:srgbClr val="4E3B30"/>
                </a:solidFill>
              </a:rPr>
              <a:t>What is your dream? Can you relate it to the American Dream as you see it?</a:t>
            </a:r>
            <a:endParaRPr sz="1400">
              <a:solidFill>
                <a:srgbClr val="4E3B3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ts val="1400"/>
              <a:buChar char="○"/>
            </a:pPr>
            <a:r>
              <a:rPr lang="en" sz="1400">
                <a:solidFill>
                  <a:srgbClr val="4E3B30"/>
                </a:solidFill>
              </a:rPr>
              <a:t>What do you think about the American Dream? Do you think it’s a realistic ideal, or not?</a:t>
            </a:r>
            <a:endParaRPr sz="1400">
              <a:solidFill>
                <a:srgbClr val="4E3B3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rgbClr val="4E3B30"/>
                </a:solidFill>
              </a:rPr>
              <a:t>You do </a:t>
            </a:r>
            <a:r>
              <a:rPr i="1" lang="en" sz="1400">
                <a:solidFill>
                  <a:srgbClr val="4E3B30"/>
                </a:solidFill>
              </a:rPr>
              <a:t>not </a:t>
            </a:r>
            <a:r>
              <a:rPr lang="en" sz="1400">
                <a:solidFill>
                  <a:srgbClr val="4E3B30"/>
                </a:solidFill>
              </a:rPr>
              <a:t>have to answer these questions, just figure out what you’re curious about.</a:t>
            </a:r>
            <a:endParaRPr sz="1400">
              <a:solidFill>
                <a:srgbClr val="4E3B3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338775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Your Journal Should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 Like:</a:t>
            </a:r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2198100" y="636600"/>
            <a:ext cx="4747800" cy="450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Period: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       My Questions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(Please write down at least five questions you have about the topic you are researching.)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questions you could use: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were the biggest challenges of my decade?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Who were the iconic Americans of my decade? (presidents, elected officials, famous individuals?)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was the quality of life like for the average American?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was the biggest obstacle for average Americans during my time period?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was interesting about my decade?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sorts of jobs did the majority of Americans do?</a:t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7109350" y="791300"/>
            <a:ext cx="1722900" cy="39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paper should be formatted like this, I will be checking this tomorrow for a completion grade!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Remember to work with your group, share your findings with each other!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the Class: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https://www.youtube.com/watch?v=U6GjNFvLk2M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Ends at 1:10^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is the present day American Dream, ask yourselves, how is my decade’s version of the American Dream different? How is it the same? Discuss with your groups.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Ideas Brainstorm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E3B30"/>
                </a:solidFill>
              </a:rPr>
              <a:t>Get with your group – try to think of ways you could base a project on the ideas/questions you’ve written in your journal.</a:t>
            </a:r>
            <a:endParaRPr sz="1400">
              <a:solidFill>
                <a:srgbClr val="4E3B30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4E3B30"/>
              </a:buClr>
              <a:buSzPts val="1400"/>
              <a:buChar char="●"/>
            </a:pPr>
            <a:r>
              <a:rPr lang="en" sz="1400">
                <a:solidFill>
                  <a:srgbClr val="4E3B30"/>
                </a:solidFill>
              </a:rPr>
              <a:t>What really intrigued you? Is there anything you would want to do further research on?</a:t>
            </a:r>
            <a:endParaRPr sz="1400">
              <a:solidFill>
                <a:srgbClr val="4E3B3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E3B30"/>
              </a:buClr>
              <a:buSzPts val="1400"/>
              <a:buChar char="●"/>
            </a:pPr>
            <a:r>
              <a:rPr lang="en" sz="1400">
                <a:solidFill>
                  <a:srgbClr val="4E3B30"/>
                </a:solidFill>
              </a:rPr>
              <a:t>Remember: this is going to be a multi-genre project. What are some other ways you can present information or viewpoints, that isn’t just an essay.</a:t>
            </a:r>
            <a:endParaRPr sz="1400">
              <a:solidFill>
                <a:srgbClr val="4E3B3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Choice Board- Let’s Take a Look at The Options!</a:t>
            </a:r>
            <a:endParaRPr/>
          </a:p>
        </p:txBody>
      </p:sp>
      <p:graphicFrame>
        <p:nvGraphicFramePr>
          <p:cNvPr id="109" name="Google Shape;109;p20"/>
          <p:cNvGraphicFramePr/>
          <p:nvPr/>
        </p:nvGraphicFramePr>
        <p:xfrm>
          <a:off x="1385888" y="1383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{F94B7E23-E8D3-45FB-8E9B-1B28D955E1BD}</a:tableStyleId>
              </a:tblPr>
              <a:tblGrid>
                <a:gridCol w="2124075"/>
                <a:gridCol w="2124075"/>
                <a:gridCol w="2124075"/>
              </a:tblGrid>
              <a:tr h="352425"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Student Choice Board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35242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Costumes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Skit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Tri-fold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Brochure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Newspaper article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Flyers/Posters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Newspaper comics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Commercial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Speech/Dialogue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Display/Artifacts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Demonstration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Documentary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Diary/Letters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Montage/Slideshow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Graphs/Tables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Timeline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Recipes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Profile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2425"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Music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Scrapbook/Collage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88900" marR="889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Other (talk to teacher)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Sites to Look at for Information About Important Events That Might Have Shaped the American Dream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http://www.datesandevents.org/events-timelines/14-american-history-timeline.htm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4"/>
              </a:rPr>
              <a:t>https://www.wdl.org/en/sets/us-history/timeline/#51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5"/>
              </a:rPr>
              <a:t>https://www.bbc.com/news/world-us-canada-16759233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6"/>
              </a:rPr>
              <a:t>https://www.thoughtco.com/20th-century-timelines-1779957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