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7DDB0-F6BF-4D4F-A7CE-5B55A99D0C79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9FE9-DD1E-465E-A97B-66CB5032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91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1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089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808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1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1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6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2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87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76C8-319E-49EB-A459-2349F814CF1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CDA232-6FBC-4B22-AC4C-4482E5AFE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MODEL FOR TEACHERS ON LGBTQ LAWS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Francis Johnson</a:t>
            </a:r>
          </a:p>
          <a:p>
            <a:r>
              <a:rPr lang="en-US" dirty="0" smtClean="0"/>
              <a:t>Jason </a:t>
            </a:r>
            <a:r>
              <a:rPr lang="en-US" dirty="0"/>
              <a:t>A. </a:t>
            </a:r>
            <a:r>
              <a:rPr lang="en-US" dirty="0" smtClean="0"/>
              <a:t>Kissoon</a:t>
            </a:r>
            <a:endParaRPr lang="en-US" dirty="0"/>
          </a:p>
          <a:p>
            <a:r>
              <a:rPr lang="en-US" dirty="0"/>
              <a:t>Longwood University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" y="3741450"/>
            <a:ext cx="5937161" cy="23373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021" y="0"/>
            <a:ext cx="4932609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766"/>
            <a:ext cx="8596668" cy="4755366"/>
          </a:xfrm>
        </p:spPr>
        <p:txBody>
          <a:bodyPr/>
          <a:lstStyle/>
          <a:p>
            <a:r>
              <a:rPr lang="en-US" dirty="0"/>
              <a:t>Develop training model for teachers in a public school setting to understand the laws which govern the treatment of the LGBTQ student. </a:t>
            </a:r>
            <a:endParaRPr lang="en-US" dirty="0" smtClean="0"/>
          </a:p>
          <a:p>
            <a:pPr lvl="1"/>
            <a:r>
              <a:rPr lang="en-US" dirty="0" smtClean="0"/>
              <a:t>LGBTQ students not always </a:t>
            </a:r>
            <a:r>
              <a:rPr lang="en-US" dirty="0"/>
              <a:t>treated fairly. </a:t>
            </a:r>
          </a:p>
          <a:p>
            <a:pPr lvl="1"/>
            <a:r>
              <a:rPr lang="en-US" dirty="0" smtClean="0"/>
              <a:t>Teachers are not aware of laws governing the treatment of LGBTQ  students. 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 school is receiving federal funds then staff are obligated to follow laws to ensure students who identify as LGBTQ are treated </a:t>
            </a:r>
            <a:r>
              <a:rPr lang="en-US" dirty="0" smtClean="0"/>
              <a:t>fairly </a:t>
            </a:r>
            <a:endParaRPr lang="en-US" dirty="0"/>
          </a:p>
          <a:p>
            <a:pPr lvl="1"/>
            <a:r>
              <a:rPr lang="en-US" dirty="0"/>
              <a:t>All student have the right to feel safe within their school environment </a:t>
            </a:r>
            <a:endParaRPr lang="en-US" dirty="0" smtClean="0"/>
          </a:p>
          <a:p>
            <a:pPr lvl="2"/>
            <a:r>
              <a:rPr lang="en-US" dirty="0" smtClean="0"/>
              <a:t>regardless </a:t>
            </a:r>
            <a:r>
              <a:rPr lang="en-US" dirty="0"/>
              <a:t>of gender identity, expression or sexual </a:t>
            </a:r>
            <a:r>
              <a:rPr lang="en-US" dirty="0" smtClean="0"/>
              <a:t>orientation </a:t>
            </a:r>
            <a:endParaRPr lang="en-US" dirty="0" smtClean="0"/>
          </a:p>
          <a:p>
            <a:pPr lvl="1"/>
            <a:r>
              <a:rPr lang="en-US" dirty="0" smtClean="0"/>
              <a:t>Failure </a:t>
            </a:r>
            <a:r>
              <a:rPr lang="en-US" dirty="0"/>
              <a:t>to implement LGBTQ rights can have detrimental impact on relationships at </a:t>
            </a:r>
            <a:r>
              <a:rPr lang="en-US" dirty="0" smtClean="0"/>
              <a:t>school</a:t>
            </a:r>
          </a:p>
          <a:p>
            <a:pPr lvl="2"/>
            <a:r>
              <a:rPr lang="en-US" dirty="0" smtClean="0"/>
              <a:t>students</a:t>
            </a:r>
            <a:r>
              <a:rPr lang="en-US" dirty="0"/>
              <a:t>’ safety </a:t>
            </a:r>
            <a:endParaRPr lang="en-US" dirty="0" smtClean="0"/>
          </a:p>
          <a:p>
            <a:pPr lvl="2"/>
            <a:r>
              <a:rPr lang="en-US" dirty="0" smtClean="0"/>
              <a:t>students</a:t>
            </a:r>
            <a:r>
              <a:rPr lang="en-US" dirty="0"/>
              <a:t>’ </a:t>
            </a:r>
            <a:r>
              <a:rPr lang="en-US" dirty="0" smtClean="0"/>
              <a:t>achievement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71" y="4829578"/>
            <a:ext cx="3640148" cy="18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2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does the topic relate to law or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very relevant to schools receiving federal funds. There are several laws which govern the fair treatment of students who identify as LGBTQ. Some of these laws include:</a:t>
            </a:r>
          </a:p>
          <a:p>
            <a:pPr lvl="1"/>
            <a:r>
              <a:rPr lang="en-US" dirty="0"/>
              <a:t>Title IX</a:t>
            </a:r>
          </a:p>
          <a:p>
            <a:pPr lvl="1"/>
            <a:r>
              <a:rPr lang="en-US" dirty="0"/>
              <a:t>The Equal Access Act</a:t>
            </a:r>
          </a:p>
          <a:p>
            <a:pPr lvl="1"/>
            <a:r>
              <a:rPr lang="en-US" dirty="0"/>
              <a:t>The Family Educational Rights and Privacy Act (FERPA)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 Amendment of the U.S. </a:t>
            </a:r>
            <a:r>
              <a:rPr lang="en-US" dirty="0" smtClean="0"/>
              <a:t>Constitution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221" y="3181082"/>
            <a:ext cx="3132425" cy="23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60619"/>
            <a:ext cx="8596668" cy="4663323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critical need for RPS to include LGBTQ verbiage in our school board policies </a:t>
            </a:r>
            <a:endParaRPr lang="en-US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govern how staff </a:t>
            </a:r>
            <a:r>
              <a:rPr lang="en-US" dirty="0" smtClean="0"/>
              <a:t>interact </a:t>
            </a:r>
            <a:r>
              <a:rPr lang="en-US" dirty="0"/>
              <a:t>with students </a:t>
            </a:r>
            <a:r>
              <a:rPr lang="en-US" dirty="0" smtClean="0"/>
              <a:t>who </a:t>
            </a:r>
            <a:r>
              <a:rPr lang="en-US" dirty="0"/>
              <a:t>identify as LGBTQ</a:t>
            </a:r>
          </a:p>
          <a:p>
            <a:r>
              <a:rPr lang="en-US" dirty="0" smtClean="0"/>
              <a:t>RPS teachers and </a:t>
            </a:r>
            <a:r>
              <a:rPr lang="en-US" dirty="0"/>
              <a:t>administrators do not recognize that it is law to protect the rights of LGBTQ students. 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 smtClean="0"/>
              <a:t>on observations and on the data from our survey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 smtClean="0"/>
              <a:t>have </a:t>
            </a:r>
            <a:r>
              <a:rPr lang="en-US" dirty="0"/>
              <a:t>detrimental impact on relationships at school, students’ safety and students’ </a:t>
            </a:r>
            <a:r>
              <a:rPr lang="en-US" dirty="0" smtClean="0"/>
              <a:t>achievement</a:t>
            </a:r>
          </a:p>
          <a:p>
            <a:pPr lvl="1"/>
            <a:r>
              <a:rPr lang="en-US" dirty="0" smtClean="0"/>
              <a:t>schools </a:t>
            </a:r>
            <a:r>
              <a:rPr lang="en-US" dirty="0" smtClean="0"/>
              <a:t>receiving federal </a:t>
            </a:r>
            <a:r>
              <a:rPr lang="en-US" dirty="0"/>
              <a:t>funds, whether public or private have to abide by the laws which protect the rights of LGBTQ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943" y="21330"/>
            <a:ext cx="3829654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r>
              <a:rPr lang="en-US" dirty="0"/>
              <a:t>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7966"/>
            <a:ext cx="8596668" cy="5306096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Meet with RPS school administrative team to review PBL</a:t>
            </a:r>
          </a:p>
          <a:p>
            <a:pPr lvl="1">
              <a:buClr>
                <a:srgbClr val="90C226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possibly use it as a foundation to build an LGBTQ policy in RPS </a:t>
            </a:r>
          </a:p>
          <a:p>
            <a:pPr lvl="1">
              <a:buClr>
                <a:srgbClr val="90C226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there is a critical need for RPS to include LGBTQ verbiage in our school board policies </a:t>
            </a:r>
          </a:p>
          <a:p>
            <a:pPr lvl="2">
              <a:buClr>
                <a:srgbClr val="90C226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which govern how staff at our school interact with students including students who identify as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LGBTQ 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n-US" dirty="0" smtClean="0"/>
              <a:t>Based </a:t>
            </a:r>
            <a:r>
              <a:rPr lang="en-US" dirty="0"/>
              <a:t>on the </a:t>
            </a:r>
            <a:r>
              <a:rPr lang="en-US" dirty="0" smtClean="0"/>
              <a:t>information gathered from interview, literature review and observation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ducate </a:t>
            </a:r>
            <a:r>
              <a:rPr lang="en-US" dirty="0" smtClean="0"/>
              <a:t>teachers on federal </a:t>
            </a:r>
            <a:r>
              <a:rPr lang="en-US" dirty="0"/>
              <a:t>mandates and laws which govern LGBTQ students and their rights. 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/>
              <a:t>a professional development and policy in place that ensures all staff are correctly interacting with students who identify as LGBTQ. 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rofessional </a:t>
            </a:r>
            <a:r>
              <a:rPr lang="en-US" dirty="0"/>
              <a:t>development should give teachers knowledge of Title IX, a federal law which bans discrimination based on sex and which protects students attending schools which receive federal funds.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027" y="0"/>
            <a:ext cx="2466975" cy="15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next steps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4" y="228716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Educators can also seek support from our local and state government to pass state antidiscrimination laws and anti-bullying laws to protect all students </a:t>
            </a:r>
            <a:endParaRPr lang="en-US" dirty="0" smtClean="0"/>
          </a:p>
          <a:p>
            <a:pPr lvl="1"/>
            <a:r>
              <a:rPr lang="en-US" dirty="0" smtClean="0"/>
              <a:t>specifically </a:t>
            </a:r>
            <a:r>
              <a:rPr lang="en-US" dirty="0"/>
              <a:t>to protect LGBTQ youth by including specific language in the laws such as “sexual orientation”, “gender identity”, and “gender expression.”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ncourage </a:t>
            </a:r>
            <a:r>
              <a:rPr lang="en-US" dirty="0" smtClean="0"/>
              <a:t>specific language to RPS policies.  </a:t>
            </a:r>
            <a:endParaRPr lang="en-US" dirty="0"/>
          </a:p>
          <a:p>
            <a:r>
              <a:rPr lang="en-US" dirty="0"/>
              <a:t>Encourage a climate that is inclusive</a:t>
            </a:r>
          </a:p>
          <a:p>
            <a:pPr lvl="1"/>
            <a:r>
              <a:rPr lang="en-US" dirty="0" smtClean="0"/>
              <a:t>students </a:t>
            </a:r>
            <a:r>
              <a:rPr lang="en-US" dirty="0"/>
              <a:t>should feel safe and comfortable to express themselves. </a:t>
            </a:r>
          </a:p>
          <a:p>
            <a:pPr lvl="1"/>
            <a:r>
              <a:rPr lang="en-US" dirty="0" smtClean="0"/>
              <a:t>important </a:t>
            </a:r>
            <a:r>
              <a:rPr lang="en-US" dirty="0"/>
              <a:t>for students to recognize that they do have a right to voice their support for LGBTQ equality at school.</a:t>
            </a:r>
          </a:p>
          <a:p>
            <a:pPr lvl="1"/>
            <a:r>
              <a:rPr lang="en-US" dirty="0" smtClean="0"/>
              <a:t>students </a:t>
            </a:r>
            <a:r>
              <a:rPr lang="en-US" dirty="0"/>
              <a:t>should feel comfortable to wear T-shirts or distribute print material expressing LGBTQ-positive statements without censorship.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76" y="138021"/>
            <a:ext cx="2843356" cy="19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</TotalTime>
  <Words>531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Trebuchet MS</vt:lpstr>
      <vt:lpstr>Wingdings 3</vt:lpstr>
      <vt:lpstr>Facet</vt:lpstr>
      <vt:lpstr>TRAINING MODEL FOR TEACHERS ON LGBTQ LAWS </vt:lpstr>
      <vt:lpstr>Purpose</vt:lpstr>
      <vt:lpstr>How does the topic relate to law or policy?</vt:lpstr>
      <vt:lpstr>Results </vt:lpstr>
      <vt:lpstr>Potential next steps </vt:lpstr>
      <vt:lpstr>Potential next steps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MODEL FOR TEACHERS ON LGBTQ LAWS</dc:title>
  <dc:creator>Jason Kissoon</dc:creator>
  <cp:lastModifiedBy>Jason Kissoon</cp:lastModifiedBy>
  <cp:revision>14</cp:revision>
  <dcterms:created xsi:type="dcterms:W3CDTF">2018-11-30T21:09:45Z</dcterms:created>
  <dcterms:modified xsi:type="dcterms:W3CDTF">2018-12-01T03:56:29Z</dcterms:modified>
</cp:coreProperties>
</file>