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BE327-9BE0-409C-BF4E-34D5C5B17A25}"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F9D8F38A-BA1E-4D79-A64B-D657A295F350}">
      <dgm:prSet/>
      <dgm:spPr/>
      <dgm:t>
        <a:bodyPr/>
        <a:lstStyle/>
        <a:p>
          <a:pPr>
            <a:lnSpc>
              <a:spcPct val="100000"/>
            </a:lnSpc>
          </a:pPr>
          <a:r>
            <a:rPr lang="en-US" dirty="0"/>
            <a:t>If students are given a cookie option with the words “low fat” in the title, then they will choose that cookie over the others as it contains the words “low fat.”</a:t>
          </a:r>
        </a:p>
      </dgm:t>
    </dgm:pt>
    <dgm:pt modelId="{E6B36EEC-EA62-432A-95F5-3C78D7FF9C0F}" type="parTrans" cxnId="{F659CFF8-A6DB-458C-8BF8-EFD46F55CB5A}">
      <dgm:prSet/>
      <dgm:spPr/>
      <dgm:t>
        <a:bodyPr/>
        <a:lstStyle/>
        <a:p>
          <a:endParaRPr lang="en-US"/>
        </a:p>
      </dgm:t>
    </dgm:pt>
    <dgm:pt modelId="{75A9FFDE-896A-4D40-AC4C-4D2B836A2867}" type="sibTrans" cxnId="{F659CFF8-A6DB-458C-8BF8-EFD46F55CB5A}">
      <dgm:prSet/>
      <dgm:spPr/>
      <dgm:t>
        <a:bodyPr/>
        <a:lstStyle/>
        <a:p>
          <a:endParaRPr lang="en-US"/>
        </a:p>
      </dgm:t>
    </dgm:pt>
    <dgm:pt modelId="{CF81E16F-6305-45F2-A40B-D56AE40EDBC0}" type="pres">
      <dgm:prSet presAssocID="{D5ABE327-9BE0-409C-BF4E-34D5C5B17A25}" presName="root" presStyleCnt="0">
        <dgm:presLayoutVars>
          <dgm:dir/>
          <dgm:resizeHandles val="exact"/>
        </dgm:presLayoutVars>
      </dgm:prSet>
      <dgm:spPr/>
    </dgm:pt>
    <dgm:pt modelId="{E423BCFF-B459-42BD-9CF5-D40944FD56DF}" type="pres">
      <dgm:prSet presAssocID="{F9D8F38A-BA1E-4D79-A64B-D657A295F350}" presName="compNode" presStyleCnt="0"/>
      <dgm:spPr/>
    </dgm:pt>
    <dgm:pt modelId="{D3FED80B-198B-4D75-B0FE-D758CDEED0A2}" type="pres">
      <dgm:prSet presAssocID="{F9D8F38A-BA1E-4D79-A64B-D657A295F350}" presName="iconRect" presStyleLbl="node1" presStyleIdx="0" presStyleCnt="1" custLinFactNeighborX="0" custLinFactNeighborY="-271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4482FF9-386F-4D8F-A985-51ABCD031B70}" type="pres">
      <dgm:prSet presAssocID="{F9D8F38A-BA1E-4D79-A64B-D657A295F350}" presName="spaceRect" presStyleCnt="0"/>
      <dgm:spPr/>
    </dgm:pt>
    <dgm:pt modelId="{1B6C7A89-0017-4E60-A897-E2887C369415}" type="pres">
      <dgm:prSet presAssocID="{F9D8F38A-BA1E-4D79-A64B-D657A295F350}" presName="textRect" presStyleLbl="revTx" presStyleIdx="0" presStyleCnt="1" custScaleX="186868" custScaleY="238288">
        <dgm:presLayoutVars>
          <dgm:chMax val="1"/>
          <dgm:chPref val="1"/>
        </dgm:presLayoutVars>
      </dgm:prSet>
      <dgm:spPr/>
    </dgm:pt>
  </dgm:ptLst>
  <dgm:cxnLst>
    <dgm:cxn modelId="{CB101237-961F-4A6B-B778-8D1251D8F6ED}" type="presOf" srcId="{D5ABE327-9BE0-409C-BF4E-34D5C5B17A25}" destId="{CF81E16F-6305-45F2-A40B-D56AE40EDBC0}" srcOrd="0" destOrd="0" presId="urn:microsoft.com/office/officeart/2018/2/layout/IconLabelList"/>
    <dgm:cxn modelId="{8B0AE086-A64F-4B96-B0D1-8B9981CFEE65}" type="presOf" srcId="{F9D8F38A-BA1E-4D79-A64B-D657A295F350}" destId="{1B6C7A89-0017-4E60-A897-E2887C369415}" srcOrd="0" destOrd="0" presId="urn:microsoft.com/office/officeart/2018/2/layout/IconLabelList"/>
    <dgm:cxn modelId="{F659CFF8-A6DB-458C-8BF8-EFD46F55CB5A}" srcId="{D5ABE327-9BE0-409C-BF4E-34D5C5B17A25}" destId="{F9D8F38A-BA1E-4D79-A64B-D657A295F350}" srcOrd="0" destOrd="0" parTransId="{E6B36EEC-EA62-432A-95F5-3C78D7FF9C0F}" sibTransId="{75A9FFDE-896A-4D40-AC4C-4D2B836A2867}"/>
    <dgm:cxn modelId="{9DD13191-4330-48D9-A48B-923E76B99380}" type="presParOf" srcId="{CF81E16F-6305-45F2-A40B-D56AE40EDBC0}" destId="{E423BCFF-B459-42BD-9CF5-D40944FD56DF}" srcOrd="0" destOrd="0" presId="urn:microsoft.com/office/officeart/2018/2/layout/IconLabelList"/>
    <dgm:cxn modelId="{C151346E-0ABA-413B-99E4-43D23F82025D}" type="presParOf" srcId="{E423BCFF-B459-42BD-9CF5-D40944FD56DF}" destId="{D3FED80B-198B-4D75-B0FE-D758CDEED0A2}" srcOrd="0" destOrd="0" presId="urn:microsoft.com/office/officeart/2018/2/layout/IconLabelList"/>
    <dgm:cxn modelId="{51063E9D-5603-44E4-9386-1CA11F87071E}" type="presParOf" srcId="{E423BCFF-B459-42BD-9CF5-D40944FD56DF}" destId="{64482FF9-386F-4D8F-A985-51ABCD031B70}" srcOrd="1" destOrd="0" presId="urn:microsoft.com/office/officeart/2018/2/layout/IconLabelList"/>
    <dgm:cxn modelId="{F237971E-43E2-40FC-A76A-756329544745}" type="presParOf" srcId="{E423BCFF-B459-42BD-9CF5-D40944FD56DF}" destId="{1B6C7A89-0017-4E60-A897-E2887C36941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139C0-ACDA-4B3F-8092-80A370E8340D}"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54B5F508-7C01-4984-969C-DEAFE4A6AE8D}">
      <dgm:prSet/>
      <dgm:spPr/>
      <dgm:t>
        <a:bodyPr/>
        <a:lstStyle/>
        <a:p>
          <a:r>
            <a:rPr lang="en-US"/>
            <a:t>Subject #1: Male student: Chocolate Lava Cookies</a:t>
          </a:r>
        </a:p>
      </dgm:t>
    </dgm:pt>
    <dgm:pt modelId="{B86853DB-7949-416A-A070-C5B2AFF0F322}" type="parTrans" cxnId="{CB53926D-B4F6-4606-9240-57EF8130DE44}">
      <dgm:prSet/>
      <dgm:spPr/>
      <dgm:t>
        <a:bodyPr/>
        <a:lstStyle/>
        <a:p>
          <a:endParaRPr lang="en-US"/>
        </a:p>
      </dgm:t>
    </dgm:pt>
    <dgm:pt modelId="{FD26BB57-7844-4BEE-B41F-F0F9733DDD08}" type="sibTrans" cxnId="{CB53926D-B4F6-4606-9240-57EF8130DE44}">
      <dgm:prSet phldrT="1" phldr="0"/>
      <dgm:spPr/>
      <dgm:t>
        <a:bodyPr/>
        <a:lstStyle/>
        <a:p>
          <a:r>
            <a:rPr lang="en-US"/>
            <a:t>1</a:t>
          </a:r>
        </a:p>
      </dgm:t>
    </dgm:pt>
    <dgm:pt modelId="{5441F48A-4E9E-4D51-9A82-92FDE915B9F9}">
      <dgm:prSet/>
      <dgm:spPr/>
      <dgm:t>
        <a:bodyPr/>
        <a:lstStyle/>
        <a:p>
          <a:r>
            <a:rPr lang="en-US"/>
            <a:t>Subject #2: Female student: Low Fat Double Chocolate Chip Cookies</a:t>
          </a:r>
        </a:p>
      </dgm:t>
    </dgm:pt>
    <dgm:pt modelId="{73C1D0C1-FAB6-4286-9DBE-4311CDC7E6E1}" type="parTrans" cxnId="{6F9485CE-1462-42D4-9B22-6C42F75D89F9}">
      <dgm:prSet/>
      <dgm:spPr/>
      <dgm:t>
        <a:bodyPr/>
        <a:lstStyle/>
        <a:p>
          <a:endParaRPr lang="en-US"/>
        </a:p>
      </dgm:t>
    </dgm:pt>
    <dgm:pt modelId="{BD4608F9-8D07-4462-B8BD-ED5755C63222}" type="sibTrans" cxnId="{6F9485CE-1462-42D4-9B22-6C42F75D89F9}">
      <dgm:prSet phldrT="2" phldr="0"/>
      <dgm:spPr/>
      <dgm:t>
        <a:bodyPr/>
        <a:lstStyle/>
        <a:p>
          <a:r>
            <a:rPr lang="en-US"/>
            <a:t>2</a:t>
          </a:r>
        </a:p>
      </dgm:t>
    </dgm:pt>
    <dgm:pt modelId="{F07EFB18-7772-4474-868B-F4B2217CF53E}">
      <dgm:prSet/>
      <dgm:spPr/>
      <dgm:t>
        <a:bodyPr/>
        <a:lstStyle/>
        <a:p>
          <a:r>
            <a:rPr lang="en-US"/>
            <a:t>Subject #3: Female student: Cream Cheese Sugar Cookies</a:t>
          </a:r>
        </a:p>
      </dgm:t>
    </dgm:pt>
    <dgm:pt modelId="{F2142243-47DD-42B7-A528-A20067D541F4}" type="parTrans" cxnId="{E35E567E-5EC9-4D20-AECC-DF11A5E2C4CF}">
      <dgm:prSet/>
      <dgm:spPr/>
      <dgm:t>
        <a:bodyPr/>
        <a:lstStyle/>
        <a:p>
          <a:endParaRPr lang="en-US"/>
        </a:p>
      </dgm:t>
    </dgm:pt>
    <dgm:pt modelId="{CD416425-F192-46C7-8990-EDCF0428653B}" type="sibTrans" cxnId="{E35E567E-5EC9-4D20-AECC-DF11A5E2C4CF}">
      <dgm:prSet phldrT="3" phldr="0"/>
      <dgm:spPr/>
      <dgm:t>
        <a:bodyPr/>
        <a:lstStyle/>
        <a:p>
          <a:r>
            <a:rPr lang="en-US"/>
            <a:t>3</a:t>
          </a:r>
        </a:p>
      </dgm:t>
    </dgm:pt>
    <dgm:pt modelId="{21B9EE85-C2B0-4E37-9C61-5E22B93C8CFA}">
      <dgm:prSet/>
      <dgm:spPr/>
      <dgm:t>
        <a:bodyPr/>
        <a:lstStyle/>
        <a:p>
          <a:r>
            <a:rPr lang="en-US"/>
            <a:t>Subject #4: Female student: Chocolate Lava Cookies </a:t>
          </a:r>
        </a:p>
      </dgm:t>
    </dgm:pt>
    <dgm:pt modelId="{8A07B86D-C000-41B1-AECB-DEE8A82E7276}" type="parTrans" cxnId="{719CEC8F-A49C-4136-A4EB-D7C58FC80163}">
      <dgm:prSet/>
      <dgm:spPr/>
      <dgm:t>
        <a:bodyPr/>
        <a:lstStyle/>
        <a:p>
          <a:endParaRPr lang="en-US"/>
        </a:p>
      </dgm:t>
    </dgm:pt>
    <dgm:pt modelId="{20652BFB-B2DE-4A83-98E0-22D6DCCE16C5}" type="sibTrans" cxnId="{719CEC8F-A49C-4136-A4EB-D7C58FC80163}">
      <dgm:prSet phldrT="4" phldr="0"/>
      <dgm:spPr/>
      <dgm:t>
        <a:bodyPr/>
        <a:lstStyle/>
        <a:p>
          <a:r>
            <a:rPr lang="en-US"/>
            <a:t>4</a:t>
          </a:r>
        </a:p>
      </dgm:t>
    </dgm:pt>
    <dgm:pt modelId="{CFBAF2A9-9D7E-458C-8517-C02DDB45FD41}">
      <dgm:prSet/>
      <dgm:spPr/>
      <dgm:t>
        <a:bodyPr/>
        <a:lstStyle/>
        <a:p>
          <a:r>
            <a:rPr lang="en-US"/>
            <a:t>Subject #5: Male student: Low Fat Peanut Butter Cookies</a:t>
          </a:r>
        </a:p>
      </dgm:t>
    </dgm:pt>
    <dgm:pt modelId="{327F941B-2BD3-44FA-A203-F20B9D5C30FB}" type="parTrans" cxnId="{45CCA152-BCB7-4184-A341-2422EF6C6017}">
      <dgm:prSet/>
      <dgm:spPr/>
      <dgm:t>
        <a:bodyPr/>
        <a:lstStyle/>
        <a:p>
          <a:endParaRPr lang="en-US"/>
        </a:p>
      </dgm:t>
    </dgm:pt>
    <dgm:pt modelId="{B22B6CDE-48B0-4924-BC07-BAF84F681CDC}" type="sibTrans" cxnId="{45CCA152-BCB7-4184-A341-2422EF6C6017}">
      <dgm:prSet phldrT="5" phldr="0"/>
      <dgm:spPr/>
      <dgm:t>
        <a:bodyPr/>
        <a:lstStyle/>
        <a:p>
          <a:r>
            <a:rPr lang="en-US"/>
            <a:t>5</a:t>
          </a:r>
        </a:p>
      </dgm:t>
    </dgm:pt>
    <dgm:pt modelId="{51B56F2B-4B7C-4642-B09B-FA6165EF6F04}" type="pres">
      <dgm:prSet presAssocID="{517139C0-ACDA-4B3F-8092-80A370E8340D}" presName="Name0" presStyleCnt="0">
        <dgm:presLayoutVars>
          <dgm:animLvl val="lvl"/>
          <dgm:resizeHandles val="exact"/>
        </dgm:presLayoutVars>
      </dgm:prSet>
      <dgm:spPr/>
    </dgm:pt>
    <dgm:pt modelId="{991BB7DC-1A56-478C-A201-DFBA2B3C71CC}" type="pres">
      <dgm:prSet presAssocID="{54B5F508-7C01-4984-969C-DEAFE4A6AE8D}" presName="compositeNode" presStyleCnt="0">
        <dgm:presLayoutVars>
          <dgm:bulletEnabled val="1"/>
        </dgm:presLayoutVars>
      </dgm:prSet>
      <dgm:spPr/>
    </dgm:pt>
    <dgm:pt modelId="{03C24DE2-52A5-4376-9AF3-736A2FF680B0}" type="pres">
      <dgm:prSet presAssocID="{54B5F508-7C01-4984-969C-DEAFE4A6AE8D}" presName="bgRect" presStyleLbl="bgAccFollowNode1" presStyleIdx="0" presStyleCnt="5"/>
      <dgm:spPr/>
    </dgm:pt>
    <dgm:pt modelId="{E70D8F7A-665D-487D-8372-6496C65EB75E}" type="pres">
      <dgm:prSet presAssocID="{FD26BB57-7844-4BEE-B41F-F0F9733DDD08}" presName="sibTransNodeCircle" presStyleLbl="alignNode1" presStyleIdx="0" presStyleCnt="10">
        <dgm:presLayoutVars>
          <dgm:chMax val="0"/>
          <dgm:bulletEnabled/>
        </dgm:presLayoutVars>
      </dgm:prSet>
      <dgm:spPr/>
    </dgm:pt>
    <dgm:pt modelId="{BD008FC5-863B-4A54-94A9-02E0466FA417}" type="pres">
      <dgm:prSet presAssocID="{54B5F508-7C01-4984-969C-DEAFE4A6AE8D}" presName="bottomLine" presStyleLbl="alignNode1" presStyleIdx="1" presStyleCnt="10">
        <dgm:presLayoutVars/>
      </dgm:prSet>
      <dgm:spPr/>
    </dgm:pt>
    <dgm:pt modelId="{0832EF03-A39A-4B7D-A147-A577938C32E5}" type="pres">
      <dgm:prSet presAssocID="{54B5F508-7C01-4984-969C-DEAFE4A6AE8D}" presName="nodeText" presStyleLbl="bgAccFollowNode1" presStyleIdx="0" presStyleCnt="5">
        <dgm:presLayoutVars>
          <dgm:bulletEnabled val="1"/>
        </dgm:presLayoutVars>
      </dgm:prSet>
      <dgm:spPr/>
    </dgm:pt>
    <dgm:pt modelId="{34255270-00A4-4E5E-9D0A-460F09E98301}" type="pres">
      <dgm:prSet presAssocID="{FD26BB57-7844-4BEE-B41F-F0F9733DDD08}" presName="sibTrans" presStyleCnt="0"/>
      <dgm:spPr/>
    </dgm:pt>
    <dgm:pt modelId="{7001E81F-7AAE-4943-8109-80D3E98FA1A0}" type="pres">
      <dgm:prSet presAssocID="{5441F48A-4E9E-4D51-9A82-92FDE915B9F9}" presName="compositeNode" presStyleCnt="0">
        <dgm:presLayoutVars>
          <dgm:bulletEnabled val="1"/>
        </dgm:presLayoutVars>
      </dgm:prSet>
      <dgm:spPr/>
    </dgm:pt>
    <dgm:pt modelId="{5CA166F3-6E41-422D-B8C3-C96ABF9B9876}" type="pres">
      <dgm:prSet presAssocID="{5441F48A-4E9E-4D51-9A82-92FDE915B9F9}" presName="bgRect" presStyleLbl="bgAccFollowNode1" presStyleIdx="1" presStyleCnt="5"/>
      <dgm:spPr/>
    </dgm:pt>
    <dgm:pt modelId="{68BC261F-9981-4913-915F-15B5889EECF1}" type="pres">
      <dgm:prSet presAssocID="{BD4608F9-8D07-4462-B8BD-ED5755C63222}" presName="sibTransNodeCircle" presStyleLbl="alignNode1" presStyleIdx="2" presStyleCnt="10">
        <dgm:presLayoutVars>
          <dgm:chMax val="0"/>
          <dgm:bulletEnabled/>
        </dgm:presLayoutVars>
      </dgm:prSet>
      <dgm:spPr/>
    </dgm:pt>
    <dgm:pt modelId="{6558B7F0-F476-4AC4-9B23-FF959EECF8EE}" type="pres">
      <dgm:prSet presAssocID="{5441F48A-4E9E-4D51-9A82-92FDE915B9F9}" presName="bottomLine" presStyleLbl="alignNode1" presStyleIdx="3" presStyleCnt="10">
        <dgm:presLayoutVars/>
      </dgm:prSet>
      <dgm:spPr/>
    </dgm:pt>
    <dgm:pt modelId="{E57D34B0-080C-41F8-A109-5240D65C674E}" type="pres">
      <dgm:prSet presAssocID="{5441F48A-4E9E-4D51-9A82-92FDE915B9F9}" presName="nodeText" presStyleLbl="bgAccFollowNode1" presStyleIdx="1" presStyleCnt="5">
        <dgm:presLayoutVars>
          <dgm:bulletEnabled val="1"/>
        </dgm:presLayoutVars>
      </dgm:prSet>
      <dgm:spPr/>
    </dgm:pt>
    <dgm:pt modelId="{9A5158DE-ADE4-4B4E-9912-0C2755F5352C}" type="pres">
      <dgm:prSet presAssocID="{BD4608F9-8D07-4462-B8BD-ED5755C63222}" presName="sibTrans" presStyleCnt="0"/>
      <dgm:spPr/>
    </dgm:pt>
    <dgm:pt modelId="{14B69B22-CFF6-41D3-BF82-EF022FB83853}" type="pres">
      <dgm:prSet presAssocID="{F07EFB18-7772-4474-868B-F4B2217CF53E}" presName="compositeNode" presStyleCnt="0">
        <dgm:presLayoutVars>
          <dgm:bulletEnabled val="1"/>
        </dgm:presLayoutVars>
      </dgm:prSet>
      <dgm:spPr/>
    </dgm:pt>
    <dgm:pt modelId="{99A0E930-973F-4AE6-B0F1-A415FD1E1971}" type="pres">
      <dgm:prSet presAssocID="{F07EFB18-7772-4474-868B-F4B2217CF53E}" presName="bgRect" presStyleLbl="bgAccFollowNode1" presStyleIdx="2" presStyleCnt="5"/>
      <dgm:spPr/>
    </dgm:pt>
    <dgm:pt modelId="{EBA3F8CF-6E34-4ED5-AAF4-86589BB1F139}" type="pres">
      <dgm:prSet presAssocID="{CD416425-F192-46C7-8990-EDCF0428653B}" presName="sibTransNodeCircle" presStyleLbl="alignNode1" presStyleIdx="4" presStyleCnt="10">
        <dgm:presLayoutVars>
          <dgm:chMax val="0"/>
          <dgm:bulletEnabled/>
        </dgm:presLayoutVars>
      </dgm:prSet>
      <dgm:spPr/>
    </dgm:pt>
    <dgm:pt modelId="{402C6F5D-B69D-47C9-9C16-617746D0A2C1}" type="pres">
      <dgm:prSet presAssocID="{F07EFB18-7772-4474-868B-F4B2217CF53E}" presName="bottomLine" presStyleLbl="alignNode1" presStyleIdx="5" presStyleCnt="10">
        <dgm:presLayoutVars/>
      </dgm:prSet>
      <dgm:spPr/>
    </dgm:pt>
    <dgm:pt modelId="{1F7E4500-5CEC-485A-B740-3027DBCE09E1}" type="pres">
      <dgm:prSet presAssocID="{F07EFB18-7772-4474-868B-F4B2217CF53E}" presName="nodeText" presStyleLbl="bgAccFollowNode1" presStyleIdx="2" presStyleCnt="5">
        <dgm:presLayoutVars>
          <dgm:bulletEnabled val="1"/>
        </dgm:presLayoutVars>
      </dgm:prSet>
      <dgm:spPr/>
    </dgm:pt>
    <dgm:pt modelId="{DD3F8950-B581-49DB-9F5C-B5FFEEA51F4F}" type="pres">
      <dgm:prSet presAssocID="{CD416425-F192-46C7-8990-EDCF0428653B}" presName="sibTrans" presStyleCnt="0"/>
      <dgm:spPr/>
    </dgm:pt>
    <dgm:pt modelId="{9D563519-30C1-47FD-825B-7DB6959C5FED}" type="pres">
      <dgm:prSet presAssocID="{21B9EE85-C2B0-4E37-9C61-5E22B93C8CFA}" presName="compositeNode" presStyleCnt="0">
        <dgm:presLayoutVars>
          <dgm:bulletEnabled val="1"/>
        </dgm:presLayoutVars>
      </dgm:prSet>
      <dgm:spPr/>
    </dgm:pt>
    <dgm:pt modelId="{50B491F4-A8FA-48FB-B63D-E65EBC7DBC82}" type="pres">
      <dgm:prSet presAssocID="{21B9EE85-C2B0-4E37-9C61-5E22B93C8CFA}" presName="bgRect" presStyleLbl="bgAccFollowNode1" presStyleIdx="3" presStyleCnt="5"/>
      <dgm:spPr/>
    </dgm:pt>
    <dgm:pt modelId="{81A6E474-C1DC-44AE-9EDE-D10944671A2E}" type="pres">
      <dgm:prSet presAssocID="{20652BFB-B2DE-4A83-98E0-22D6DCCE16C5}" presName="sibTransNodeCircle" presStyleLbl="alignNode1" presStyleIdx="6" presStyleCnt="10">
        <dgm:presLayoutVars>
          <dgm:chMax val="0"/>
          <dgm:bulletEnabled/>
        </dgm:presLayoutVars>
      </dgm:prSet>
      <dgm:spPr/>
    </dgm:pt>
    <dgm:pt modelId="{B26DBC4C-6564-4C3F-8C49-8646819181C3}" type="pres">
      <dgm:prSet presAssocID="{21B9EE85-C2B0-4E37-9C61-5E22B93C8CFA}" presName="bottomLine" presStyleLbl="alignNode1" presStyleIdx="7" presStyleCnt="10">
        <dgm:presLayoutVars/>
      </dgm:prSet>
      <dgm:spPr/>
    </dgm:pt>
    <dgm:pt modelId="{362BA53C-FE53-489A-A515-30BB1BAAFAC0}" type="pres">
      <dgm:prSet presAssocID="{21B9EE85-C2B0-4E37-9C61-5E22B93C8CFA}" presName="nodeText" presStyleLbl="bgAccFollowNode1" presStyleIdx="3" presStyleCnt="5">
        <dgm:presLayoutVars>
          <dgm:bulletEnabled val="1"/>
        </dgm:presLayoutVars>
      </dgm:prSet>
      <dgm:spPr/>
    </dgm:pt>
    <dgm:pt modelId="{CA1C3431-3716-4848-8BEE-84E9F41236B4}" type="pres">
      <dgm:prSet presAssocID="{20652BFB-B2DE-4A83-98E0-22D6DCCE16C5}" presName="sibTrans" presStyleCnt="0"/>
      <dgm:spPr/>
    </dgm:pt>
    <dgm:pt modelId="{BC4C6CD7-0C5C-4B03-9A62-4C2EF6FC453C}" type="pres">
      <dgm:prSet presAssocID="{CFBAF2A9-9D7E-458C-8517-C02DDB45FD41}" presName="compositeNode" presStyleCnt="0">
        <dgm:presLayoutVars>
          <dgm:bulletEnabled val="1"/>
        </dgm:presLayoutVars>
      </dgm:prSet>
      <dgm:spPr/>
    </dgm:pt>
    <dgm:pt modelId="{D34851B9-9CFB-4E66-8875-CED4DEA0EC73}" type="pres">
      <dgm:prSet presAssocID="{CFBAF2A9-9D7E-458C-8517-C02DDB45FD41}" presName="bgRect" presStyleLbl="bgAccFollowNode1" presStyleIdx="4" presStyleCnt="5"/>
      <dgm:spPr/>
    </dgm:pt>
    <dgm:pt modelId="{E2DCA537-697F-4553-B44A-14BDB276210F}" type="pres">
      <dgm:prSet presAssocID="{B22B6CDE-48B0-4924-BC07-BAF84F681CDC}" presName="sibTransNodeCircle" presStyleLbl="alignNode1" presStyleIdx="8" presStyleCnt="10">
        <dgm:presLayoutVars>
          <dgm:chMax val="0"/>
          <dgm:bulletEnabled/>
        </dgm:presLayoutVars>
      </dgm:prSet>
      <dgm:spPr/>
    </dgm:pt>
    <dgm:pt modelId="{6568B493-7DCE-4AC4-A888-79F421D5BEB8}" type="pres">
      <dgm:prSet presAssocID="{CFBAF2A9-9D7E-458C-8517-C02DDB45FD41}" presName="bottomLine" presStyleLbl="alignNode1" presStyleIdx="9" presStyleCnt="10">
        <dgm:presLayoutVars/>
      </dgm:prSet>
      <dgm:spPr/>
    </dgm:pt>
    <dgm:pt modelId="{CE883DD6-152D-4098-BBFA-DDB15A36483C}" type="pres">
      <dgm:prSet presAssocID="{CFBAF2A9-9D7E-458C-8517-C02DDB45FD41}" presName="nodeText" presStyleLbl="bgAccFollowNode1" presStyleIdx="4" presStyleCnt="5">
        <dgm:presLayoutVars>
          <dgm:bulletEnabled val="1"/>
        </dgm:presLayoutVars>
      </dgm:prSet>
      <dgm:spPr/>
    </dgm:pt>
  </dgm:ptLst>
  <dgm:cxnLst>
    <dgm:cxn modelId="{45925A0E-E92A-4FB9-9526-CF8460249940}" type="presOf" srcId="{F07EFB18-7772-4474-868B-F4B2217CF53E}" destId="{99A0E930-973F-4AE6-B0F1-A415FD1E1971}" srcOrd="0" destOrd="0" presId="urn:microsoft.com/office/officeart/2016/7/layout/BasicLinearProcessNumbered"/>
    <dgm:cxn modelId="{9E37192E-7A1D-4942-BF6E-15F936B6BA90}" type="presOf" srcId="{20652BFB-B2DE-4A83-98E0-22D6DCCE16C5}" destId="{81A6E474-C1DC-44AE-9EDE-D10944671A2E}" srcOrd="0" destOrd="0" presId="urn:microsoft.com/office/officeart/2016/7/layout/BasicLinearProcessNumbered"/>
    <dgm:cxn modelId="{B456A638-EFA7-4862-AE74-6B26333F4A4F}" type="presOf" srcId="{54B5F508-7C01-4984-969C-DEAFE4A6AE8D}" destId="{03C24DE2-52A5-4376-9AF3-736A2FF680B0}" srcOrd="0" destOrd="0" presId="urn:microsoft.com/office/officeart/2016/7/layout/BasicLinearProcessNumbered"/>
    <dgm:cxn modelId="{7FC2B13D-7EAA-409B-A655-F6C943E076F7}" type="presOf" srcId="{21B9EE85-C2B0-4E37-9C61-5E22B93C8CFA}" destId="{362BA53C-FE53-489A-A515-30BB1BAAFAC0}" srcOrd="1" destOrd="0" presId="urn:microsoft.com/office/officeart/2016/7/layout/BasicLinearProcessNumbered"/>
    <dgm:cxn modelId="{DC03365F-3994-4DF2-A9FA-7B1E29C14329}" type="presOf" srcId="{54B5F508-7C01-4984-969C-DEAFE4A6AE8D}" destId="{0832EF03-A39A-4B7D-A147-A577938C32E5}" srcOrd="1" destOrd="0" presId="urn:microsoft.com/office/officeart/2016/7/layout/BasicLinearProcessNumbered"/>
    <dgm:cxn modelId="{19D67669-88DD-4C2A-BA5F-68D9E22A201F}" type="presOf" srcId="{BD4608F9-8D07-4462-B8BD-ED5755C63222}" destId="{68BC261F-9981-4913-915F-15B5889EECF1}" srcOrd="0" destOrd="0" presId="urn:microsoft.com/office/officeart/2016/7/layout/BasicLinearProcessNumbered"/>
    <dgm:cxn modelId="{350B496C-4BBF-488C-B92D-1641A15F8FC7}" type="presOf" srcId="{B22B6CDE-48B0-4924-BC07-BAF84F681CDC}" destId="{E2DCA537-697F-4553-B44A-14BDB276210F}" srcOrd="0" destOrd="0" presId="urn:microsoft.com/office/officeart/2016/7/layout/BasicLinearProcessNumbered"/>
    <dgm:cxn modelId="{CB53926D-B4F6-4606-9240-57EF8130DE44}" srcId="{517139C0-ACDA-4B3F-8092-80A370E8340D}" destId="{54B5F508-7C01-4984-969C-DEAFE4A6AE8D}" srcOrd="0" destOrd="0" parTransId="{B86853DB-7949-416A-A070-C5B2AFF0F322}" sibTransId="{FD26BB57-7844-4BEE-B41F-F0F9733DDD08}"/>
    <dgm:cxn modelId="{792C5C51-F919-4DBF-9131-2AB2DE4DBEBB}" type="presOf" srcId="{CFBAF2A9-9D7E-458C-8517-C02DDB45FD41}" destId="{D34851B9-9CFB-4E66-8875-CED4DEA0EC73}" srcOrd="0" destOrd="0" presId="urn:microsoft.com/office/officeart/2016/7/layout/BasicLinearProcessNumbered"/>
    <dgm:cxn modelId="{45CCA152-BCB7-4184-A341-2422EF6C6017}" srcId="{517139C0-ACDA-4B3F-8092-80A370E8340D}" destId="{CFBAF2A9-9D7E-458C-8517-C02DDB45FD41}" srcOrd="4" destOrd="0" parTransId="{327F941B-2BD3-44FA-A203-F20B9D5C30FB}" sibTransId="{B22B6CDE-48B0-4924-BC07-BAF84F681CDC}"/>
    <dgm:cxn modelId="{42EA4478-E7F3-4A10-9F4D-41057387C5EB}" type="presOf" srcId="{517139C0-ACDA-4B3F-8092-80A370E8340D}" destId="{51B56F2B-4B7C-4642-B09B-FA6165EF6F04}" srcOrd="0" destOrd="0" presId="urn:microsoft.com/office/officeart/2016/7/layout/BasicLinearProcessNumbered"/>
    <dgm:cxn modelId="{B8172659-9900-4B4C-BBC7-7121B8BFA2C3}" type="presOf" srcId="{CD416425-F192-46C7-8990-EDCF0428653B}" destId="{EBA3F8CF-6E34-4ED5-AAF4-86589BB1F139}" srcOrd="0" destOrd="0" presId="urn:microsoft.com/office/officeart/2016/7/layout/BasicLinearProcessNumbered"/>
    <dgm:cxn modelId="{E35E567E-5EC9-4D20-AECC-DF11A5E2C4CF}" srcId="{517139C0-ACDA-4B3F-8092-80A370E8340D}" destId="{F07EFB18-7772-4474-868B-F4B2217CF53E}" srcOrd="2" destOrd="0" parTransId="{F2142243-47DD-42B7-A528-A20067D541F4}" sibTransId="{CD416425-F192-46C7-8990-EDCF0428653B}"/>
    <dgm:cxn modelId="{C56C5289-5E8C-4357-B8B4-60A13CFBA79E}" type="presOf" srcId="{FD26BB57-7844-4BEE-B41F-F0F9733DDD08}" destId="{E70D8F7A-665D-487D-8372-6496C65EB75E}" srcOrd="0" destOrd="0" presId="urn:microsoft.com/office/officeart/2016/7/layout/BasicLinearProcessNumbered"/>
    <dgm:cxn modelId="{719CEC8F-A49C-4136-A4EB-D7C58FC80163}" srcId="{517139C0-ACDA-4B3F-8092-80A370E8340D}" destId="{21B9EE85-C2B0-4E37-9C61-5E22B93C8CFA}" srcOrd="3" destOrd="0" parTransId="{8A07B86D-C000-41B1-AECB-DEE8A82E7276}" sibTransId="{20652BFB-B2DE-4A83-98E0-22D6DCCE16C5}"/>
    <dgm:cxn modelId="{0BEA75A8-5DA9-4DC3-8BBE-9D86E10EAD6A}" type="presOf" srcId="{F07EFB18-7772-4474-868B-F4B2217CF53E}" destId="{1F7E4500-5CEC-485A-B740-3027DBCE09E1}" srcOrd="1" destOrd="0" presId="urn:microsoft.com/office/officeart/2016/7/layout/BasicLinearProcessNumbered"/>
    <dgm:cxn modelId="{F70752AF-53E6-4C20-92A9-FAA2348558A2}" type="presOf" srcId="{21B9EE85-C2B0-4E37-9C61-5E22B93C8CFA}" destId="{50B491F4-A8FA-48FB-B63D-E65EBC7DBC82}" srcOrd="0" destOrd="0" presId="urn:microsoft.com/office/officeart/2016/7/layout/BasicLinearProcessNumbered"/>
    <dgm:cxn modelId="{43BE34BE-EF78-4954-BD13-81A0936298B1}" type="presOf" srcId="{CFBAF2A9-9D7E-458C-8517-C02DDB45FD41}" destId="{CE883DD6-152D-4098-BBFA-DDB15A36483C}" srcOrd="1" destOrd="0" presId="urn:microsoft.com/office/officeart/2016/7/layout/BasicLinearProcessNumbered"/>
    <dgm:cxn modelId="{6F9485CE-1462-42D4-9B22-6C42F75D89F9}" srcId="{517139C0-ACDA-4B3F-8092-80A370E8340D}" destId="{5441F48A-4E9E-4D51-9A82-92FDE915B9F9}" srcOrd="1" destOrd="0" parTransId="{73C1D0C1-FAB6-4286-9DBE-4311CDC7E6E1}" sibTransId="{BD4608F9-8D07-4462-B8BD-ED5755C63222}"/>
    <dgm:cxn modelId="{D64A4AD0-E729-4B99-8815-C382427C304F}" type="presOf" srcId="{5441F48A-4E9E-4D51-9A82-92FDE915B9F9}" destId="{E57D34B0-080C-41F8-A109-5240D65C674E}" srcOrd="1" destOrd="0" presId="urn:microsoft.com/office/officeart/2016/7/layout/BasicLinearProcessNumbered"/>
    <dgm:cxn modelId="{E2445DDC-8B51-427D-AEB6-2891E4ADB0E6}" type="presOf" srcId="{5441F48A-4E9E-4D51-9A82-92FDE915B9F9}" destId="{5CA166F3-6E41-422D-B8C3-C96ABF9B9876}" srcOrd="0" destOrd="0" presId="urn:microsoft.com/office/officeart/2016/7/layout/BasicLinearProcessNumbered"/>
    <dgm:cxn modelId="{5EC299FB-4EB6-488E-8359-9D399AC31C14}" type="presParOf" srcId="{51B56F2B-4B7C-4642-B09B-FA6165EF6F04}" destId="{991BB7DC-1A56-478C-A201-DFBA2B3C71CC}" srcOrd="0" destOrd="0" presId="urn:microsoft.com/office/officeart/2016/7/layout/BasicLinearProcessNumbered"/>
    <dgm:cxn modelId="{F526438D-40A9-4B4E-AD62-AA3F28725C23}" type="presParOf" srcId="{991BB7DC-1A56-478C-A201-DFBA2B3C71CC}" destId="{03C24DE2-52A5-4376-9AF3-736A2FF680B0}" srcOrd="0" destOrd="0" presId="urn:microsoft.com/office/officeart/2016/7/layout/BasicLinearProcessNumbered"/>
    <dgm:cxn modelId="{EFE2D847-E412-4909-BCB4-3BBE09F20A88}" type="presParOf" srcId="{991BB7DC-1A56-478C-A201-DFBA2B3C71CC}" destId="{E70D8F7A-665D-487D-8372-6496C65EB75E}" srcOrd="1" destOrd="0" presId="urn:microsoft.com/office/officeart/2016/7/layout/BasicLinearProcessNumbered"/>
    <dgm:cxn modelId="{6B091EC5-6870-4CFC-8EE4-524B74E331EA}" type="presParOf" srcId="{991BB7DC-1A56-478C-A201-DFBA2B3C71CC}" destId="{BD008FC5-863B-4A54-94A9-02E0466FA417}" srcOrd="2" destOrd="0" presId="urn:microsoft.com/office/officeart/2016/7/layout/BasicLinearProcessNumbered"/>
    <dgm:cxn modelId="{33C4B702-B0A1-4049-97F9-48B120ACECA6}" type="presParOf" srcId="{991BB7DC-1A56-478C-A201-DFBA2B3C71CC}" destId="{0832EF03-A39A-4B7D-A147-A577938C32E5}" srcOrd="3" destOrd="0" presId="urn:microsoft.com/office/officeart/2016/7/layout/BasicLinearProcessNumbered"/>
    <dgm:cxn modelId="{8067E3E1-2115-4B0D-A22B-DFAF49AE813C}" type="presParOf" srcId="{51B56F2B-4B7C-4642-B09B-FA6165EF6F04}" destId="{34255270-00A4-4E5E-9D0A-460F09E98301}" srcOrd="1" destOrd="0" presId="urn:microsoft.com/office/officeart/2016/7/layout/BasicLinearProcessNumbered"/>
    <dgm:cxn modelId="{407F8A0E-47EE-4B3C-B62F-97492798CFA8}" type="presParOf" srcId="{51B56F2B-4B7C-4642-B09B-FA6165EF6F04}" destId="{7001E81F-7AAE-4943-8109-80D3E98FA1A0}" srcOrd="2" destOrd="0" presId="urn:microsoft.com/office/officeart/2016/7/layout/BasicLinearProcessNumbered"/>
    <dgm:cxn modelId="{0CABE890-F965-4694-BF39-204C31E986FF}" type="presParOf" srcId="{7001E81F-7AAE-4943-8109-80D3E98FA1A0}" destId="{5CA166F3-6E41-422D-B8C3-C96ABF9B9876}" srcOrd="0" destOrd="0" presId="urn:microsoft.com/office/officeart/2016/7/layout/BasicLinearProcessNumbered"/>
    <dgm:cxn modelId="{2786755C-416B-4174-9A8E-8AF5641FE87E}" type="presParOf" srcId="{7001E81F-7AAE-4943-8109-80D3E98FA1A0}" destId="{68BC261F-9981-4913-915F-15B5889EECF1}" srcOrd="1" destOrd="0" presId="urn:microsoft.com/office/officeart/2016/7/layout/BasicLinearProcessNumbered"/>
    <dgm:cxn modelId="{DDDF75FF-C7FC-451B-B571-539896E5B8CD}" type="presParOf" srcId="{7001E81F-7AAE-4943-8109-80D3E98FA1A0}" destId="{6558B7F0-F476-4AC4-9B23-FF959EECF8EE}" srcOrd="2" destOrd="0" presId="urn:microsoft.com/office/officeart/2016/7/layout/BasicLinearProcessNumbered"/>
    <dgm:cxn modelId="{9D383746-547D-4107-8E32-4488DEF7F44F}" type="presParOf" srcId="{7001E81F-7AAE-4943-8109-80D3E98FA1A0}" destId="{E57D34B0-080C-41F8-A109-5240D65C674E}" srcOrd="3" destOrd="0" presId="urn:microsoft.com/office/officeart/2016/7/layout/BasicLinearProcessNumbered"/>
    <dgm:cxn modelId="{6A6D04B4-4029-49FB-B0C2-701AA3CF0E66}" type="presParOf" srcId="{51B56F2B-4B7C-4642-B09B-FA6165EF6F04}" destId="{9A5158DE-ADE4-4B4E-9912-0C2755F5352C}" srcOrd="3" destOrd="0" presId="urn:microsoft.com/office/officeart/2016/7/layout/BasicLinearProcessNumbered"/>
    <dgm:cxn modelId="{BA83B056-B4FB-4A9A-ABF6-A0A11CB5E704}" type="presParOf" srcId="{51B56F2B-4B7C-4642-B09B-FA6165EF6F04}" destId="{14B69B22-CFF6-41D3-BF82-EF022FB83853}" srcOrd="4" destOrd="0" presId="urn:microsoft.com/office/officeart/2016/7/layout/BasicLinearProcessNumbered"/>
    <dgm:cxn modelId="{23F3186A-2292-4008-8031-CAEEEBAB1175}" type="presParOf" srcId="{14B69B22-CFF6-41D3-BF82-EF022FB83853}" destId="{99A0E930-973F-4AE6-B0F1-A415FD1E1971}" srcOrd="0" destOrd="0" presId="urn:microsoft.com/office/officeart/2016/7/layout/BasicLinearProcessNumbered"/>
    <dgm:cxn modelId="{BFC75A50-896E-44B6-B106-F8A06736B64A}" type="presParOf" srcId="{14B69B22-CFF6-41D3-BF82-EF022FB83853}" destId="{EBA3F8CF-6E34-4ED5-AAF4-86589BB1F139}" srcOrd="1" destOrd="0" presId="urn:microsoft.com/office/officeart/2016/7/layout/BasicLinearProcessNumbered"/>
    <dgm:cxn modelId="{84D7AFF9-FFA6-4396-8280-9CE321167BD7}" type="presParOf" srcId="{14B69B22-CFF6-41D3-BF82-EF022FB83853}" destId="{402C6F5D-B69D-47C9-9C16-617746D0A2C1}" srcOrd="2" destOrd="0" presId="urn:microsoft.com/office/officeart/2016/7/layout/BasicLinearProcessNumbered"/>
    <dgm:cxn modelId="{E6E1FE12-1FCA-41A5-B46B-8A94FC10E08E}" type="presParOf" srcId="{14B69B22-CFF6-41D3-BF82-EF022FB83853}" destId="{1F7E4500-5CEC-485A-B740-3027DBCE09E1}" srcOrd="3" destOrd="0" presId="urn:microsoft.com/office/officeart/2016/7/layout/BasicLinearProcessNumbered"/>
    <dgm:cxn modelId="{30DD8DBC-9FF2-4AC4-BE8C-632BCB526AD3}" type="presParOf" srcId="{51B56F2B-4B7C-4642-B09B-FA6165EF6F04}" destId="{DD3F8950-B581-49DB-9F5C-B5FFEEA51F4F}" srcOrd="5" destOrd="0" presId="urn:microsoft.com/office/officeart/2016/7/layout/BasicLinearProcessNumbered"/>
    <dgm:cxn modelId="{735DA27D-CAD5-4B7C-A771-59D12ABACDBE}" type="presParOf" srcId="{51B56F2B-4B7C-4642-B09B-FA6165EF6F04}" destId="{9D563519-30C1-47FD-825B-7DB6959C5FED}" srcOrd="6" destOrd="0" presId="urn:microsoft.com/office/officeart/2016/7/layout/BasicLinearProcessNumbered"/>
    <dgm:cxn modelId="{A59661D7-0B09-4007-BD7F-1A2E6F45D9A1}" type="presParOf" srcId="{9D563519-30C1-47FD-825B-7DB6959C5FED}" destId="{50B491F4-A8FA-48FB-B63D-E65EBC7DBC82}" srcOrd="0" destOrd="0" presId="urn:microsoft.com/office/officeart/2016/7/layout/BasicLinearProcessNumbered"/>
    <dgm:cxn modelId="{52E12EC4-7F3D-4FF4-8271-B1250688B4F8}" type="presParOf" srcId="{9D563519-30C1-47FD-825B-7DB6959C5FED}" destId="{81A6E474-C1DC-44AE-9EDE-D10944671A2E}" srcOrd="1" destOrd="0" presId="urn:microsoft.com/office/officeart/2016/7/layout/BasicLinearProcessNumbered"/>
    <dgm:cxn modelId="{57A195DB-598B-48D1-90EA-C6FB0750E653}" type="presParOf" srcId="{9D563519-30C1-47FD-825B-7DB6959C5FED}" destId="{B26DBC4C-6564-4C3F-8C49-8646819181C3}" srcOrd="2" destOrd="0" presId="urn:microsoft.com/office/officeart/2016/7/layout/BasicLinearProcessNumbered"/>
    <dgm:cxn modelId="{AD48689B-E7C7-4CF9-A853-01ECF423B555}" type="presParOf" srcId="{9D563519-30C1-47FD-825B-7DB6959C5FED}" destId="{362BA53C-FE53-489A-A515-30BB1BAAFAC0}" srcOrd="3" destOrd="0" presId="urn:microsoft.com/office/officeart/2016/7/layout/BasicLinearProcessNumbered"/>
    <dgm:cxn modelId="{36C11710-F0BB-4DF2-95F8-DC26DC55B436}" type="presParOf" srcId="{51B56F2B-4B7C-4642-B09B-FA6165EF6F04}" destId="{CA1C3431-3716-4848-8BEE-84E9F41236B4}" srcOrd="7" destOrd="0" presId="urn:microsoft.com/office/officeart/2016/7/layout/BasicLinearProcessNumbered"/>
    <dgm:cxn modelId="{33BEE6F2-88CB-4242-8D41-FAB3D043F544}" type="presParOf" srcId="{51B56F2B-4B7C-4642-B09B-FA6165EF6F04}" destId="{BC4C6CD7-0C5C-4B03-9A62-4C2EF6FC453C}" srcOrd="8" destOrd="0" presId="urn:microsoft.com/office/officeart/2016/7/layout/BasicLinearProcessNumbered"/>
    <dgm:cxn modelId="{99AD0CB5-9A3C-49F6-AF73-B42E31C175E1}" type="presParOf" srcId="{BC4C6CD7-0C5C-4B03-9A62-4C2EF6FC453C}" destId="{D34851B9-9CFB-4E66-8875-CED4DEA0EC73}" srcOrd="0" destOrd="0" presId="urn:microsoft.com/office/officeart/2016/7/layout/BasicLinearProcessNumbered"/>
    <dgm:cxn modelId="{C5C9B6CE-E405-4AD5-82C4-936827B67D7A}" type="presParOf" srcId="{BC4C6CD7-0C5C-4B03-9A62-4C2EF6FC453C}" destId="{E2DCA537-697F-4553-B44A-14BDB276210F}" srcOrd="1" destOrd="0" presId="urn:microsoft.com/office/officeart/2016/7/layout/BasicLinearProcessNumbered"/>
    <dgm:cxn modelId="{EA79F88A-F3F4-4DCA-B5FC-E24F8C3480E0}" type="presParOf" srcId="{BC4C6CD7-0C5C-4B03-9A62-4C2EF6FC453C}" destId="{6568B493-7DCE-4AC4-A888-79F421D5BEB8}" srcOrd="2" destOrd="0" presId="urn:microsoft.com/office/officeart/2016/7/layout/BasicLinearProcessNumbered"/>
    <dgm:cxn modelId="{9035D51D-E676-4271-BB64-3391BCCC855E}" type="presParOf" srcId="{BC4C6CD7-0C5C-4B03-9A62-4C2EF6FC453C}" destId="{CE883DD6-152D-4098-BBFA-DDB15A36483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316DA4-E37A-417B-9556-3C82414977DB}"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49ED9550-427A-4CD2-BB83-2B58C5186684}">
      <dgm:prSet/>
      <dgm:spPr/>
      <dgm:t>
        <a:bodyPr/>
        <a:lstStyle/>
        <a:p>
          <a:r>
            <a:rPr lang="en-US" dirty="0"/>
            <a:t>I found that most people did not choose based upon whether the name of the cookie had the words “low fat” in their title. These findings disprove my hypothesis as I thought most of the students would choose the low fat option thinking it would have the least calories. </a:t>
          </a:r>
        </a:p>
      </dgm:t>
    </dgm:pt>
    <dgm:pt modelId="{97043593-7BD6-4ED3-9D0B-FC112EAD4E32}" type="parTrans" cxnId="{15E54BAE-83ED-43A7-BA13-7B3A15B972AB}">
      <dgm:prSet/>
      <dgm:spPr/>
      <dgm:t>
        <a:bodyPr/>
        <a:lstStyle/>
        <a:p>
          <a:endParaRPr lang="en-US"/>
        </a:p>
      </dgm:t>
    </dgm:pt>
    <dgm:pt modelId="{A300AA60-FB3A-45EF-843D-B94557065C97}" type="sibTrans" cxnId="{15E54BAE-83ED-43A7-BA13-7B3A15B972AB}">
      <dgm:prSet/>
      <dgm:spPr/>
      <dgm:t>
        <a:bodyPr/>
        <a:lstStyle/>
        <a:p>
          <a:endParaRPr lang="en-US"/>
        </a:p>
      </dgm:t>
    </dgm:pt>
    <dgm:pt modelId="{DB2C36F2-D310-405E-8581-33703B090C55}">
      <dgm:prSet/>
      <dgm:spPr/>
      <dgm:t>
        <a:bodyPr/>
        <a:lstStyle/>
        <a:p>
          <a:r>
            <a:rPr lang="en-US"/>
            <a:t>I could have gotten these results based upon a variety of factors, like personal preference, whether they had just eaten, time of day, or a number of other influences.</a:t>
          </a:r>
        </a:p>
      </dgm:t>
    </dgm:pt>
    <dgm:pt modelId="{418B16E0-4B5B-4CD3-B70E-556A197B7831}" type="parTrans" cxnId="{AD8EFE14-0727-4212-A91C-ACF15B7511A4}">
      <dgm:prSet/>
      <dgm:spPr/>
      <dgm:t>
        <a:bodyPr/>
        <a:lstStyle/>
        <a:p>
          <a:endParaRPr lang="en-US"/>
        </a:p>
      </dgm:t>
    </dgm:pt>
    <dgm:pt modelId="{0A7F74C5-A3BA-4F1C-97CC-2892ED9D327D}" type="sibTrans" cxnId="{AD8EFE14-0727-4212-A91C-ACF15B7511A4}">
      <dgm:prSet/>
      <dgm:spPr/>
      <dgm:t>
        <a:bodyPr/>
        <a:lstStyle/>
        <a:p>
          <a:endParaRPr lang="en-US"/>
        </a:p>
      </dgm:t>
    </dgm:pt>
    <dgm:pt modelId="{DF0ECE9B-70DE-4995-8B4C-BEE3A8EFD6C3}" type="pres">
      <dgm:prSet presAssocID="{6C316DA4-E37A-417B-9556-3C82414977DB}" presName="Name0" presStyleCnt="0">
        <dgm:presLayoutVars>
          <dgm:dir/>
          <dgm:resizeHandles val="exact"/>
        </dgm:presLayoutVars>
      </dgm:prSet>
      <dgm:spPr/>
    </dgm:pt>
    <dgm:pt modelId="{E1EBDA8B-C5AC-4095-9A5E-EF0596F1C7D8}" type="pres">
      <dgm:prSet presAssocID="{49ED9550-427A-4CD2-BB83-2B58C5186684}" presName="node" presStyleLbl="node1" presStyleIdx="0" presStyleCnt="2">
        <dgm:presLayoutVars>
          <dgm:bulletEnabled val="1"/>
        </dgm:presLayoutVars>
      </dgm:prSet>
      <dgm:spPr/>
    </dgm:pt>
    <dgm:pt modelId="{80DFFE8E-0E33-4CF4-B8A4-F667A9C7C011}" type="pres">
      <dgm:prSet presAssocID="{A300AA60-FB3A-45EF-843D-B94557065C97}" presName="sibTrans" presStyleLbl="sibTrans2D1" presStyleIdx="0" presStyleCnt="1"/>
      <dgm:spPr/>
    </dgm:pt>
    <dgm:pt modelId="{2D99322A-0635-4483-8730-8B7CE84D3AF9}" type="pres">
      <dgm:prSet presAssocID="{A300AA60-FB3A-45EF-843D-B94557065C97}" presName="connectorText" presStyleLbl="sibTrans2D1" presStyleIdx="0" presStyleCnt="1"/>
      <dgm:spPr/>
    </dgm:pt>
    <dgm:pt modelId="{CCE957CA-6E33-405E-95D2-D1183BBCA439}" type="pres">
      <dgm:prSet presAssocID="{DB2C36F2-D310-405E-8581-33703B090C55}" presName="node" presStyleLbl="node1" presStyleIdx="1" presStyleCnt="2">
        <dgm:presLayoutVars>
          <dgm:bulletEnabled val="1"/>
        </dgm:presLayoutVars>
      </dgm:prSet>
      <dgm:spPr/>
    </dgm:pt>
  </dgm:ptLst>
  <dgm:cxnLst>
    <dgm:cxn modelId="{A24B7F0C-CAA7-4795-8B04-979AFB0A9B44}" type="presOf" srcId="{A300AA60-FB3A-45EF-843D-B94557065C97}" destId="{80DFFE8E-0E33-4CF4-B8A4-F667A9C7C011}" srcOrd="0" destOrd="0" presId="urn:microsoft.com/office/officeart/2005/8/layout/process1"/>
    <dgm:cxn modelId="{AD8EFE14-0727-4212-A91C-ACF15B7511A4}" srcId="{6C316DA4-E37A-417B-9556-3C82414977DB}" destId="{DB2C36F2-D310-405E-8581-33703B090C55}" srcOrd="1" destOrd="0" parTransId="{418B16E0-4B5B-4CD3-B70E-556A197B7831}" sibTransId="{0A7F74C5-A3BA-4F1C-97CC-2892ED9D327D}"/>
    <dgm:cxn modelId="{96347D3E-A420-4588-8673-2BB989C03F48}" type="presOf" srcId="{DB2C36F2-D310-405E-8581-33703B090C55}" destId="{CCE957CA-6E33-405E-95D2-D1183BBCA439}" srcOrd="0" destOrd="0" presId="urn:microsoft.com/office/officeart/2005/8/layout/process1"/>
    <dgm:cxn modelId="{2F840F47-A84C-4091-9D65-10B6693FB64C}" type="presOf" srcId="{49ED9550-427A-4CD2-BB83-2B58C5186684}" destId="{E1EBDA8B-C5AC-4095-9A5E-EF0596F1C7D8}" srcOrd="0" destOrd="0" presId="urn:microsoft.com/office/officeart/2005/8/layout/process1"/>
    <dgm:cxn modelId="{15E54BAE-83ED-43A7-BA13-7B3A15B972AB}" srcId="{6C316DA4-E37A-417B-9556-3C82414977DB}" destId="{49ED9550-427A-4CD2-BB83-2B58C5186684}" srcOrd="0" destOrd="0" parTransId="{97043593-7BD6-4ED3-9D0B-FC112EAD4E32}" sibTransId="{A300AA60-FB3A-45EF-843D-B94557065C97}"/>
    <dgm:cxn modelId="{51BECCB4-8639-418E-A6CB-2D9BE817E2F6}" type="presOf" srcId="{A300AA60-FB3A-45EF-843D-B94557065C97}" destId="{2D99322A-0635-4483-8730-8B7CE84D3AF9}" srcOrd="1" destOrd="0" presId="urn:microsoft.com/office/officeart/2005/8/layout/process1"/>
    <dgm:cxn modelId="{E1D61EB6-AC0B-451F-9519-F7831302C659}" type="presOf" srcId="{6C316DA4-E37A-417B-9556-3C82414977DB}" destId="{DF0ECE9B-70DE-4995-8B4C-BEE3A8EFD6C3}" srcOrd="0" destOrd="0" presId="urn:microsoft.com/office/officeart/2005/8/layout/process1"/>
    <dgm:cxn modelId="{9BDB018C-EEA8-4E2F-B807-64730E02BDE7}" type="presParOf" srcId="{DF0ECE9B-70DE-4995-8B4C-BEE3A8EFD6C3}" destId="{E1EBDA8B-C5AC-4095-9A5E-EF0596F1C7D8}" srcOrd="0" destOrd="0" presId="urn:microsoft.com/office/officeart/2005/8/layout/process1"/>
    <dgm:cxn modelId="{5EA9969F-7B2C-427F-A2B8-24590BFD8970}" type="presParOf" srcId="{DF0ECE9B-70DE-4995-8B4C-BEE3A8EFD6C3}" destId="{80DFFE8E-0E33-4CF4-B8A4-F667A9C7C011}" srcOrd="1" destOrd="0" presId="urn:microsoft.com/office/officeart/2005/8/layout/process1"/>
    <dgm:cxn modelId="{687D8D45-A328-4889-B0EC-E5A90741B287}" type="presParOf" srcId="{80DFFE8E-0E33-4CF4-B8A4-F667A9C7C011}" destId="{2D99322A-0635-4483-8730-8B7CE84D3AF9}" srcOrd="0" destOrd="0" presId="urn:microsoft.com/office/officeart/2005/8/layout/process1"/>
    <dgm:cxn modelId="{9F188C15-1E65-4E6C-BA42-C5313EC1E74C}" type="presParOf" srcId="{DF0ECE9B-70DE-4995-8B4C-BEE3A8EFD6C3}" destId="{CCE957CA-6E33-405E-95D2-D1183BBCA43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ED80B-198B-4D75-B0FE-D758CDEED0A2}">
      <dsp:nvSpPr>
        <dsp:cNvPr id="0" name=""/>
        <dsp:cNvSpPr/>
      </dsp:nvSpPr>
      <dsp:spPr>
        <a:xfrm>
          <a:off x="4482037" y="0"/>
          <a:ext cx="1589625" cy="158962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6C7A89-0017-4E60-A897-E2887C369415}">
      <dsp:nvSpPr>
        <dsp:cNvPr id="0" name=""/>
        <dsp:cNvSpPr/>
      </dsp:nvSpPr>
      <dsp:spPr>
        <a:xfrm>
          <a:off x="1976293" y="1547352"/>
          <a:ext cx="6601112" cy="171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If students are given a cookie option with the words “low fat” in the title, then they will choose that cookie over the others as it contains the words “low fat.”</a:t>
          </a:r>
        </a:p>
      </dsp:txBody>
      <dsp:txXfrm>
        <a:off x="1976293" y="1547352"/>
        <a:ext cx="6601112" cy="1715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24DE2-52A5-4376-9AF3-736A2FF680B0}">
      <dsp:nvSpPr>
        <dsp:cNvPr id="0" name=""/>
        <dsp:cNvSpPr/>
      </dsp:nvSpPr>
      <dsp:spPr>
        <a:xfrm>
          <a:off x="3607" y="288270"/>
          <a:ext cx="1953052" cy="2734274"/>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577850">
            <a:lnSpc>
              <a:spcPct val="90000"/>
            </a:lnSpc>
            <a:spcBef>
              <a:spcPct val="0"/>
            </a:spcBef>
            <a:spcAft>
              <a:spcPct val="35000"/>
            </a:spcAft>
            <a:buNone/>
          </a:pPr>
          <a:r>
            <a:rPr lang="en-US" sz="1300" kern="1200"/>
            <a:t>Subject #1: Male student: Chocolate Lava Cookies</a:t>
          </a:r>
        </a:p>
      </dsp:txBody>
      <dsp:txXfrm>
        <a:off x="3607" y="1327295"/>
        <a:ext cx="1953052" cy="1640564"/>
      </dsp:txXfrm>
    </dsp:sp>
    <dsp:sp modelId="{E70D8F7A-665D-487D-8372-6496C65EB75E}">
      <dsp:nvSpPr>
        <dsp:cNvPr id="0" name=""/>
        <dsp:cNvSpPr/>
      </dsp:nvSpPr>
      <dsp:spPr>
        <a:xfrm>
          <a:off x="569992" y="561698"/>
          <a:ext cx="820282" cy="820282"/>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90120" y="681826"/>
        <a:ext cx="580026" cy="580026"/>
      </dsp:txXfrm>
    </dsp:sp>
    <dsp:sp modelId="{BD008FC5-863B-4A54-94A9-02E0466FA417}">
      <dsp:nvSpPr>
        <dsp:cNvPr id="0" name=""/>
        <dsp:cNvSpPr/>
      </dsp:nvSpPr>
      <dsp:spPr>
        <a:xfrm>
          <a:off x="3607" y="3022473"/>
          <a:ext cx="1953052" cy="72"/>
        </a:xfrm>
        <a:prstGeom prst="rect">
          <a:avLst/>
        </a:prstGeom>
        <a:solidFill>
          <a:schemeClr val="accent2">
            <a:hueOff val="217740"/>
            <a:satOff val="1525"/>
            <a:lumOff val="0"/>
            <a:alphaOff val="0"/>
          </a:schemeClr>
        </a:solidFill>
        <a:ln w="15875" cap="rnd" cmpd="sng" algn="ctr">
          <a:solidFill>
            <a:schemeClr val="accent2">
              <a:hueOff val="217740"/>
              <a:satOff val="1525"/>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166F3-6E41-422D-B8C3-C96ABF9B9876}">
      <dsp:nvSpPr>
        <dsp:cNvPr id="0" name=""/>
        <dsp:cNvSpPr/>
      </dsp:nvSpPr>
      <dsp:spPr>
        <a:xfrm>
          <a:off x="2151965" y="288270"/>
          <a:ext cx="1953052" cy="2734274"/>
        </a:xfrm>
        <a:prstGeom prst="rect">
          <a:avLst/>
        </a:prstGeom>
        <a:solidFill>
          <a:schemeClr val="accent2">
            <a:tint val="40000"/>
            <a:alpha val="90000"/>
            <a:hueOff val="573310"/>
            <a:satOff val="3666"/>
            <a:lumOff val="157"/>
            <a:alphaOff val="0"/>
          </a:schemeClr>
        </a:solidFill>
        <a:ln w="15875" cap="rnd" cmpd="sng" algn="ctr">
          <a:solidFill>
            <a:schemeClr val="accent2">
              <a:tint val="40000"/>
              <a:alpha val="90000"/>
              <a:hueOff val="573310"/>
              <a:satOff val="3666"/>
              <a:lumOff val="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577850">
            <a:lnSpc>
              <a:spcPct val="90000"/>
            </a:lnSpc>
            <a:spcBef>
              <a:spcPct val="0"/>
            </a:spcBef>
            <a:spcAft>
              <a:spcPct val="35000"/>
            </a:spcAft>
            <a:buNone/>
          </a:pPr>
          <a:r>
            <a:rPr lang="en-US" sz="1300" kern="1200"/>
            <a:t>Subject #2: Female student: Low Fat Double Chocolate Chip Cookies</a:t>
          </a:r>
        </a:p>
      </dsp:txBody>
      <dsp:txXfrm>
        <a:off x="2151965" y="1327295"/>
        <a:ext cx="1953052" cy="1640564"/>
      </dsp:txXfrm>
    </dsp:sp>
    <dsp:sp modelId="{68BC261F-9981-4913-915F-15B5889EECF1}">
      <dsp:nvSpPr>
        <dsp:cNvPr id="0" name=""/>
        <dsp:cNvSpPr/>
      </dsp:nvSpPr>
      <dsp:spPr>
        <a:xfrm>
          <a:off x="2718350" y="561698"/>
          <a:ext cx="820282" cy="820282"/>
        </a:xfrm>
        <a:prstGeom prst="ellipse">
          <a:avLst/>
        </a:prstGeom>
        <a:solidFill>
          <a:schemeClr val="accent2">
            <a:hueOff val="435481"/>
            <a:satOff val="3050"/>
            <a:lumOff val="0"/>
            <a:alphaOff val="0"/>
          </a:schemeClr>
        </a:solidFill>
        <a:ln w="15875" cap="rnd" cmpd="sng" algn="ctr">
          <a:solidFill>
            <a:schemeClr val="accent2">
              <a:hueOff val="435481"/>
              <a:satOff val="305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38478" y="681826"/>
        <a:ext cx="580026" cy="580026"/>
      </dsp:txXfrm>
    </dsp:sp>
    <dsp:sp modelId="{6558B7F0-F476-4AC4-9B23-FF959EECF8EE}">
      <dsp:nvSpPr>
        <dsp:cNvPr id="0" name=""/>
        <dsp:cNvSpPr/>
      </dsp:nvSpPr>
      <dsp:spPr>
        <a:xfrm>
          <a:off x="2151965" y="3022473"/>
          <a:ext cx="1953052" cy="72"/>
        </a:xfrm>
        <a:prstGeom prst="rect">
          <a:avLst/>
        </a:prstGeom>
        <a:solidFill>
          <a:schemeClr val="accent2">
            <a:hueOff val="653221"/>
            <a:satOff val="4575"/>
            <a:lumOff val="0"/>
            <a:alphaOff val="0"/>
          </a:schemeClr>
        </a:solidFill>
        <a:ln w="15875" cap="rnd" cmpd="sng" algn="ctr">
          <a:solidFill>
            <a:schemeClr val="accent2">
              <a:hueOff val="653221"/>
              <a:satOff val="4575"/>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A0E930-973F-4AE6-B0F1-A415FD1E1971}">
      <dsp:nvSpPr>
        <dsp:cNvPr id="0" name=""/>
        <dsp:cNvSpPr/>
      </dsp:nvSpPr>
      <dsp:spPr>
        <a:xfrm>
          <a:off x="4300323" y="288270"/>
          <a:ext cx="1953052" cy="2734274"/>
        </a:xfrm>
        <a:prstGeom prst="rect">
          <a:avLst/>
        </a:prstGeom>
        <a:solidFill>
          <a:schemeClr val="accent2">
            <a:tint val="40000"/>
            <a:alpha val="90000"/>
            <a:hueOff val="1146620"/>
            <a:satOff val="7333"/>
            <a:lumOff val="315"/>
            <a:alphaOff val="0"/>
          </a:schemeClr>
        </a:solidFill>
        <a:ln w="15875" cap="rnd" cmpd="sng" algn="ctr">
          <a:solidFill>
            <a:schemeClr val="accent2">
              <a:tint val="40000"/>
              <a:alpha val="90000"/>
              <a:hueOff val="1146620"/>
              <a:satOff val="7333"/>
              <a:lumOff val="3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577850">
            <a:lnSpc>
              <a:spcPct val="90000"/>
            </a:lnSpc>
            <a:spcBef>
              <a:spcPct val="0"/>
            </a:spcBef>
            <a:spcAft>
              <a:spcPct val="35000"/>
            </a:spcAft>
            <a:buNone/>
          </a:pPr>
          <a:r>
            <a:rPr lang="en-US" sz="1300" kern="1200"/>
            <a:t>Subject #3: Female student: Cream Cheese Sugar Cookies</a:t>
          </a:r>
        </a:p>
      </dsp:txBody>
      <dsp:txXfrm>
        <a:off x="4300323" y="1327295"/>
        <a:ext cx="1953052" cy="1640564"/>
      </dsp:txXfrm>
    </dsp:sp>
    <dsp:sp modelId="{EBA3F8CF-6E34-4ED5-AAF4-86589BB1F139}">
      <dsp:nvSpPr>
        <dsp:cNvPr id="0" name=""/>
        <dsp:cNvSpPr/>
      </dsp:nvSpPr>
      <dsp:spPr>
        <a:xfrm>
          <a:off x="4866708" y="561698"/>
          <a:ext cx="820282" cy="820282"/>
        </a:xfrm>
        <a:prstGeom prst="ellipse">
          <a:avLst/>
        </a:prstGeom>
        <a:solidFill>
          <a:schemeClr val="accent2">
            <a:hueOff val="870961"/>
            <a:satOff val="6100"/>
            <a:lumOff val="0"/>
            <a:alphaOff val="0"/>
          </a:schemeClr>
        </a:solidFill>
        <a:ln w="15875" cap="rnd" cmpd="sng" algn="ctr">
          <a:solidFill>
            <a:schemeClr val="accent2">
              <a:hueOff val="870961"/>
              <a:satOff val="61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86836" y="681826"/>
        <a:ext cx="580026" cy="580026"/>
      </dsp:txXfrm>
    </dsp:sp>
    <dsp:sp modelId="{402C6F5D-B69D-47C9-9C16-617746D0A2C1}">
      <dsp:nvSpPr>
        <dsp:cNvPr id="0" name=""/>
        <dsp:cNvSpPr/>
      </dsp:nvSpPr>
      <dsp:spPr>
        <a:xfrm>
          <a:off x="4300323" y="3022473"/>
          <a:ext cx="1953052" cy="72"/>
        </a:xfrm>
        <a:prstGeom prst="rect">
          <a:avLst/>
        </a:prstGeom>
        <a:solidFill>
          <a:schemeClr val="accent2">
            <a:hueOff val="1088701"/>
            <a:satOff val="7626"/>
            <a:lumOff val="0"/>
            <a:alphaOff val="0"/>
          </a:schemeClr>
        </a:solidFill>
        <a:ln w="15875" cap="rnd" cmpd="sng" algn="ctr">
          <a:solidFill>
            <a:schemeClr val="accent2">
              <a:hueOff val="1088701"/>
              <a:satOff val="7626"/>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491F4-A8FA-48FB-B63D-E65EBC7DBC82}">
      <dsp:nvSpPr>
        <dsp:cNvPr id="0" name=""/>
        <dsp:cNvSpPr/>
      </dsp:nvSpPr>
      <dsp:spPr>
        <a:xfrm>
          <a:off x="6448681" y="288270"/>
          <a:ext cx="1953052" cy="2734274"/>
        </a:xfrm>
        <a:prstGeom prst="rect">
          <a:avLst/>
        </a:prstGeom>
        <a:solidFill>
          <a:schemeClr val="accent2">
            <a:tint val="40000"/>
            <a:alpha val="90000"/>
            <a:hueOff val="1719930"/>
            <a:satOff val="10999"/>
            <a:lumOff val="472"/>
            <a:alphaOff val="0"/>
          </a:schemeClr>
        </a:solidFill>
        <a:ln w="15875" cap="rnd" cmpd="sng" algn="ctr">
          <a:solidFill>
            <a:schemeClr val="accent2">
              <a:tint val="40000"/>
              <a:alpha val="90000"/>
              <a:hueOff val="1719930"/>
              <a:satOff val="10999"/>
              <a:lumOff val="4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577850">
            <a:lnSpc>
              <a:spcPct val="90000"/>
            </a:lnSpc>
            <a:spcBef>
              <a:spcPct val="0"/>
            </a:spcBef>
            <a:spcAft>
              <a:spcPct val="35000"/>
            </a:spcAft>
            <a:buNone/>
          </a:pPr>
          <a:r>
            <a:rPr lang="en-US" sz="1300" kern="1200"/>
            <a:t>Subject #4: Female student: Chocolate Lava Cookies </a:t>
          </a:r>
        </a:p>
      </dsp:txBody>
      <dsp:txXfrm>
        <a:off x="6448681" y="1327295"/>
        <a:ext cx="1953052" cy="1640564"/>
      </dsp:txXfrm>
    </dsp:sp>
    <dsp:sp modelId="{81A6E474-C1DC-44AE-9EDE-D10944671A2E}">
      <dsp:nvSpPr>
        <dsp:cNvPr id="0" name=""/>
        <dsp:cNvSpPr/>
      </dsp:nvSpPr>
      <dsp:spPr>
        <a:xfrm>
          <a:off x="7015067" y="561698"/>
          <a:ext cx="820282" cy="820282"/>
        </a:xfrm>
        <a:prstGeom prst="ellipse">
          <a:avLst/>
        </a:prstGeom>
        <a:solidFill>
          <a:schemeClr val="accent2">
            <a:hueOff val="1306442"/>
            <a:satOff val="9151"/>
            <a:lumOff val="0"/>
            <a:alphaOff val="0"/>
          </a:schemeClr>
        </a:solidFill>
        <a:ln w="15875" cap="rnd" cmpd="sng" algn="ctr">
          <a:solidFill>
            <a:schemeClr val="accent2">
              <a:hueOff val="1306442"/>
              <a:satOff val="915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35195" y="681826"/>
        <a:ext cx="580026" cy="580026"/>
      </dsp:txXfrm>
    </dsp:sp>
    <dsp:sp modelId="{B26DBC4C-6564-4C3F-8C49-8646819181C3}">
      <dsp:nvSpPr>
        <dsp:cNvPr id="0" name=""/>
        <dsp:cNvSpPr/>
      </dsp:nvSpPr>
      <dsp:spPr>
        <a:xfrm>
          <a:off x="6448681" y="3022473"/>
          <a:ext cx="1953052" cy="72"/>
        </a:xfrm>
        <a:prstGeom prst="rect">
          <a:avLst/>
        </a:prstGeom>
        <a:solidFill>
          <a:schemeClr val="accent2">
            <a:hueOff val="1524182"/>
            <a:satOff val="10676"/>
            <a:lumOff val="0"/>
            <a:alphaOff val="0"/>
          </a:schemeClr>
        </a:solidFill>
        <a:ln w="15875" cap="rnd" cmpd="sng" algn="ctr">
          <a:solidFill>
            <a:schemeClr val="accent2">
              <a:hueOff val="1524182"/>
              <a:satOff val="10676"/>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851B9-9CFB-4E66-8875-CED4DEA0EC73}">
      <dsp:nvSpPr>
        <dsp:cNvPr id="0" name=""/>
        <dsp:cNvSpPr/>
      </dsp:nvSpPr>
      <dsp:spPr>
        <a:xfrm>
          <a:off x="8597039" y="288270"/>
          <a:ext cx="1953052" cy="2734274"/>
        </a:xfrm>
        <a:prstGeom prst="rect">
          <a:avLst/>
        </a:prstGeom>
        <a:solidFill>
          <a:schemeClr val="accent2">
            <a:tint val="40000"/>
            <a:alpha val="90000"/>
            <a:hueOff val="2293240"/>
            <a:satOff val="14666"/>
            <a:lumOff val="629"/>
            <a:alphaOff val="0"/>
          </a:schemeClr>
        </a:solidFill>
        <a:ln w="15875" cap="rnd" cmpd="sng" algn="ctr">
          <a:solidFill>
            <a:schemeClr val="accent2">
              <a:tint val="40000"/>
              <a:alpha val="90000"/>
              <a:hueOff val="2293240"/>
              <a:satOff val="14666"/>
              <a:lumOff val="6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268" tIns="330200" rIns="152268" bIns="330200" numCol="1" spcCol="1270" anchor="t" anchorCtr="0">
          <a:noAutofit/>
        </a:bodyPr>
        <a:lstStyle/>
        <a:p>
          <a:pPr marL="0" lvl="0" indent="0" algn="l" defTabSz="577850">
            <a:lnSpc>
              <a:spcPct val="90000"/>
            </a:lnSpc>
            <a:spcBef>
              <a:spcPct val="0"/>
            </a:spcBef>
            <a:spcAft>
              <a:spcPct val="35000"/>
            </a:spcAft>
            <a:buNone/>
          </a:pPr>
          <a:r>
            <a:rPr lang="en-US" sz="1300" kern="1200"/>
            <a:t>Subject #5: Male student: Low Fat Peanut Butter Cookies</a:t>
          </a:r>
        </a:p>
      </dsp:txBody>
      <dsp:txXfrm>
        <a:off x="8597039" y="1327295"/>
        <a:ext cx="1953052" cy="1640564"/>
      </dsp:txXfrm>
    </dsp:sp>
    <dsp:sp modelId="{E2DCA537-697F-4553-B44A-14BDB276210F}">
      <dsp:nvSpPr>
        <dsp:cNvPr id="0" name=""/>
        <dsp:cNvSpPr/>
      </dsp:nvSpPr>
      <dsp:spPr>
        <a:xfrm>
          <a:off x="9163425" y="561698"/>
          <a:ext cx="820282" cy="820282"/>
        </a:xfrm>
        <a:prstGeom prst="ellipse">
          <a:avLst/>
        </a:prstGeom>
        <a:solidFill>
          <a:schemeClr val="accent2">
            <a:hueOff val="1741922"/>
            <a:satOff val="12201"/>
            <a:lumOff val="0"/>
            <a:alphaOff val="0"/>
          </a:schemeClr>
        </a:solidFill>
        <a:ln w="15875" cap="rnd" cmpd="sng" algn="ctr">
          <a:solidFill>
            <a:schemeClr val="accent2">
              <a:hueOff val="1741922"/>
              <a:satOff val="122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52" tIns="12700" rIns="6395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83553" y="681826"/>
        <a:ext cx="580026" cy="580026"/>
      </dsp:txXfrm>
    </dsp:sp>
    <dsp:sp modelId="{6568B493-7DCE-4AC4-A888-79F421D5BEB8}">
      <dsp:nvSpPr>
        <dsp:cNvPr id="0" name=""/>
        <dsp:cNvSpPr/>
      </dsp:nvSpPr>
      <dsp:spPr>
        <a:xfrm>
          <a:off x="8597039" y="3022473"/>
          <a:ext cx="1953052" cy="72"/>
        </a:xfrm>
        <a:prstGeom prst="rect">
          <a:avLst/>
        </a:prstGeom>
        <a:solidFill>
          <a:schemeClr val="accent2">
            <a:hueOff val="1959662"/>
            <a:satOff val="13726"/>
            <a:lumOff val="0"/>
            <a:alphaOff val="0"/>
          </a:schemeClr>
        </a:solidFill>
        <a:ln w="15875" cap="rnd" cmpd="sng" algn="ctr">
          <a:solidFill>
            <a:schemeClr val="accent2">
              <a:hueOff val="1959662"/>
              <a:satOff val="13726"/>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BDA8B-C5AC-4095-9A5E-EF0596F1C7D8}">
      <dsp:nvSpPr>
        <dsp:cNvPr id="0" name=""/>
        <dsp:cNvSpPr/>
      </dsp:nvSpPr>
      <dsp:spPr>
        <a:xfrm>
          <a:off x="2061" y="336710"/>
          <a:ext cx="4395657" cy="263739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 found that most people did not choose based upon whether the name of the cookie had the words “low fat” in their title. These findings disprove my hypothesis as I thought most of the students would choose the low fat option thinking it would have the least calories. </a:t>
          </a:r>
        </a:p>
      </dsp:txBody>
      <dsp:txXfrm>
        <a:off x="79308" y="413957"/>
        <a:ext cx="4241163" cy="2482900"/>
      </dsp:txXfrm>
    </dsp:sp>
    <dsp:sp modelId="{80DFFE8E-0E33-4CF4-B8A4-F667A9C7C011}">
      <dsp:nvSpPr>
        <dsp:cNvPr id="0" name=""/>
        <dsp:cNvSpPr/>
      </dsp:nvSpPr>
      <dsp:spPr>
        <a:xfrm>
          <a:off x="4837284" y="1110346"/>
          <a:ext cx="931879" cy="10901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37284" y="1328371"/>
        <a:ext cx="652315" cy="654073"/>
      </dsp:txXfrm>
    </dsp:sp>
    <dsp:sp modelId="{CCE957CA-6E33-405E-95D2-D1183BBCA439}">
      <dsp:nvSpPr>
        <dsp:cNvPr id="0" name=""/>
        <dsp:cNvSpPr/>
      </dsp:nvSpPr>
      <dsp:spPr>
        <a:xfrm>
          <a:off x="6155981" y="336710"/>
          <a:ext cx="4395657" cy="263739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could have gotten these results based upon a variety of factors, like personal preference, whether they had just eaten, time of day, or a number of other influences.</a:t>
          </a:r>
        </a:p>
      </dsp:txBody>
      <dsp:txXfrm>
        <a:off x="6233228" y="413957"/>
        <a:ext cx="4241163" cy="24829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6D212C-8A10-406F-A768-D123254C4D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87672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6D212C-8A10-406F-A768-D123254C4D0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156679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B66D212C-8A10-406F-A768-D123254C4D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117897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B66D212C-8A10-406F-A768-D123254C4D03}"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1140238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D212C-8A10-406F-A768-D123254C4D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1708738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D212C-8A10-406F-A768-D123254C4D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379565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D212C-8A10-406F-A768-D123254C4D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24503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6D212C-8A10-406F-A768-D123254C4D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159064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D212C-8A10-406F-A768-D123254C4D0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320265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6D212C-8A10-406F-A768-D123254C4D03}"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53128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6D212C-8A10-406F-A768-D123254C4D03}"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105981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D212C-8A10-406F-A768-D123254C4D03}"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238779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6D212C-8A10-406F-A768-D123254C4D0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30832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B66D212C-8A10-406F-A768-D123254C4D03}" type="datetimeFigureOut">
              <a:rPr lang="en-US" smtClean="0"/>
              <a:t>11/1/2018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88C685F9-9DBB-47EF-ACF1-8C6ECF7C4551}" type="slidenum">
              <a:rPr lang="en-US" smtClean="0"/>
              <a:t>‹#›</a:t>
            </a:fld>
            <a:endParaRPr lang="en-US"/>
          </a:p>
        </p:txBody>
      </p:sp>
    </p:spTree>
    <p:extLst>
      <p:ext uri="{BB962C8B-B14F-4D97-AF65-F5344CB8AC3E}">
        <p14:creationId xmlns:p14="http://schemas.microsoft.com/office/powerpoint/2010/main" val="367386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66D212C-8A10-406F-A768-D123254C4D03}" type="datetimeFigureOut">
              <a:rPr lang="en-US" smtClean="0"/>
              <a:t>11/1/2018</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8C685F9-9DBB-47EF-ACF1-8C6ECF7C4551}" type="slidenum">
              <a:rPr lang="en-US" smtClean="0"/>
              <a:t>‹#›</a:t>
            </a:fld>
            <a:endParaRPr lang="en-US"/>
          </a:p>
        </p:txBody>
      </p:sp>
    </p:spTree>
    <p:extLst>
      <p:ext uri="{BB962C8B-B14F-4D97-AF65-F5344CB8AC3E}">
        <p14:creationId xmlns:p14="http://schemas.microsoft.com/office/powerpoint/2010/main" val="2651543516"/>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ngeldelsoto.es/cookies-retargeting/#respond"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aunasever.com/2009/12/mrs-brauns-oatmeal-cookies.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Peanut_butter_cookies,_September_2009.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yediblememories.net/2008/05/08/essential-baking-repetoire-chewy-sugar-cookie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hyperlink" Target="http://foodista.com/recipe/knygvp3r/whole-wheat-chocolate-chip-cookies" TargetMode="External"/><Relationship Id="rId3" Type="http://schemas.openxmlformats.org/officeDocument/2006/relationships/hyperlink" Target="http://www.kitchme.com/recipes/cream-cheese-sugar-cookies" TargetMode="External"/><Relationship Id="rId7" Type="http://schemas.openxmlformats.org/officeDocument/2006/relationships/image" Target="../media/image9.jpg"/><Relationship Id="rId2" Type="http://schemas.openxmlformats.org/officeDocument/2006/relationships/hyperlink" Target="http://www.kitchme.com/recipes/low-fat-double-chocolate-chip-cookies-weight-watchers" TargetMode="External"/><Relationship Id="rId1" Type="http://schemas.openxmlformats.org/officeDocument/2006/relationships/slideLayout" Target="../slideLayouts/slideLayout2.xml"/><Relationship Id="rId6" Type="http://schemas.openxmlformats.org/officeDocument/2006/relationships/hyperlink" Target="https://chocolatecoveredkatie.com/2015/02/10/chocolate-chip-cream-cheese-cookies/" TargetMode="External"/><Relationship Id="rId5" Type="http://schemas.openxmlformats.org/officeDocument/2006/relationships/hyperlink" Target="https://recipes.sparkpeople.com/recipe-detail.asp?recipe=194666" TargetMode="External"/><Relationship Id="rId4" Type="http://schemas.openxmlformats.org/officeDocument/2006/relationships/hyperlink" Target="https://www.tasteofhome.com/recipes/low-fat-peanut-butter-cookies/" TargetMode="External"/><Relationship Id="rId9"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www.semihealthyblog.com/2014/11/banana-funfetti-protein-cookies.html?shared=email&amp;msg=fai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C35A23-0D3E-4455-B65A-A99163CBEECE}"/>
              </a:ext>
            </a:extLst>
          </p:cNvPr>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807" b="17956"/>
          <a:stretch/>
        </p:blipFill>
        <p:spPr>
          <a:xfrm>
            <a:off x="20" y="1"/>
            <a:ext cx="12191980" cy="4902200"/>
          </a:xfrm>
          <a:prstGeom prst="rect">
            <a:avLst/>
          </a:prstGeom>
        </p:spPr>
      </p:pic>
      <p:sp>
        <p:nvSpPr>
          <p:cNvPr id="11" name="Freeform 6">
            <a:extLst>
              <a:ext uri="{FF2B5EF4-FFF2-40B4-BE49-F238E27FC236}">
                <a16:creationId xmlns:a16="http://schemas.microsoft.com/office/drawing/2014/main" id="{76BE2791-FA58-43B6-BA8D-B6F04A66E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88952" cy="52281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dpi="0" rotWithShape="1">
            <a:blip r:embed="rId4">
              <a:alphaModFix amt="70000"/>
              <a:duotone>
                <a:schemeClr val="accent1">
                  <a:tint val="98000"/>
                  <a:lumMod val="102000"/>
                </a:schemeClr>
                <a:schemeClr val="accent1">
                  <a:shade val="98000"/>
                  <a:lumMod val="98000"/>
                </a:schemeClr>
              </a:duotone>
            </a:blip>
            <a:srcRect/>
            <a:tile tx="0" ty="0" sx="100000" sy="100000" flip="none" algn="tl"/>
          </a:blipFill>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Isosceles Triangle 15">
            <a:extLst>
              <a:ext uri="{FF2B5EF4-FFF2-40B4-BE49-F238E27FC236}">
                <a16:creationId xmlns:a16="http://schemas.microsoft.com/office/drawing/2014/main" id="{477BEE9E-B4EE-4EAF-A38B-4C94FECEE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20" y="4536245"/>
            <a:ext cx="5660999" cy="2332906"/>
          </a:xfrm>
          <a:custGeom>
            <a:avLst/>
            <a:gdLst>
              <a:gd name="connsiteX0" fmla="*/ 0 w 5660999"/>
              <a:gd name="connsiteY0" fmla="*/ 2332906 h 2332906"/>
              <a:gd name="connsiteX1" fmla="*/ 5660999 w 5660999"/>
              <a:gd name="connsiteY1" fmla="*/ 0 h 2332906"/>
              <a:gd name="connsiteX2" fmla="*/ 5660999 w 5660999"/>
              <a:gd name="connsiteY2" fmla="*/ 2332906 h 2332906"/>
              <a:gd name="connsiteX3" fmla="*/ 0 w 5660999"/>
              <a:gd name="connsiteY3" fmla="*/ 2332906 h 2332906"/>
              <a:gd name="connsiteX0" fmla="*/ 0 w 5660999"/>
              <a:gd name="connsiteY0" fmla="*/ 2332906 h 2390166"/>
              <a:gd name="connsiteX1" fmla="*/ 5597912 w 5660999"/>
              <a:gd name="connsiteY1" fmla="*/ 2265999 h 2390166"/>
              <a:gd name="connsiteX2" fmla="*/ 5660999 w 5660999"/>
              <a:gd name="connsiteY2" fmla="*/ 0 h 2390166"/>
              <a:gd name="connsiteX3" fmla="*/ 5660999 w 5660999"/>
              <a:gd name="connsiteY3" fmla="*/ 2332906 h 2390166"/>
              <a:gd name="connsiteX4" fmla="*/ 0 w 5660999"/>
              <a:gd name="connsiteY4" fmla="*/ 2332906 h 2390166"/>
              <a:gd name="connsiteX0" fmla="*/ 0 w 5660999"/>
              <a:gd name="connsiteY0" fmla="*/ 2332906 h 2332906"/>
              <a:gd name="connsiteX1" fmla="*/ 5597912 w 5660999"/>
              <a:gd name="connsiteY1" fmla="*/ 2265999 h 2332906"/>
              <a:gd name="connsiteX2" fmla="*/ 5660999 w 5660999"/>
              <a:gd name="connsiteY2" fmla="*/ 0 h 2332906"/>
              <a:gd name="connsiteX3" fmla="*/ 5660999 w 5660999"/>
              <a:gd name="connsiteY3" fmla="*/ 2332906 h 2332906"/>
              <a:gd name="connsiteX4" fmla="*/ 0 w 5660999"/>
              <a:gd name="connsiteY4" fmla="*/ 2332906 h 2332906"/>
              <a:gd name="connsiteX0" fmla="*/ 0 w 5660999"/>
              <a:gd name="connsiteY0" fmla="*/ 2332906 h 2332906"/>
              <a:gd name="connsiteX1" fmla="*/ 5597912 w 5660999"/>
              <a:gd name="connsiteY1" fmla="*/ 2265999 h 2332906"/>
              <a:gd name="connsiteX2" fmla="*/ 5660999 w 5660999"/>
              <a:gd name="connsiteY2" fmla="*/ 0 h 2332906"/>
              <a:gd name="connsiteX3" fmla="*/ 5660999 w 5660999"/>
              <a:gd name="connsiteY3" fmla="*/ 2332906 h 2332906"/>
              <a:gd name="connsiteX4" fmla="*/ 0 w 5660999"/>
              <a:gd name="connsiteY4" fmla="*/ 2332906 h 2332906"/>
              <a:gd name="connsiteX0" fmla="*/ 0 w 5660999"/>
              <a:gd name="connsiteY0" fmla="*/ 2332906 h 2332906"/>
              <a:gd name="connsiteX1" fmla="*/ 5642517 w 5660999"/>
              <a:gd name="connsiteY1" fmla="*/ 2299453 h 2332906"/>
              <a:gd name="connsiteX2" fmla="*/ 5660999 w 5660999"/>
              <a:gd name="connsiteY2" fmla="*/ 0 h 2332906"/>
              <a:gd name="connsiteX3" fmla="*/ 5660999 w 5660999"/>
              <a:gd name="connsiteY3" fmla="*/ 2332906 h 2332906"/>
              <a:gd name="connsiteX4" fmla="*/ 0 w 5660999"/>
              <a:gd name="connsiteY4" fmla="*/ 2332906 h 233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999" h="2332906">
                <a:moveTo>
                  <a:pt x="0" y="2332906"/>
                </a:moveTo>
                <a:lnTo>
                  <a:pt x="5642517" y="2299453"/>
                </a:lnTo>
                <a:lnTo>
                  <a:pt x="5660999" y="0"/>
                </a:lnTo>
                <a:lnTo>
                  <a:pt x="5660999" y="2332906"/>
                </a:lnTo>
                <a:lnTo>
                  <a:pt x="0" y="2332906"/>
                </a:lnTo>
                <a:close/>
              </a:path>
            </a:pathLst>
          </a:cu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6">
            <a:extLst>
              <a:ext uri="{FF2B5EF4-FFF2-40B4-BE49-F238E27FC236}">
                <a16:creationId xmlns:a16="http://schemas.microsoft.com/office/drawing/2014/main" id="{BC2DE660-85F5-4846-8174-0DEE7A69D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714" y="4536245"/>
            <a:ext cx="7389437" cy="2332906"/>
          </a:xfrm>
          <a:custGeom>
            <a:avLst/>
            <a:gdLst>
              <a:gd name="connsiteX0" fmla="*/ 0 w 7389437"/>
              <a:gd name="connsiteY0" fmla="*/ 2332906 h 2332906"/>
              <a:gd name="connsiteX1" fmla="*/ 7389437 w 7389437"/>
              <a:gd name="connsiteY1" fmla="*/ 0 h 2332906"/>
              <a:gd name="connsiteX2" fmla="*/ 7389437 w 7389437"/>
              <a:gd name="connsiteY2" fmla="*/ 2332906 h 2332906"/>
              <a:gd name="connsiteX3" fmla="*/ 0 w 7389437"/>
              <a:gd name="connsiteY3" fmla="*/ 2332906 h 2332906"/>
              <a:gd name="connsiteX0" fmla="*/ 0 w 7389437"/>
              <a:gd name="connsiteY0" fmla="*/ 2332906 h 2332906"/>
              <a:gd name="connsiteX1" fmla="*/ 7318813 w 7389437"/>
              <a:gd name="connsiteY1" fmla="*/ 2187940 h 2332906"/>
              <a:gd name="connsiteX2" fmla="*/ 7389437 w 7389437"/>
              <a:gd name="connsiteY2" fmla="*/ 0 h 2332906"/>
              <a:gd name="connsiteX3" fmla="*/ 7389437 w 7389437"/>
              <a:gd name="connsiteY3" fmla="*/ 2332906 h 2332906"/>
              <a:gd name="connsiteX4" fmla="*/ 0 w 7389437"/>
              <a:gd name="connsiteY4" fmla="*/ 2332906 h 2332906"/>
              <a:gd name="connsiteX0" fmla="*/ 0 w 7389437"/>
              <a:gd name="connsiteY0" fmla="*/ 2332906 h 2401453"/>
              <a:gd name="connsiteX1" fmla="*/ 7318813 w 7389437"/>
              <a:gd name="connsiteY1" fmla="*/ 2187940 h 2401453"/>
              <a:gd name="connsiteX2" fmla="*/ 7389437 w 7389437"/>
              <a:gd name="connsiteY2" fmla="*/ 0 h 2401453"/>
              <a:gd name="connsiteX3" fmla="*/ 7389437 w 7389437"/>
              <a:gd name="connsiteY3" fmla="*/ 2332906 h 2401453"/>
              <a:gd name="connsiteX4" fmla="*/ 0 w 7389437"/>
              <a:gd name="connsiteY4" fmla="*/ 2332906 h 2401453"/>
              <a:gd name="connsiteX0" fmla="*/ 0 w 7389437"/>
              <a:gd name="connsiteY0" fmla="*/ 2332906 h 2332906"/>
              <a:gd name="connsiteX1" fmla="*/ 7318813 w 7389437"/>
              <a:gd name="connsiteY1" fmla="*/ 2187940 h 2332906"/>
              <a:gd name="connsiteX2" fmla="*/ 7389437 w 7389437"/>
              <a:gd name="connsiteY2" fmla="*/ 0 h 2332906"/>
              <a:gd name="connsiteX3" fmla="*/ 7389437 w 7389437"/>
              <a:gd name="connsiteY3" fmla="*/ 2332906 h 2332906"/>
              <a:gd name="connsiteX4" fmla="*/ 0 w 7389437"/>
              <a:gd name="connsiteY4" fmla="*/ 2332906 h 2332906"/>
              <a:gd name="connsiteX0" fmla="*/ 0 w 7389437"/>
              <a:gd name="connsiteY0" fmla="*/ 2332906 h 2332906"/>
              <a:gd name="connsiteX1" fmla="*/ 7352266 w 7389437"/>
              <a:gd name="connsiteY1" fmla="*/ 2288301 h 2332906"/>
              <a:gd name="connsiteX2" fmla="*/ 7389437 w 7389437"/>
              <a:gd name="connsiteY2" fmla="*/ 0 h 2332906"/>
              <a:gd name="connsiteX3" fmla="*/ 7389437 w 7389437"/>
              <a:gd name="connsiteY3" fmla="*/ 2332906 h 2332906"/>
              <a:gd name="connsiteX4" fmla="*/ 0 w 7389437"/>
              <a:gd name="connsiteY4" fmla="*/ 2332906 h 2332906"/>
              <a:gd name="connsiteX0" fmla="*/ 0 w 7389437"/>
              <a:gd name="connsiteY0" fmla="*/ 2332906 h 2332906"/>
              <a:gd name="connsiteX1" fmla="*/ 7352266 w 7389437"/>
              <a:gd name="connsiteY1" fmla="*/ 2288301 h 2332906"/>
              <a:gd name="connsiteX2" fmla="*/ 7389437 w 7389437"/>
              <a:gd name="connsiteY2" fmla="*/ 0 h 2332906"/>
              <a:gd name="connsiteX3" fmla="*/ 7389437 w 7389437"/>
              <a:gd name="connsiteY3" fmla="*/ 2332906 h 2332906"/>
              <a:gd name="connsiteX4" fmla="*/ 0 w 7389437"/>
              <a:gd name="connsiteY4" fmla="*/ 2332906 h 2332906"/>
              <a:gd name="connsiteX0" fmla="*/ 0 w 7389437"/>
              <a:gd name="connsiteY0" fmla="*/ 2332906 h 2332906"/>
              <a:gd name="connsiteX1" fmla="*/ 7374568 w 7389437"/>
              <a:gd name="connsiteY1" fmla="*/ 2299452 h 2332906"/>
              <a:gd name="connsiteX2" fmla="*/ 7389437 w 7389437"/>
              <a:gd name="connsiteY2" fmla="*/ 0 h 2332906"/>
              <a:gd name="connsiteX3" fmla="*/ 7389437 w 7389437"/>
              <a:gd name="connsiteY3" fmla="*/ 2332906 h 2332906"/>
              <a:gd name="connsiteX4" fmla="*/ 0 w 7389437"/>
              <a:gd name="connsiteY4" fmla="*/ 2332906 h 233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437" h="2332906">
                <a:moveTo>
                  <a:pt x="0" y="2332906"/>
                </a:moveTo>
                <a:lnTo>
                  <a:pt x="7374568" y="2299452"/>
                </a:lnTo>
                <a:cubicBezTo>
                  <a:pt x="7379524" y="1532968"/>
                  <a:pt x="7384481" y="766484"/>
                  <a:pt x="7389437" y="0"/>
                </a:cubicBezTo>
                <a:lnTo>
                  <a:pt x="7389437" y="2332906"/>
                </a:lnTo>
                <a:lnTo>
                  <a:pt x="0" y="2332906"/>
                </a:lnTo>
                <a:close/>
              </a:path>
            </a:pathLst>
          </a:cu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7">
            <a:extLst>
              <a:ext uri="{FF2B5EF4-FFF2-40B4-BE49-F238E27FC236}">
                <a16:creationId xmlns:a16="http://schemas.microsoft.com/office/drawing/2014/main" id="{C0D13BA7-96F1-459F-90BB-9F10E98E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20997"/>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4F2C7-7F22-4AA4-B487-DB1B129714FD}"/>
              </a:ext>
            </a:extLst>
          </p:cNvPr>
          <p:cNvSpPr>
            <a:spLocks noGrp="1"/>
          </p:cNvSpPr>
          <p:nvPr>
            <p:ph type="ctrTitle"/>
          </p:nvPr>
        </p:nvSpPr>
        <p:spPr>
          <a:xfrm>
            <a:off x="810001" y="4902200"/>
            <a:ext cx="10572000" cy="694862"/>
          </a:xfrm>
        </p:spPr>
        <p:txBody>
          <a:bodyPr>
            <a:normAutofit/>
          </a:bodyPr>
          <a:lstStyle/>
          <a:p>
            <a:pPr>
              <a:lnSpc>
                <a:spcPct val="90000"/>
              </a:lnSpc>
            </a:pPr>
            <a:r>
              <a:rPr lang="en-US" sz="4000"/>
              <a:t>Mindless Eating Mini Experiment</a:t>
            </a:r>
          </a:p>
        </p:txBody>
      </p:sp>
      <p:sp>
        <p:nvSpPr>
          <p:cNvPr id="3" name="Subtitle 2">
            <a:extLst>
              <a:ext uri="{FF2B5EF4-FFF2-40B4-BE49-F238E27FC236}">
                <a16:creationId xmlns:a16="http://schemas.microsoft.com/office/drawing/2014/main" id="{8DD75C52-6CEB-406D-B509-21A2DB4AD6F6}"/>
              </a:ext>
            </a:extLst>
          </p:cNvPr>
          <p:cNvSpPr>
            <a:spLocks noGrp="1"/>
          </p:cNvSpPr>
          <p:nvPr>
            <p:ph type="subTitle" idx="1"/>
          </p:nvPr>
        </p:nvSpPr>
        <p:spPr>
          <a:xfrm>
            <a:off x="810001" y="5594110"/>
            <a:ext cx="10572000" cy="434974"/>
          </a:xfrm>
        </p:spPr>
        <p:txBody>
          <a:bodyPr>
            <a:normAutofit/>
          </a:bodyPr>
          <a:lstStyle/>
          <a:p>
            <a:r>
              <a:rPr lang="en-US"/>
              <a:t>By: Kendra Fetty</a:t>
            </a:r>
          </a:p>
        </p:txBody>
      </p:sp>
      <p:sp>
        <p:nvSpPr>
          <p:cNvPr id="6" name="TextBox 5">
            <a:extLst>
              <a:ext uri="{FF2B5EF4-FFF2-40B4-BE49-F238E27FC236}">
                <a16:creationId xmlns:a16="http://schemas.microsoft.com/office/drawing/2014/main" id="{872A1A05-82D5-42CD-A1A8-2905B498986C}"/>
              </a:ext>
            </a:extLst>
          </p:cNvPr>
          <p:cNvSpPr txBox="1"/>
          <p:nvPr/>
        </p:nvSpPr>
        <p:spPr>
          <a:xfrm>
            <a:off x="9341541" y="6870700"/>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angeldelsoto.es/cookies-retargeting/#respon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88868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BF0D-65B3-4C72-92E4-2044C53A49E4}"/>
              </a:ext>
            </a:extLst>
          </p:cNvPr>
          <p:cNvSpPr>
            <a:spLocks noGrp="1"/>
          </p:cNvSpPr>
          <p:nvPr>
            <p:ph type="title"/>
          </p:nvPr>
        </p:nvSpPr>
        <p:spPr>
          <a:xfrm>
            <a:off x="810000" y="447188"/>
            <a:ext cx="10571998" cy="970450"/>
          </a:xfrm>
        </p:spPr>
        <p:txBody>
          <a:bodyPr>
            <a:normAutofit/>
          </a:bodyPr>
          <a:lstStyle/>
          <a:p>
            <a:pPr>
              <a:lnSpc>
                <a:spcPct val="90000"/>
              </a:lnSpc>
            </a:pPr>
            <a:r>
              <a:rPr lang="en-US" sz="3100" dirty="0"/>
              <a:t>6d. What observations can you make regarding the results and the Longwood University population? </a:t>
            </a:r>
          </a:p>
        </p:txBody>
      </p:sp>
      <p:pic>
        <p:nvPicPr>
          <p:cNvPr id="7" name="Graphic 6" descr="Person with Idea">
            <a:extLst>
              <a:ext uri="{FF2B5EF4-FFF2-40B4-BE49-F238E27FC236}">
                <a16:creationId xmlns:a16="http://schemas.microsoft.com/office/drawing/2014/main" id="{3E05CAF3-98B2-469D-A201-D09EB00C4F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438" y="2814638"/>
            <a:ext cx="2913062" cy="2913062"/>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B038CBD1-C143-4B75-AF4D-EB6D41D3CC5F}"/>
              </a:ext>
            </a:extLst>
          </p:cNvPr>
          <p:cNvSpPr>
            <a:spLocks noGrp="1"/>
          </p:cNvSpPr>
          <p:nvPr>
            <p:ph idx="1"/>
          </p:nvPr>
        </p:nvSpPr>
        <p:spPr>
          <a:xfrm>
            <a:off x="4330699" y="2413000"/>
            <a:ext cx="7052733" cy="3632200"/>
          </a:xfrm>
        </p:spPr>
        <p:txBody>
          <a:bodyPr>
            <a:normAutofit/>
          </a:bodyPr>
          <a:lstStyle/>
          <a:p>
            <a:r>
              <a:rPr lang="en-US" dirty="0"/>
              <a:t>I can say based on the findings of my experiment that most students choose what they eat based upon whether or not they like the food, not whether it says low fat or other dietary words. </a:t>
            </a:r>
          </a:p>
        </p:txBody>
      </p:sp>
    </p:spTree>
    <p:extLst>
      <p:ext uri="{BB962C8B-B14F-4D97-AF65-F5344CB8AC3E}">
        <p14:creationId xmlns:p14="http://schemas.microsoft.com/office/powerpoint/2010/main" val="89314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98273B-9753-4E92-ABDB-762C5B323DB6}"/>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898" r="16118"/>
          <a:stretch/>
        </p:blipFill>
        <p:spPr>
          <a:xfrm>
            <a:off x="6108700" y="-1"/>
            <a:ext cx="6094450" cy="6858001"/>
          </a:xfrm>
          <a:prstGeom prst="rect">
            <a:avLst/>
          </a:prstGeom>
        </p:spPr>
      </p:pic>
      <p:sp>
        <p:nvSpPr>
          <p:cNvPr id="11" name="Freeform 16">
            <a:extLst>
              <a:ext uri="{FF2B5EF4-FFF2-40B4-BE49-F238E27FC236}">
                <a16:creationId xmlns:a16="http://schemas.microsoft.com/office/drawing/2014/main" id="{3EEED574-6FCC-45F8-ABA8-05782705A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80EFE-E759-49A8-87F9-06E181C317AA}"/>
              </a:ext>
            </a:extLst>
          </p:cNvPr>
          <p:cNvSpPr>
            <a:spLocks noGrp="1"/>
          </p:cNvSpPr>
          <p:nvPr>
            <p:ph type="title"/>
          </p:nvPr>
        </p:nvSpPr>
        <p:spPr>
          <a:xfrm>
            <a:off x="810000" y="447188"/>
            <a:ext cx="5070100" cy="1559412"/>
          </a:xfrm>
        </p:spPr>
        <p:txBody>
          <a:bodyPr>
            <a:normAutofit/>
          </a:bodyPr>
          <a:lstStyle/>
          <a:p>
            <a:pPr>
              <a:lnSpc>
                <a:spcPct val="90000"/>
              </a:lnSpc>
            </a:pPr>
            <a:r>
              <a:rPr lang="en-US" sz="3400" dirty="0"/>
              <a:t>6e. How can these results help to change “Mindless Eating?”</a:t>
            </a:r>
          </a:p>
        </p:txBody>
      </p:sp>
      <p:sp>
        <p:nvSpPr>
          <p:cNvPr id="3" name="Content Placeholder 2">
            <a:extLst>
              <a:ext uri="{FF2B5EF4-FFF2-40B4-BE49-F238E27FC236}">
                <a16:creationId xmlns:a16="http://schemas.microsoft.com/office/drawing/2014/main" id="{AD58F43F-D6DA-4C4C-9FF6-A666FBDE2F9C}"/>
              </a:ext>
            </a:extLst>
          </p:cNvPr>
          <p:cNvSpPr>
            <a:spLocks noGrp="1"/>
          </p:cNvSpPr>
          <p:nvPr>
            <p:ph idx="1"/>
          </p:nvPr>
        </p:nvSpPr>
        <p:spPr>
          <a:xfrm>
            <a:off x="818712" y="2413000"/>
            <a:ext cx="5055923" cy="3997812"/>
          </a:xfrm>
        </p:spPr>
        <p:txBody>
          <a:bodyPr>
            <a:normAutofit fontScale="92500" lnSpcReduction="10000"/>
          </a:bodyPr>
          <a:lstStyle/>
          <a:p>
            <a:r>
              <a:rPr lang="en-US" dirty="0"/>
              <a:t>These results show that students choose food based upon their preference rather than the words that are contained within a food’s title. </a:t>
            </a:r>
          </a:p>
          <a:p>
            <a:r>
              <a:rPr lang="en-US" dirty="0"/>
              <a:t>This distinction students make can be good as they are eating what they like, but it can be bad as people should not rely solely on their instinct as to what they should eat as they might end up eating more than they should/intake more calories than they need.</a:t>
            </a:r>
          </a:p>
          <a:p>
            <a:r>
              <a:rPr lang="en-US" dirty="0"/>
              <a:t>These results can help show what students look for when choosing food and a major I found was rather than looking for dietary words, students look for familiarity of foods.</a:t>
            </a:r>
          </a:p>
        </p:txBody>
      </p:sp>
      <p:sp>
        <p:nvSpPr>
          <p:cNvPr id="6" name="TextBox 5">
            <a:extLst>
              <a:ext uri="{FF2B5EF4-FFF2-40B4-BE49-F238E27FC236}">
                <a16:creationId xmlns:a16="http://schemas.microsoft.com/office/drawing/2014/main" id="{9B4E24FE-31F4-4E92-9DA9-D2744BE36E7C}"/>
              </a:ext>
            </a:extLst>
          </p:cNvPr>
          <p:cNvSpPr txBox="1"/>
          <p:nvPr/>
        </p:nvSpPr>
        <p:spPr>
          <a:xfrm>
            <a:off x="9330249" y="6657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haunasever.com/2009/12/mrs-brauns-oatmeal-cookie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99878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61D0-39FC-4019-B10A-ADF8DD2689B2}"/>
              </a:ext>
            </a:extLst>
          </p:cNvPr>
          <p:cNvSpPr>
            <a:spLocks noGrp="1"/>
          </p:cNvSpPr>
          <p:nvPr>
            <p:ph type="title"/>
          </p:nvPr>
        </p:nvSpPr>
        <p:spPr>
          <a:xfrm>
            <a:off x="810000" y="447188"/>
            <a:ext cx="10571998" cy="970450"/>
          </a:xfrm>
        </p:spPr>
        <p:txBody>
          <a:bodyPr>
            <a:normAutofit/>
          </a:bodyPr>
          <a:lstStyle/>
          <a:p>
            <a:pPr>
              <a:lnSpc>
                <a:spcPct val="90000"/>
              </a:lnSpc>
            </a:pPr>
            <a:r>
              <a:rPr lang="en-US" sz="3100"/>
              <a:t>1.	Describe the topic and methods of the mini research study. </a:t>
            </a:r>
          </a:p>
        </p:txBody>
      </p:sp>
      <p:sp>
        <p:nvSpPr>
          <p:cNvPr id="3" name="Content Placeholder 2">
            <a:extLst>
              <a:ext uri="{FF2B5EF4-FFF2-40B4-BE49-F238E27FC236}">
                <a16:creationId xmlns:a16="http://schemas.microsoft.com/office/drawing/2014/main" id="{D547F300-8046-483F-BC7D-D2817CA4B23D}"/>
              </a:ext>
            </a:extLst>
          </p:cNvPr>
          <p:cNvSpPr>
            <a:spLocks noGrp="1"/>
          </p:cNvSpPr>
          <p:nvPr>
            <p:ph idx="1"/>
          </p:nvPr>
        </p:nvSpPr>
        <p:spPr>
          <a:xfrm>
            <a:off x="818713" y="2413000"/>
            <a:ext cx="7199220" cy="3632200"/>
          </a:xfrm>
        </p:spPr>
        <p:txBody>
          <a:bodyPr>
            <a:normAutofit/>
          </a:bodyPr>
          <a:lstStyle/>
          <a:p>
            <a:r>
              <a:rPr lang="en-US"/>
              <a:t>I chose the topic of whether people make decisions on what food to eat based upon whether or not it has low-fat in the name/description of the food.</a:t>
            </a:r>
          </a:p>
          <a:p>
            <a:r>
              <a:rPr lang="en-US"/>
              <a:t>I did a survey mini experiment at Longwood University with the first five students I encountered.</a:t>
            </a:r>
          </a:p>
          <a:p>
            <a:r>
              <a:rPr lang="en-US"/>
              <a:t>I asked each person to choose a cookie they would eat from a list of five different cookie recipes. I did not show the calorie count or any other information about the cookies. Only the names of the cookies were shown to the students.</a:t>
            </a:r>
          </a:p>
          <a:p>
            <a:r>
              <a:rPr lang="en-US"/>
              <a:t>After they made their decision I recorded their answer on a piece of paper. </a:t>
            </a:r>
            <a:endParaRPr lang="en-US" dirty="0"/>
          </a:p>
        </p:txBody>
      </p:sp>
      <p:pic>
        <p:nvPicPr>
          <p:cNvPr id="5" name="Picture 4">
            <a:extLst>
              <a:ext uri="{FF2B5EF4-FFF2-40B4-BE49-F238E27FC236}">
                <a16:creationId xmlns:a16="http://schemas.microsoft.com/office/drawing/2014/main" id="{B9FBD120-1172-48BB-8A3B-067302D5443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752" r="1978" b="4"/>
          <a:stretch/>
        </p:blipFill>
        <p:spPr>
          <a:xfrm>
            <a:off x="8466138" y="2413000"/>
            <a:ext cx="2915860" cy="3628362"/>
          </a:xfrm>
          <a:prstGeom prst="roundRect">
            <a:avLst>
              <a:gd name="adj" fmla="val 3876"/>
            </a:avLst>
          </a:prstGeom>
          <a:ln>
            <a:solidFill>
              <a:schemeClr val="accent1"/>
            </a:solidFill>
          </a:ln>
          <a:effectLst/>
        </p:spPr>
      </p:pic>
      <p:sp>
        <p:nvSpPr>
          <p:cNvPr id="6" name="TextBox 5">
            <a:extLst>
              <a:ext uri="{FF2B5EF4-FFF2-40B4-BE49-F238E27FC236}">
                <a16:creationId xmlns:a16="http://schemas.microsoft.com/office/drawing/2014/main" id="{0FB41E82-ECC9-4DB4-B250-4169C94204E7}"/>
              </a:ext>
            </a:extLst>
          </p:cNvPr>
          <p:cNvSpPr txBox="1"/>
          <p:nvPr/>
        </p:nvSpPr>
        <p:spPr>
          <a:xfrm>
            <a:off x="8701457" y="5841307"/>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Peanut_butter_cookies,_September_2009.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7419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7AFF-58FE-44BB-8B96-3BB3405824E0}"/>
              </a:ext>
            </a:extLst>
          </p:cNvPr>
          <p:cNvSpPr>
            <a:spLocks noGrp="1"/>
          </p:cNvSpPr>
          <p:nvPr>
            <p:ph type="title"/>
          </p:nvPr>
        </p:nvSpPr>
        <p:spPr>
          <a:xfrm>
            <a:off x="810000" y="447188"/>
            <a:ext cx="10571998" cy="970450"/>
          </a:xfrm>
        </p:spPr>
        <p:txBody>
          <a:bodyPr>
            <a:normAutofit/>
          </a:bodyPr>
          <a:lstStyle/>
          <a:p>
            <a:pPr>
              <a:lnSpc>
                <a:spcPct val="90000"/>
              </a:lnSpc>
            </a:pPr>
            <a:r>
              <a:rPr lang="en-US" sz="3100"/>
              <a:t>2.	Why is researching this particular topic and research relevant to the general population?</a:t>
            </a:r>
          </a:p>
        </p:txBody>
      </p:sp>
      <p:pic>
        <p:nvPicPr>
          <p:cNvPr id="7" name="Graphic 6" descr="Head with Gears">
            <a:extLst>
              <a:ext uri="{FF2B5EF4-FFF2-40B4-BE49-F238E27FC236}">
                <a16:creationId xmlns:a16="http://schemas.microsoft.com/office/drawing/2014/main" id="{DDD00E57-C465-4A31-942A-E38DF03271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438" y="2814638"/>
            <a:ext cx="2913062" cy="2913062"/>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38F5E524-1FDE-4D34-8041-20E65F09261B}"/>
              </a:ext>
            </a:extLst>
          </p:cNvPr>
          <p:cNvSpPr>
            <a:spLocks noGrp="1"/>
          </p:cNvSpPr>
          <p:nvPr>
            <p:ph idx="1"/>
          </p:nvPr>
        </p:nvSpPr>
        <p:spPr>
          <a:xfrm>
            <a:off x="4330699" y="2413000"/>
            <a:ext cx="7052733" cy="3632200"/>
          </a:xfrm>
        </p:spPr>
        <p:txBody>
          <a:bodyPr>
            <a:normAutofit/>
          </a:bodyPr>
          <a:lstStyle/>
          <a:p>
            <a:r>
              <a:rPr lang="en-US" dirty="0"/>
              <a:t>I think this topic is relevant today as many try to eat healthier and choose foods that are better for their body; however, they do not always make informed decisions. Just because a food has the words “low fat” in the description/title does not mean it is any healthier than a food lacking those words. I think it is important for people to realize that low fat does not mean the same as low calorie as there are many factors to be accounted for in choosing food. </a:t>
            </a:r>
          </a:p>
        </p:txBody>
      </p:sp>
    </p:spTree>
    <p:extLst>
      <p:ext uri="{BB962C8B-B14F-4D97-AF65-F5344CB8AC3E}">
        <p14:creationId xmlns:p14="http://schemas.microsoft.com/office/powerpoint/2010/main" val="20819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F0C1-5083-4B7E-8CAE-F11D74A139E8}"/>
              </a:ext>
            </a:extLst>
          </p:cNvPr>
          <p:cNvSpPr>
            <a:spLocks noGrp="1"/>
          </p:cNvSpPr>
          <p:nvPr>
            <p:ph type="title"/>
          </p:nvPr>
        </p:nvSpPr>
        <p:spPr>
          <a:xfrm>
            <a:off x="810000" y="447188"/>
            <a:ext cx="10571998" cy="970450"/>
          </a:xfrm>
        </p:spPr>
        <p:txBody>
          <a:bodyPr>
            <a:normAutofit/>
          </a:bodyPr>
          <a:lstStyle/>
          <a:p>
            <a:r>
              <a:rPr lang="en-US"/>
              <a:t>3. Who was studied? </a:t>
            </a:r>
          </a:p>
        </p:txBody>
      </p:sp>
      <p:pic>
        <p:nvPicPr>
          <p:cNvPr id="5" name="Picture 4">
            <a:extLst>
              <a:ext uri="{FF2B5EF4-FFF2-40B4-BE49-F238E27FC236}">
                <a16:creationId xmlns:a16="http://schemas.microsoft.com/office/drawing/2014/main" id="{C8BB011B-AC42-480C-8459-008F441D47C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647" r="11141" b="4"/>
          <a:stretch/>
        </p:blipFill>
        <p:spPr>
          <a:xfrm>
            <a:off x="960438" y="2413000"/>
            <a:ext cx="2913062" cy="3628362"/>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1AA741FE-1EC3-4BC8-925F-5001C16F4036}"/>
              </a:ext>
            </a:extLst>
          </p:cNvPr>
          <p:cNvSpPr>
            <a:spLocks noGrp="1"/>
          </p:cNvSpPr>
          <p:nvPr>
            <p:ph idx="1"/>
          </p:nvPr>
        </p:nvSpPr>
        <p:spPr>
          <a:xfrm>
            <a:off x="4330699" y="2413000"/>
            <a:ext cx="7052733" cy="3632200"/>
          </a:xfrm>
        </p:spPr>
        <p:txBody>
          <a:bodyPr>
            <a:normAutofit/>
          </a:bodyPr>
          <a:lstStyle/>
          <a:p>
            <a:r>
              <a:rPr lang="en-US" dirty="0"/>
              <a:t>Subject #1: Male student</a:t>
            </a:r>
          </a:p>
          <a:p>
            <a:r>
              <a:rPr lang="en-US" dirty="0"/>
              <a:t>Subject #2: Female student</a:t>
            </a:r>
          </a:p>
          <a:p>
            <a:r>
              <a:rPr lang="en-US" dirty="0"/>
              <a:t>Subject #3: Female student</a:t>
            </a:r>
          </a:p>
          <a:p>
            <a:r>
              <a:rPr lang="en-US" dirty="0"/>
              <a:t>Subject #4: Female student</a:t>
            </a:r>
          </a:p>
          <a:p>
            <a:r>
              <a:rPr lang="en-US" dirty="0"/>
              <a:t>Subject #5: Male student</a:t>
            </a:r>
          </a:p>
          <a:p>
            <a:endParaRPr lang="en-US" dirty="0"/>
          </a:p>
          <a:p>
            <a:r>
              <a:rPr lang="en-US" dirty="0"/>
              <a:t>All were college students ranging from 19-21 in age.</a:t>
            </a:r>
          </a:p>
        </p:txBody>
      </p:sp>
      <p:sp>
        <p:nvSpPr>
          <p:cNvPr id="6" name="TextBox 5">
            <a:extLst>
              <a:ext uri="{FF2B5EF4-FFF2-40B4-BE49-F238E27FC236}">
                <a16:creationId xmlns:a16="http://schemas.microsoft.com/office/drawing/2014/main" id="{4D7F6AE0-5F29-4DD0-9512-F40D7B90EFC7}"/>
              </a:ext>
            </a:extLst>
          </p:cNvPr>
          <p:cNvSpPr txBox="1"/>
          <p:nvPr/>
        </p:nvSpPr>
        <p:spPr>
          <a:xfrm>
            <a:off x="1023041" y="5841307"/>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myediblememories.net/2008/05/08/essential-baking-repetoire-chewy-sugar-cook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29290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033E-27E7-4F1E-B203-1F911BF6FF31}"/>
              </a:ext>
            </a:extLst>
          </p:cNvPr>
          <p:cNvSpPr>
            <a:spLocks noGrp="1"/>
          </p:cNvSpPr>
          <p:nvPr>
            <p:ph type="title"/>
          </p:nvPr>
        </p:nvSpPr>
        <p:spPr>
          <a:xfrm>
            <a:off x="810000" y="447188"/>
            <a:ext cx="10571998" cy="970450"/>
          </a:xfrm>
        </p:spPr>
        <p:txBody>
          <a:bodyPr>
            <a:normAutofit/>
          </a:bodyPr>
          <a:lstStyle/>
          <a:p>
            <a:r>
              <a:rPr lang="en-US"/>
              <a:t>4.	What was the hypothesis?</a:t>
            </a:r>
          </a:p>
        </p:txBody>
      </p:sp>
      <p:graphicFrame>
        <p:nvGraphicFramePr>
          <p:cNvPr id="5" name="Content Placeholder 2">
            <a:extLst>
              <a:ext uri="{FF2B5EF4-FFF2-40B4-BE49-F238E27FC236}">
                <a16:creationId xmlns:a16="http://schemas.microsoft.com/office/drawing/2014/main" id="{801B93FA-697B-473C-877A-C63058902ECF}"/>
              </a:ext>
            </a:extLst>
          </p:cNvPr>
          <p:cNvGraphicFramePr>
            <a:graphicFrameLocks noGrp="1"/>
          </p:cNvGraphicFramePr>
          <p:nvPr>
            <p:ph idx="1"/>
            <p:extLst>
              <p:ext uri="{D42A27DB-BD31-4B8C-83A1-F6EECF244321}">
                <p14:modId xmlns:p14="http://schemas.microsoft.com/office/powerpoint/2010/main" val="1037488162"/>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27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DEFF-D520-473A-A163-10BC0C4E5DA2}"/>
              </a:ext>
            </a:extLst>
          </p:cNvPr>
          <p:cNvSpPr>
            <a:spLocks noGrp="1"/>
          </p:cNvSpPr>
          <p:nvPr>
            <p:ph type="title"/>
          </p:nvPr>
        </p:nvSpPr>
        <p:spPr>
          <a:xfrm>
            <a:off x="810000" y="447188"/>
            <a:ext cx="10571998" cy="970450"/>
          </a:xfrm>
        </p:spPr>
        <p:txBody>
          <a:bodyPr>
            <a:normAutofit/>
          </a:bodyPr>
          <a:lstStyle/>
          <a:p>
            <a:r>
              <a:rPr lang="en-US"/>
              <a:t>5.	State the study’s methods. </a:t>
            </a:r>
          </a:p>
        </p:txBody>
      </p:sp>
      <p:sp>
        <p:nvSpPr>
          <p:cNvPr id="3" name="Content Placeholder 2">
            <a:extLst>
              <a:ext uri="{FF2B5EF4-FFF2-40B4-BE49-F238E27FC236}">
                <a16:creationId xmlns:a16="http://schemas.microsoft.com/office/drawing/2014/main" id="{A8278690-A36D-4C84-AFE9-6E5F0B98D36C}"/>
              </a:ext>
            </a:extLst>
          </p:cNvPr>
          <p:cNvSpPr>
            <a:spLocks noGrp="1"/>
          </p:cNvSpPr>
          <p:nvPr>
            <p:ph idx="1"/>
          </p:nvPr>
        </p:nvSpPr>
        <p:spPr>
          <a:xfrm>
            <a:off x="818713" y="2413000"/>
            <a:ext cx="7199220" cy="3632200"/>
          </a:xfrm>
        </p:spPr>
        <p:txBody>
          <a:bodyPr>
            <a:normAutofit fontScale="92500" lnSpcReduction="10000"/>
          </a:bodyPr>
          <a:lstStyle/>
          <a:p>
            <a:pPr>
              <a:lnSpc>
                <a:spcPct val="90000"/>
              </a:lnSpc>
            </a:pPr>
            <a:r>
              <a:rPr lang="en-US" sz="1300"/>
              <a:t>First, I approached the first five college students I encountered to participate in my experiment and made sure they were okay with me using them for the experiment. </a:t>
            </a:r>
          </a:p>
          <a:p>
            <a:pPr>
              <a:lnSpc>
                <a:spcPct val="90000"/>
              </a:lnSpc>
            </a:pPr>
            <a:r>
              <a:rPr lang="en-US" sz="1300"/>
              <a:t>Second, I told them to choose one cookie from the list that they would like and I made sure to choose my words carefully so I did not influence their answer.</a:t>
            </a:r>
          </a:p>
          <a:p>
            <a:pPr>
              <a:lnSpc>
                <a:spcPct val="90000"/>
              </a:lnSpc>
            </a:pPr>
            <a:r>
              <a:rPr lang="en-US" sz="1300"/>
              <a:t>The list of cookies was as follows:</a:t>
            </a:r>
          </a:p>
          <a:p>
            <a:pPr lvl="1">
              <a:lnSpc>
                <a:spcPct val="90000"/>
              </a:lnSpc>
            </a:pPr>
            <a:r>
              <a:rPr lang="en-US" sz="1300"/>
              <a:t>Low Fat Double Chocolate Chip Cookies (51 calories) </a:t>
            </a:r>
            <a:r>
              <a:rPr lang="en-US" sz="1300">
                <a:hlinkClick r:id="rId2"/>
              </a:rPr>
              <a:t>http://www.kitchme.com/recipes/low-fat-double-chocolate-chip-cookies-weight-watchers</a:t>
            </a:r>
            <a:r>
              <a:rPr lang="en-US" sz="1300"/>
              <a:t> </a:t>
            </a:r>
          </a:p>
          <a:p>
            <a:pPr lvl="1">
              <a:lnSpc>
                <a:spcPct val="90000"/>
              </a:lnSpc>
            </a:pPr>
            <a:r>
              <a:rPr lang="en-US" sz="1300"/>
              <a:t>Cream Cheese Sugar Cookies (53 calories) </a:t>
            </a:r>
            <a:r>
              <a:rPr lang="en-US" sz="1300">
                <a:hlinkClick r:id="rId3"/>
              </a:rPr>
              <a:t>http://www.kitchme.com/recipes/cream-cheese-sugar-cookies</a:t>
            </a:r>
            <a:r>
              <a:rPr lang="en-US" sz="1300"/>
              <a:t> </a:t>
            </a:r>
          </a:p>
          <a:p>
            <a:pPr lvl="1">
              <a:lnSpc>
                <a:spcPct val="90000"/>
              </a:lnSpc>
            </a:pPr>
            <a:r>
              <a:rPr lang="en-US" sz="1300"/>
              <a:t>Low Fat Peanut Butter Cookies (66 calories) </a:t>
            </a:r>
            <a:r>
              <a:rPr lang="en-US" sz="1300">
                <a:hlinkClick r:id="rId4"/>
              </a:rPr>
              <a:t>https://www.tasteofhome.com/recipes/low-fat-peanut-butter-cookies/</a:t>
            </a:r>
            <a:r>
              <a:rPr lang="en-US" sz="1300"/>
              <a:t> </a:t>
            </a:r>
          </a:p>
          <a:p>
            <a:pPr lvl="1">
              <a:lnSpc>
                <a:spcPct val="90000"/>
              </a:lnSpc>
            </a:pPr>
            <a:r>
              <a:rPr lang="en-US" sz="1300"/>
              <a:t>Chocolate Lava Cookies (60 calories) </a:t>
            </a:r>
            <a:r>
              <a:rPr lang="en-US" sz="1300">
                <a:hlinkClick r:id="rId5"/>
              </a:rPr>
              <a:t>https://recipes.sparkpeople.com/recipe-detail.asp?recipe=194666</a:t>
            </a:r>
            <a:r>
              <a:rPr lang="en-US" sz="1300"/>
              <a:t> </a:t>
            </a:r>
          </a:p>
          <a:p>
            <a:pPr lvl="1">
              <a:lnSpc>
                <a:spcPct val="90000"/>
              </a:lnSpc>
            </a:pPr>
            <a:r>
              <a:rPr lang="en-US" sz="1300"/>
              <a:t>Chocolate Chip Cream Cheese Cookies (40 calories) </a:t>
            </a:r>
            <a:r>
              <a:rPr lang="en-US" sz="1300">
                <a:hlinkClick r:id="rId6"/>
              </a:rPr>
              <a:t>https://chocolatecoveredkatie.com/2015/02/10/chocolate-chip-cream-cheese-cookies/</a:t>
            </a:r>
            <a:r>
              <a:rPr lang="en-US" sz="1300"/>
              <a:t> </a:t>
            </a:r>
          </a:p>
          <a:p>
            <a:pPr>
              <a:lnSpc>
                <a:spcPct val="90000"/>
              </a:lnSpc>
            </a:pPr>
            <a:r>
              <a:rPr lang="en-US" sz="1300"/>
              <a:t>Third, I recorded their answer and gender before going to the next student.</a:t>
            </a:r>
          </a:p>
        </p:txBody>
      </p:sp>
      <p:pic>
        <p:nvPicPr>
          <p:cNvPr id="6" name="Picture 5">
            <a:extLst>
              <a:ext uri="{FF2B5EF4-FFF2-40B4-BE49-F238E27FC236}">
                <a16:creationId xmlns:a16="http://schemas.microsoft.com/office/drawing/2014/main" id="{E15CCD62-684B-4FDB-95E8-B58E1DB8D670}"/>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2741" r="24220" b="1"/>
          <a:stretch/>
        </p:blipFill>
        <p:spPr>
          <a:xfrm>
            <a:off x="8466138" y="2413000"/>
            <a:ext cx="2915860" cy="3628362"/>
          </a:xfrm>
          <a:prstGeom prst="roundRect">
            <a:avLst>
              <a:gd name="adj" fmla="val 3876"/>
            </a:avLst>
          </a:prstGeom>
          <a:ln>
            <a:solidFill>
              <a:schemeClr val="accent1"/>
            </a:solidFill>
          </a:ln>
          <a:effectLst/>
        </p:spPr>
      </p:pic>
      <p:sp>
        <p:nvSpPr>
          <p:cNvPr id="7" name="TextBox 6">
            <a:extLst>
              <a:ext uri="{FF2B5EF4-FFF2-40B4-BE49-F238E27FC236}">
                <a16:creationId xmlns:a16="http://schemas.microsoft.com/office/drawing/2014/main" id="{A70C6992-9F05-45D2-9A7A-BDD544E06C5E}"/>
              </a:ext>
            </a:extLst>
          </p:cNvPr>
          <p:cNvSpPr txBox="1"/>
          <p:nvPr/>
        </p:nvSpPr>
        <p:spPr>
          <a:xfrm>
            <a:off x="8842521" y="5841307"/>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foodista.com/recipe/knygvp3r/whole-wheat-chocolate-chip-cook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47387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8397-6932-4335-AA32-BDB89948D747}"/>
              </a:ext>
            </a:extLst>
          </p:cNvPr>
          <p:cNvSpPr>
            <a:spLocks noGrp="1"/>
          </p:cNvSpPr>
          <p:nvPr>
            <p:ph type="title"/>
          </p:nvPr>
        </p:nvSpPr>
        <p:spPr>
          <a:xfrm>
            <a:off x="810000" y="447188"/>
            <a:ext cx="10571998" cy="970450"/>
          </a:xfrm>
        </p:spPr>
        <p:txBody>
          <a:bodyPr>
            <a:normAutofit/>
          </a:bodyPr>
          <a:lstStyle/>
          <a:p>
            <a:r>
              <a:rPr lang="en-US" sz="3700"/>
              <a:t>6a. What were the findings of the research?</a:t>
            </a:r>
          </a:p>
        </p:txBody>
      </p:sp>
      <p:graphicFrame>
        <p:nvGraphicFramePr>
          <p:cNvPr id="5" name="Content Placeholder 2">
            <a:extLst>
              <a:ext uri="{FF2B5EF4-FFF2-40B4-BE49-F238E27FC236}">
                <a16:creationId xmlns:a16="http://schemas.microsoft.com/office/drawing/2014/main" id="{EB8B677D-CD8F-4B9F-B376-5E92154FCE1A}"/>
              </a:ext>
            </a:extLst>
          </p:cNvPr>
          <p:cNvGraphicFramePr>
            <a:graphicFrameLocks noGrp="1"/>
          </p:cNvGraphicFramePr>
          <p:nvPr>
            <p:ph idx="1"/>
            <p:extLst>
              <p:ext uri="{D42A27DB-BD31-4B8C-83A1-F6EECF244321}">
                <p14:modId xmlns:p14="http://schemas.microsoft.com/office/powerpoint/2010/main" val="21206695"/>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15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580C-7E42-4161-87BD-FD429F1CFB71}"/>
              </a:ext>
            </a:extLst>
          </p:cNvPr>
          <p:cNvSpPr>
            <a:spLocks noGrp="1"/>
          </p:cNvSpPr>
          <p:nvPr>
            <p:ph type="title"/>
          </p:nvPr>
        </p:nvSpPr>
        <p:spPr>
          <a:xfrm>
            <a:off x="810000" y="447188"/>
            <a:ext cx="10571998" cy="970450"/>
          </a:xfrm>
        </p:spPr>
        <p:txBody>
          <a:bodyPr>
            <a:normAutofit/>
          </a:bodyPr>
          <a:lstStyle/>
          <a:p>
            <a:pPr>
              <a:lnSpc>
                <a:spcPct val="90000"/>
              </a:lnSpc>
            </a:pPr>
            <a:r>
              <a:rPr lang="en-US" sz="3100"/>
              <a:t>6b. Were the results similar throughout the subjects tested?</a:t>
            </a:r>
          </a:p>
        </p:txBody>
      </p:sp>
      <p:pic>
        <p:nvPicPr>
          <p:cNvPr id="5" name="Picture 4">
            <a:extLst>
              <a:ext uri="{FF2B5EF4-FFF2-40B4-BE49-F238E27FC236}">
                <a16:creationId xmlns:a16="http://schemas.microsoft.com/office/drawing/2014/main" id="{9F319720-B80F-49EA-A2F6-72F44BB5673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264" r="20946" b="2"/>
          <a:stretch/>
        </p:blipFill>
        <p:spPr>
          <a:xfrm>
            <a:off x="960438" y="2413000"/>
            <a:ext cx="2913062" cy="3628362"/>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7CDFC186-2094-4A08-B2B5-F159CE493F26}"/>
              </a:ext>
            </a:extLst>
          </p:cNvPr>
          <p:cNvSpPr>
            <a:spLocks noGrp="1"/>
          </p:cNvSpPr>
          <p:nvPr>
            <p:ph idx="1"/>
          </p:nvPr>
        </p:nvSpPr>
        <p:spPr>
          <a:xfrm>
            <a:off x="4330699" y="2413000"/>
            <a:ext cx="7052733" cy="3632200"/>
          </a:xfrm>
        </p:spPr>
        <p:txBody>
          <a:bodyPr>
            <a:normAutofit/>
          </a:bodyPr>
          <a:lstStyle/>
          <a:p>
            <a:r>
              <a:rPr lang="en-US" dirty="0"/>
              <a:t>Results were similar as most chose a cookie that did not have “low fat” in the title. I think they were similar based upon the fact that they each chose a cookie they said they liked, so rather than looking at whether it was low fat or not they chose based upon which cookie they liked. </a:t>
            </a:r>
          </a:p>
          <a:p>
            <a:endParaRPr lang="en-US" dirty="0"/>
          </a:p>
        </p:txBody>
      </p:sp>
      <p:sp>
        <p:nvSpPr>
          <p:cNvPr id="6" name="TextBox 5">
            <a:extLst>
              <a:ext uri="{FF2B5EF4-FFF2-40B4-BE49-F238E27FC236}">
                <a16:creationId xmlns:a16="http://schemas.microsoft.com/office/drawing/2014/main" id="{28E1FA05-BBC8-4B0E-A00F-42F0F4917E1C}"/>
              </a:ext>
            </a:extLst>
          </p:cNvPr>
          <p:cNvSpPr txBox="1"/>
          <p:nvPr/>
        </p:nvSpPr>
        <p:spPr>
          <a:xfrm>
            <a:off x="1000599" y="5841307"/>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semihealthyblog.com/2014/11/banana-funfetti-protein-cookies.html?shared=email&amp;msg=fai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61078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37D3-AF33-4B93-AFDF-97322E4E2139}"/>
              </a:ext>
            </a:extLst>
          </p:cNvPr>
          <p:cNvSpPr>
            <a:spLocks noGrp="1"/>
          </p:cNvSpPr>
          <p:nvPr>
            <p:ph type="title"/>
          </p:nvPr>
        </p:nvSpPr>
        <p:spPr>
          <a:xfrm>
            <a:off x="810000" y="447188"/>
            <a:ext cx="10571998" cy="970450"/>
          </a:xfrm>
        </p:spPr>
        <p:txBody>
          <a:bodyPr>
            <a:normAutofit/>
          </a:bodyPr>
          <a:lstStyle/>
          <a:p>
            <a:pPr>
              <a:lnSpc>
                <a:spcPct val="90000"/>
              </a:lnSpc>
            </a:pPr>
            <a:br>
              <a:rPr lang="en-US" sz="3100" dirty="0"/>
            </a:br>
            <a:r>
              <a:rPr lang="en-US" sz="3100" dirty="0"/>
              <a:t>6c. Did the findings match the hypothesis?</a:t>
            </a:r>
          </a:p>
        </p:txBody>
      </p:sp>
      <p:graphicFrame>
        <p:nvGraphicFramePr>
          <p:cNvPr id="7" name="Content Placeholder 2">
            <a:extLst>
              <a:ext uri="{FF2B5EF4-FFF2-40B4-BE49-F238E27FC236}">
                <a16:creationId xmlns:a16="http://schemas.microsoft.com/office/drawing/2014/main" id="{2DDAB709-739E-45B1-BA32-EF86538C5C39}"/>
              </a:ext>
            </a:extLst>
          </p:cNvPr>
          <p:cNvGraphicFramePr>
            <a:graphicFrameLocks noGrp="1"/>
          </p:cNvGraphicFramePr>
          <p:nvPr>
            <p:ph idx="1"/>
            <p:extLst>
              <p:ext uri="{D42A27DB-BD31-4B8C-83A1-F6EECF244321}">
                <p14:modId xmlns:p14="http://schemas.microsoft.com/office/powerpoint/2010/main" val="4148625977"/>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440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2</vt:lpstr>
      <vt:lpstr>Quotable</vt:lpstr>
      <vt:lpstr>Mindless Eating Mini Experiment</vt:lpstr>
      <vt:lpstr>1. Describe the topic and methods of the mini research study. </vt:lpstr>
      <vt:lpstr>2. Why is researching this particular topic and research relevant to the general population?</vt:lpstr>
      <vt:lpstr>3. Who was studied? </vt:lpstr>
      <vt:lpstr>4. What was the hypothesis?</vt:lpstr>
      <vt:lpstr>5. State the study’s methods. </vt:lpstr>
      <vt:lpstr>6a. What were the findings of the research?</vt:lpstr>
      <vt:lpstr>6b. Were the results similar throughout the subjects tested?</vt:lpstr>
      <vt:lpstr> 6c. Did the findings match the hypothesis?</vt:lpstr>
      <vt:lpstr>6d. What observations can you make regarding the results and the Longwood University population? </vt:lpstr>
      <vt:lpstr>6e. How can these results help to change “Mindless Eating?”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Mindless Eating Mini Experiment</dc:title>
  <dc:creator>Kendra Fetty</dc:creator>
  <cp:lastModifiedBy>Kendra Fetty</cp:lastModifiedBy>
  <cp:revision>1</cp:revision>
  <dcterms:created xsi:type="dcterms:W3CDTF">2018-11-02T02:14:42Z</dcterms:created>
  <dcterms:modified xsi:type="dcterms:W3CDTF">2018-11-02T02:15:41Z</dcterms:modified>
</cp:coreProperties>
</file>