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70"/>
    <p:restoredTop sz="94592"/>
  </p:normalViewPr>
  <p:slideViewPr>
    <p:cSldViewPr snapToGrid="0" snapToObjects="1">
      <p:cViewPr varScale="1">
        <p:scale>
          <a:sx n="13" d="100"/>
          <a:sy n="13" d="100"/>
        </p:scale>
        <p:origin x="25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985936"/>
            <a:ext cx="23317200" cy="12733867"/>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19210869"/>
            <a:ext cx="20574000" cy="883073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A75DFD-5ABB-AB4F-91C3-698AE4D8BF0B}"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343912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A75DFD-5ABB-AB4F-91C3-698AE4D8BF0B}"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169181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A75DFD-5ABB-AB4F-91C3-698AE4D8BF0B}"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256290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A75DFD-5ABB-AB4F-91C3-698AE4D8BF0B}"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74444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477144"/>
            <a:ext cx="23660100" cy="8000997"/>
          </a:xfr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A75DFD-5ABB-AB4F-91C3-698AE4D8BF0B}"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39591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A75DFD-5ABB-AB4F-91C3-698AE4D8BF0B}"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392528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8966203"/>
            <a:ext cx="11605020"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4" name="Content Placeholder 3"/>
          <p:cNvSpPr>
            <a:spLocks noGrp="1"/>
          </p:cNvSpPr>
          <p:nvPr>
            <p:ph sz="half" idx="2"/>
          </p:nvPr>
        </p:nvSpPr>
        <p:spPr>
          <a:xfrm>
            <a:off x="1889526" y="13360400"/>
            <a:ext cx="11605020"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8966203"/>
            <a:ext cx="11662173"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6" name="Content Placeholder 5"/>
          <p:cNvSpPr>
            <a:spLocks noGrp="1"/>
          </p:cNvSpPr>
          <p:nvPr>
            <p:ph sz="quarter" idx="4"/>
          </p:nvPr>
        </p:nvSpPr>
        <p:spPr>
          <a:xfrm>
            <a:off x="13887452" y="13360400"/>
            <a:ext cx="11662173"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A75DFD-5ABB-AB4F-91C3-698AE4D8BF0B}"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150528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A75DFD-5ABB-AB4F-91C3-698AE4D8BF0B}" type="datetimeFigureOut">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146011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75DFD-5ABB-AB4F-91C3-698AE4D8BF0B}" type="datetimeFigureOut">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243902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266275"/>
            <a:ext cx="13887450" cy="25992667"/>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FAA75DFD-5ABB-AB4F-91C3-698AE4D8BF0B}"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326567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FAA75DFD-5ABB-AB4F-91C3-698AE4D8BF0B}"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E9788-C5E8-C24A-8899-6B404E88BD73}" type="slidenum">
              <a:rPr lang="en-US" smtClean="0"/>
              <a:t>‹#›</a:t>
            </a:fld>
            <a:endParaRPr lang="en-US"/>
          </a:p>
        </p:txBody>
      </p:sp>
    </p:spTree>
    <p:extLst>
      <p:ext uri="{BB962C8B-B14F-4D97-AF65-F5344CB8AC3E}">
        <p14:creationId xmlns:p14="http://schemas.microsoft.com/office/powerpoint/2010/main" val="129396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FAA75DFD-5ABB-AB4F-91C3-698AE4D8BF0B}" type="datetimeFigureOut">
              <a:rPr lang="en-US" smtClean="0"/>
              <a:t>3/27/2019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974E9788-C5E8-C24A-8899-6B404E88BD73}" type="slidenum">
              <a:rPr lang="en-US" smtClean="0"/>
              <a:t>‹#›</a:t>
            </a:fld>
            <a:endParaRPr lang="en-US"/>
          </a:p>
        </p:txBody>
      </p:sp>
    </p:spTree>
    <p:extLst>
      <p:ext uri="{BB962C8B-B14F-4D97-AF65-F5344CB8AC3E}">
        <p14:creationId xmlns:p14="http://schemas.microsoft.com/office/powerpoint/2010/main" val="289568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drawing of a tree&#10;&#10;Description automatically generated">
            <a:extLst>
              <a:ext uri="{FF2B5EF4-FFF2-40B4-BE49-F238E27FC236}">
                <a16:creationId xmlns:a16="http://schemas.microsoft.com/office/drawing/2014/main" id="{033B8317-6AE9-DB44-80DB-66BD13FEF6FE}"/>
              </a:ext>
            </a:extLst>
          </p:cNvPr>
          <p:cNvPicPr>
            <a:picLocks noChangeAspect="1"/>
          </p:cNvPicPr>
          <p:nvPr/>
        </p:nvPicPr>
        <p:blipFill>
          <a:blip r:embed="rId2"/>
          <a:stretch>
            <a:fillRect/>
          </a:stretch>
        </p:blipFill>
        <p:spPr>
          <a:xfrm>
            <a:off x="7545520" y="11890304"/>
            <a:ext cx="12826251" cy="12826251"/>
          </a:xfrm>
          <a:prstGeom prst="rect">
            <a:avLst/>
          </a:prstGeom>
        </p:spPr>
      </p:pic>
      <p:sp>
        <p:nvSpPr>
          <p:cNvPr id="27" name="Rounded Rectangle 26">
            <a:extLst>
              <a:ext uri="{FF2B5EF4-FFF2-40B4-BE49-F238E27FC236}">
                <a16:creationId xmlns:a16="http://schemas.microsoft.com/office/drawing/2014/main" id="{E75D2995-0A4B-2B41-BAC8-29A71F7F7877}"/>
              </a:ext>
            </a:extLst>
          </p:cNvPr>
          <p:cNvSpPr/>
          <p:nvPr/>
        </p:nvSpPr>
        <p:spPr>
          <a:xfrm>
            <a:off x="18478534" y="28541014"/>
            <a:ext cx="8689736" cy="691059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8BBF85D2-A514-7340-9BEB-92C9F3CB162D}"/>
              </a:ext>
            </a:extLst>
          </p:cNvPr>
          <p:cNvSpPr/>
          <p:nvPr/>
        </p:nvSpPr>
        <p:spPr>
          <a:xfrm>
            <a:off x="18718444" y="22533214"/>
            <a:ext cx="8297073" cy="4818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6E56202-52F1-B248-B4EE-0FC77981D76B}"/>
              </a:ext>
            </a:extLst>
          </p:cNvPr>
          <p:cNvSpPr/>
          <p:nvPr/>
        </p:nvSpPr>
        <p:spPr>
          <a:xfrm>
            <a:off x="18539910" y="5418398"/>
            <a:ext cx="8329385" cy="1569199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C23DFB90-51AC-9542-8432-69791194BB13}"/>
              </a:ext>
            </a:extLst>
          </p:cNvPr>
          <p:cNvSpPr/>
          <p:nvPr/>
        </p:nvSpPr>
        <p:spPr>
          <a:xfrm>
            <a:off x="125477" y="17743497"/>
            <a:ext cx="9430438" cy="176974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DBDFB8BE-7A31-654E-B810-87C3C539E038}"/>
              </a:ext>
            </a:extLst>
          </p:cNvPr>
          <p:cNvSpPr/>
          <p:nvPr/>
        </p:nvSpPr>
        <p:spPr>
          <a:xfrm>
            <a:off x="253889" y="5374698"/>
            <a:ext cx="8519613" cy="109682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D78AE-9F95-3E42-A814-9F58AD9381EB}"/>
              </a:ext>
            </a:extLst>
          </p:cNvPr>
          <p:cNvSpPr>
            <a:spLocks noGrp="1"/>
          </p:cNvSpPr>
          <p:nvPr>
            <p:ph type="ctrTitle"/>
          </p:nvPr>
        </p:nvSpPr>
        <p:spPr>
          <a:xfrm>
            <a:off x="527538" y="513111"/>
            <a:ext cx="26376923" cy="2636873"/>
          </a:xfrm>
          <a:solidFill>
            <a:schemeClr val="accent6">
              <a:lumMod val="40000"/>
              <a:lumOff val="60000"/>
            </a:schemeClr>
          </a:solidFill>
        </p:spPr>
        <p:txBody>
          <a:bodyPr>
            <a:normAutofit/>
          </a:bodyPr>
          <a:lstStyle/>
          <a:p>
            <a:r>
              <a:rPr lang="en-US" sz="4500" b="1" dirty="0"/>
              <a:t>Tree of Life</a:t>
            </a:r>
            <a:br>
              <a:rPr lang="en-US" sz="4500" b="1" dirty="0"/>
            </a:br>
            <a:r>
              <a:rPr lang="en-US" sz="4500" b="1" dirty="0"/>
              <a:t>Cynthia Castillo, Rana Haboush, Sam Kane, Angelica Romero </a:t>
            </a:r>
            <a:br>
              <a:rPr lang="en-US" sz="4500" b="1" dirty="0"/>
            </a:br>
            <a:r>
              <a:rPr lang="en-US" sz="4500" b="1" dirty="0"/>
              <a:t>Department of Biological and Environmental Sciences</a:t>
            </a:r>
            <a:br>
              <a:rPr lang="en-US" sz="4500" b="1" dirty="0"/>
            </a:br>
            <a:r>
              <a:rPr lang="en-US" sz="4500" b="1" dirty="0"/>
              <a:t>Longwood University</a:t>
            </a:r>
            <a:endParaRPr lang="en-US" b="1" dirty="0"/>
          </a:p>
        </p:txBody>
      </p:sp>
      <p:sp>
        <p:nvSpPr>
          <p:cNvPr id="4" name="TextBox 3">
            <a:extLst>
              <a:ext uri="{FF2B5EF4-FFF2-40B4-BE49-F238E27FC236}">
                <a16:creationId xmlns:a16="http://schemas.microsoft.com/office/drawing/2014/main" id="{3C8A6FD1-F14B-2944-9602-819D3B6BFEE7}"/>
              </a:ext>
            </a:extLst>
          </p:cNvPr>
          <p:cNvSpPr txBox="1"/>
          <p:nvPr/>
        </p:nvSpPr>
        <p:spPr>
          <a:xfrm>
            <a:off x="434064" y="4568832"/>
            <a:ext cx="8159262" cy="492443"/>
          </a:xfrm>
          <a:prstGeom prst="rect">
            <a:avLst/>
          </a:prstGeom>
          <a:solidFill>
            <a:schemeClr val="accent6">
              <a:lumMod val="40000"/>
              <a:lumOff val="60000"/>
            </a:schemeClr>
          </a:solidFill>
        </p:spPr>
        <p:txBody>
          <a:bodyPr wrap="square" rtlCol="0">
            <a:spAutoFit/>
          </a:bodyPr>
          <a:lstStyle/>
          <a:p>
            <a:pPr algn="ctr"/>
            <a:r>
              <a:rPr lang="en-US" sz="2600" dirty="0"/>
              <a:t>Introduction </a:t>
            </a:r>
          </a:p>
        </p:txBody>
      </p:sp>
      <p:sp>
        <p:nvSpPr>
          <p:cNvPr id="5" name="TextBox 4">
            <a:extLst>
              <a:ext uri="{FF2B5EF4-FFF2-40B4-BE49-F238E27FC236}">
                <a16:creationId xmlns:a16="http://schemas.microsoft.com/office/drawing/2014/main" id="{ED03199F-C1BC-B848-A9DF-87F6BD53D18E}"/>
              </a:ext>
            </a:extLst>
          </p:cNvPr>
          <p:cNvSpPr txBox="1"/>
          <p:nvPr/>
        </p:nvSpPr>
        <p:spPr>
          <a:xfrm>
            <a:off x="614240" y="5680985"/>
            <a:ext cx="8159262" cy="10618291"/>
          </a:xfrm>
          <a:prstGeom prst="rect">
            <a:avLst/>
          </a:prstGeom>
          <a:noFill/>
        </p:spPr>
        <p:txBody>
          <a:bodyPr wrap="square" rtlCol="0">
            <a:spAutoFit/>
          </a:bodyPr>
          <a:lstStyle/>
          <a:p>
            <a:pPr marL="571500" indent="-571500">
              <a:buFont typeface="Courier New" panose="02070309020205020404" pitchFamily="49" charset="0"/>
              <a:buChar char="o"/>
            </a:pPr>
            <a:r>
              <a:rPr lang="en-US" sz="3600" b="1" dirty="0"/>
              <a:t>Target Audience</a:t>
            </a:r>
          </a:p>
          <a:p>
            <a:pPr marL="1028700" lvl="1" indent="-571500">
              <a:buFont typeface="Courier New" panose="02070309020205020404" pitchFamily="49" charset="0"/>
              <a:buChar char="o"/>
            </a:pPr>
            <a:r>
              <a:rPr lang="en-US" sz="3600" dirty="0"/>
              <a:t>4-5</a:t>
            </a:r>
            <a:r>
              <a:rPr lang="en-US" sz="3600" baseline="30000" dirty="0"/>
              <a:t>th</a:t>
            </a:r>
            <a:r>
              <a:rPr lang="en-US" sz="3600" dirty="0"/>
              <a:t> Grade Elementary School Students</a:t>
            </a:r>
          </a:p>
          <a:p>
            <a:pPr marL="571500" indent="-571500">
              <a:buFont typeface="Courier New" panose="02070309020205020404" pitchFamily="49" charset="0"/>
              <a:buChar char="o"/>
            </a:pPr>
            <a:r>
              <a:rPr lang="en-US" sz="3600" b="1" dirty="0"/>
              <a:t>Why did we choose 4-5th grade?</a:t>
            </a:r>
            <a:endParaRPr lang="en-US" sz="3600" dirty="0"/>
          </a:p>
          <a:p>
            <a:pPr marL="1028700" lvl="1" indent="-571500">
              <a:buFont typeface="Courier New" panose="02070309020205020404" pitchFamily="49" charset="0"/>
              <a:buChar char="o"/>
            </a:pPr>
            <a:r>
              <a:rPr lang="en-US" sz="3600" dirty="0"/>
              <a:t>They don’t have preconceived notions, thus they are more easily accepting of new ideas and willing to learn. </a:t>
            </a:r>
          </a:p>
          <a:p>
            <a:pPr marL="1028700" lvl="1" indent="-571500">
              <a:buFont typeface="Courier New" panose="02070309020205020404" pitchFamily="49" charset="0"/>
              <a:buChar char="o"/>
            </a:pPr>
            <a:r>
              <a:rPr lang="en-US" sz="3600" dirty="0"/>
              <a:t>If we start with this small easy to understand concept the children will be more willing to accept evolution as a whole. </a:t>
            </a:r>
          </a:p>
          <a:p>
            <a:pPr marL="1028700" lvl="1" indent="-571500">
              <a:buFont typeface="Courier New" panose="02070309020205020404" pitchFamily="49" charset="0"/>
              <a:buChar char="o"/>
            </a:pPr>
            <a:r>
              <a:rPr lang="en-US" sz="3600" dirty="0"/>
              <a:t>If evolution is taught at an early age with age appropriate examples then it will be less likely for students to reach high school with misconceptions </a:t>
            </a:r>
          </a:p>
          <a:p>
            <a:pPr marL="1028700" lvl="1" indent="-571500">
              <a:buFont typeface="Courier New" panose="02070309020205020404" pitchFamily="49" charset="0"/>
              <a:buChar char="o"/>
            </a:pPr>
            <a:r>
              <a:rPr lang="en-US" sz="3600" dirty="0"/>
              <a:t>Evolution isn't taught until upper elementary.</a:t>
            </a:r>
          </a:p>
        </p:txBody>
      </p:sp>
      <p:pic>
        <p:nvPicPr>
          <p:cNvPr id="7" name="Picture 6" descr="A close up of a sign&#10;&#10;Description automatically generated">
            <a:extLst>
              <a:ext uri="{FF2B5EF4-FFF2-40B4-BE49-F238E27FC236}">
                <a16:creationId xmlns:a16="http://schemas.microsoft.com/office/drawing/2014/main" id="{57845DAA-D968-BD4E-82B9-996932DD3A56}"/>
              </a:ext>
            </a:extLst>
          </p:cNvPr>
          <p:cNvPicPr>
            <a:picLocks noChangeAspect="1"/>
          </p:cNvPicPr>
          <p:nvPr/>
        </p:nvPicPr>
        <p:blipFill>
          <a:blip r:embed="rId3"/>
          <a:stretch>
            <a:fillRect/>
          </a:stretch>
        </p:blipFill>
        <p:spPr>
          <a:xfrm>
            <a:off x="2031753" y="590575"/>
            <a:ext cx="2481943" cy="2481943"/>
          </a:xfrm>
          <a:prstGeom prst="rect">
            <a:avLst/>
          </a:prstGeom>
        </p:spPr>
      </p:pic>
      <p:pic>
        <p:nvPicPr>
          <p:cNvPr id="8" name="Picture 7" descr="A close up of a sign&#10;&#10;Description automatically generated">
            <a:extLst>
              <a:ext uri="{FF2B5EF4-FFF2-40B4-BE49-F238E27FC236}">
                <a16:creationId xmlns:a16="http://schemas.microsoft.com/office/drawing/2014/main" id="{C57823CC-B14E-1941-877F-C8BD493D11CF}"/>
              </a:ext>
            </a:extLst>
          </p:cNvPr>
          <p:cNvPicPr>
            <a:picLocks noChangeAspect="1"/>
          </p:cNvPicPr>
          <p:nvPr/>
        </p:nvPicPr>
        <p:blipFill>
          <a:blip r:embed="rId3"/>
          <a:stretch>
            <a:fillRect/>
          </a:stretch>
        </p:blipFill>
        <p:spPr>
          <a:xfrm>
            <a:off x="22918304" y="593387"/>
            <a:ext cx="2481943" cy="2481943"/>
          </a:xfrm>
          <a:prstGeom prst="rect">
            <a:avLst/>
          </a:prstGeom>
        </p:spPr>
      </p:pic>
      <p:sp>
        <p:nvSpPr>
          <p:cNvPr id="9" name="TextBox 8">
            <a:extLst>
              <a:ext uri="{FF2B5EF4-FFF2-40B4-BE49-F238E27FC236}">
                <a16:creationId xmlns:a16="http://schemas.microsoft.com/office/drawing/2014/main" id="{48E5A8A4-3A0B-7E41-A843-4E5B75106DB3}"/>
              </a:ext>
            </a:extLst>
          </p:cNvPr>
          <p:cNvSpPr txBox="1"/>
          <p:nvPr/>
        </p:nvSpPr>
        <p:spPr>
          <a:xfrm>
            <a:off x="434064" y="16880837"/>
            <a:ext cx="8159262" cy="492443"/>
          </a:xfrm>
          <a:prstGeom prst="rect">
            <a:avLst/>
          </a:prstGeom>
          <a:solidFill>
            <a:schemeClr val="accent6">
              <a:lumMod val="40000"/>
              <a:lumOff val="60000"/>
            </a:schemeClr>
          </a:solidFill>
        </p:spPr>
        <p:txBody>
          <a:bodyPr wrap="square" rtlCol="0">
            <a:spAutoFit/>
          </a:bodyPr>
          <a:lstStyle/>
          <a:p>
            <a:pPr algn="ctr"/>
            <a:r>
              <a:rPr lang="en-US" sz="2600" dirty="0"/>
              <a:t>Specific Aim</a:t>
            </a:r>
          </a:p>
        </p:txBody>
      </p:sp>
      <p:sp>
        <p:nvSpPr>
          <p:cNvPr id="10" name="Rectangle 9">
            <a:extLst>
              <a:ext uri="{FF2B5EF4-FFF2-40B4-BE49-F238E27FC236}">
                <a16:creationId xmlns:a16="http://schemas.microsoft.com/office/drawing/2014/main" id="{986D7CCA-4506-1D42-B07A-A14BB3E634A3}"/>
              </a:ext>
            </a:extLst>
          </p:cNvPr>
          <p:cNvSpPr/>
          <p:nvPr/>
        </p:nvSpPr>
        <p:spPr>
          <a:xfrm>
            <a:off x="661747" y="17965282"/>
            <a:ext cx="8159262" cy="10064294"/>
          </a:xfrm>
          <a:prstGeom prst="rect">
            <a:avLst/>
          </a:prstGeom>
        </p:spPr>
        <p:txBody>
          <a:bodyPr wrap="square">
            <a:spAutoFit/>
          </a:bodyPr>
          <a:lstStyle/>
          <a:p>
            <a:pPr marL="571500" indent="-571500">
              <a:buFont typeface="Courier New" panose="02070309020205020404" pitchFamily="49" charset="0"/>
              <a:buChar char="o"/>
            </a:pPr>
            <a:r>
              <a:rPr lang="en-US" sz="3600" b="1" dirty="0"/>
              <a:t>Goals of our project</a:t>
            </a:r>
            <a:endParaRPr lang="en-US" sz="3600" dirty="0"/>
          </a:p>
          <a:p>
            <a:pPr marL="1028700" lvl="1" indent="-571500">
              <a:buFont typeface="Courier New" panose="02070309020205020404" pitchFamily="49" charset="0"/>
              <a:buChar char="o"/>
            </a:pPr>
            <a:r>
              <a:rPr lang="en-US" sz="3600" dirty="0"/>
              <a:t>Teaching the kids to successfully build a phylogenetic tree based on morphological factors.</a:t>
            </a:r>
          </a:p>
          <a:p>
            <a:pPr marL="571500" indent="-571500">
              <a:buFont typeface="Courier New" panose="02070309020205020404" pitchFamily="49" charset="0"/>
              <a:buChar char="o"/>
            </a:pPr>
            <a:r>
              <a:rPr lang="en-US" sz="3600" b="1" dirty="0"/>
              <a:t>Why?</a:t>
            </a:r>
            <a:endParaRPr lang="en-US" sz="3600" dirty="0"/>
          </a:p>
          <a:p>
            <a:pPr marL="1028700" lvl="1" indent="-571500">
              <a:buFont typeface="Courier New" panose="02070309020205020404" pitchFamily="49" charset="0"/>
              <a:buChar char="o"/>
            </a:pPr>
            <a:r>
              <a:rPr lang="en-US" sz="3600" dirty="0"/>
              <a:t>We believe phylogenetic trees are one of the easier concepts of evolution to grasp.</a:t>
            </a:r>
          </a:p>
          <a:p>
            <a:pPr marL="1028700" lvl="1" indent="-571500">
              <a:buFont typeface="Courier New" panose="02070309020205020404" pitchFamily="49" charset="0"/>
              <a:buChar char="o"/>
            </a:pPr>
            <a:r>
              <a:rPr lang="en-US" sz="3600" dirty="0"/>
              <a:t>Phylogenetic trees are one of the least controversial concepts of evolution, due to being able to see traits on animals and understand that these animals are obviously related. People like to have evidence that they can see and not just trust in an idea. </a:t>
            </a:r>
          </a:p>
          <a:p>
            <a:br>
              <a:rPr lang="en-US" sz="3600" dirty="0"/>
            </a:br>
            <a:br>
              <a:rPr lang="en-US" dirty="0"/>
            </a:br>
            <a:endParaRPr lang="en-US" dirty="0"/>
          </a:p>
        </p:txBody>
      </p:sp>
      <p:sp>
        <p:nvSpPr>
          <p:cNvPr id="11" name="TextBox 10">
            <a:extLst>
              <a:ext uri="{FF2B5EF4-FFF2-40B4-BE49-F238E27FC236}">
                <a16:creationId xmlns:a16="http://schemas.microsoft.com/office/drawing/2014/main" id="{65AC7395-FE83-594D-A227-181880DE5852}"/>
              </a:ext>
            </a:extLst>
          </p:cNvPr>
          <p:cNvSpPr txBox="1"/>
          <p:nvPr/>
        </p:nvSpPr>
        <p:spPr>
          <a:xfrm>
            <a:off x="18539910" y="4642339"/>
            <a:ext cx="8399720" cy="492443"/>
          </a:xfrm>
          <a:prstGeom prst="rect">
            <a:avLst/>
          </a:prstGeom>
          <a:solidFill>
            <a:schemeClr val="accent6">
              <a:lumMod val="40000"/>
              <a:lumOff val="60000"/>
            </a:schemeClr>
          </a:solidFill>
        </p:spPr>
        <p:txBody>
          <a:bodyPr wrap="square" rtlCol="0">
            <a:spAutoFit/>
          </a:bodyPr>
          <a:lstStyle/>
          <a:p>
            <a:pPr algn="ctr"/>
            <a:r>
              <a:rPr lang="en-US" sz="2600" dirty="0"/>
              <a:t>Methodology</a:t>
            </a:r>
          </a:p>
        </p:txBody>
      </p:sp>
      <p:pic>
        <p:nvPicPr>
          <p:cNvPr id="13" name="Picture 12" descr="A close up of a logo&#10;&#10;Description automatically generated">
            <a:extLst>
              <a:ext uri="{FF2B5EF4-FFF2-40B4-BE49-F238E27FC236}">
                <a16:creationId xmlns:a16="http://schemas.microsoft.com/office/drawing/2014/main" id="{8D9C5848-F011-F44C-BF75-38069A7F0C3E}"/>
              </a:ext>
            </a:extLst>
          </p:cNvPr>
          <p:cNvPicPr>
            <a:picLocks noChangeAspect="1"/>
          </p:cNvPicPr>
          <p:nvPr/>
        </p:nvPicPr>
        <p:blipFill>
          <a:blip r:embed="rId4"/>
          <a:stretch>
            <a:fillRect/>
          </a:stretch>
        </p:blipFill>
        <p:spPr>
          <a:xfrm>
            <a:off x="761065" y="26938797"/>
            <a:ext cx="8159262" cy="7278609"/>
          </a:xfrm>
          <a:prstGeom prst="rect">
            <a:avLst/>
          </a:prstGeom>
        </p:spPr>
      </p:pic>
      <p:sp>
        <p:nvSpPr>
          <p:cNvPr id="14" name="TextBox 13">
            <a:extLst>
              <a:ext uri="{FF2B5EF4-FFF2-40B4-BE49-F238E27FC236}">
                <a16:creationId xmlns:a16="http://schemas.microsoft.com/office/drawing/2014/main" id="{2565B0BA-773D-504F-9D08-62AB84F1BB1B}"/>
              </a:ext>
            </a:extLst>
          </p:cNvPr>
          <p:cNvSpPr txBox="1"/>
          <p:nvPr/>
        </p:nvSpPr>
        <p:spPr>
          <a:xfrm>
            <a:off x="755842" y="34326013"/>
            <a:ext cx="5344733" cy="523220"/>
          </a:xfrm>
          <a:prstGeom prst="rect">
            <a:avLst/>
          </a:prstGeom>
          <a:noFill/>
        </p:spPr>
        <p:txBody>
          <a:bodyPr wrap="none" rtlCol="0">
            <a:spAutoFit/>
          </a:bodyPr>
          <a:lstStyle/>
          <a:p>
            <a:r>
              <a:rPr lang="en-US" sz="2800" dirty="0"/>
              <a:t>Figure 1. Sample Phylogenetic Tree.</a:t>
            </a:r>
          </a:p>
        </p:txBody>
      </p:sp>
      <p:sp>
        <p:nvSpPr>
          <p:cNvPr id="15" name="TextBox 14">
            <a:extLst>
              <a:ext uri="{FF2B5EF4-FFF2-40B4-BE49-F238E27FC236}">
                <a16:creationId xmlns:a16="http://schemas.microsoft.com/office/drawing/2014/main" id="{9D22634C-91BF-4947-B944-660E4F3ACBF1}"/>
              </a:ext>
            </a:extLst>
          </p:cNvPr>
          <p:cNvSpPr txBox="1"/>
          <p:nvPr/>
        </p:nvSpPr>
        <p:spPr>
          <a:xfrm>
            <a:off x="18718444" y="5890635"/>
            <a:ext cx="8364551" cy="9233297"/>
          </a:xfrm>
          <a:prstGeom prst="rect">
            <a:avLst/>
          </a:prstGeom>
          <a:noFill/>
        </p:spPr>
        <p:txBody>
          <a:bodyPr wrap="square" rtlCol="0">
            <a:spAutoFit/>
          </a:bodyPr>
          <a:lstStyle/>
          <a:p>
            <a:pPr marL="571500" indent="-571500">
              <a:buFont typeface="Courier New" panose="02070309020205020404" pitchFamily="49" charset="0"/>
              <a:buChar char="o"/>
            </a:pPr>
            <a:r>
              <a:rPr lang="en-US" sz="3600" b="1" dirty="0"/>
              <a:t>Lesson:</a:t>
            </a:r>
            <a:endParaRPr lang="en-US" sz="3600" dirty="0"/>
          </a:p>
          <a:p>
            <a:pPr marL="1028700" lvl="1" indent="-571500">
              <a:buFont typeface="Courier New" panose="02070309020205020404" pitchFamily="49" charset="0"/>
              <a:buChar char="o"/>
            </a:pPr>
            <a:r>
              <a:rPr lang="en-US" sz="3600" dirty="0"/>
              <a:t>Children’s Book </a:t>
            </a:r>
          </a:p>
          <a:p>
            <a:pPr marL="571500" indent="-571500">
              <a:buFont typeface="Courier New" panose="02070309020205020404" pitchFamily="49" charset="0"/>
              <a:buChar char="o"/>
            </a:pPr>
            <a:r>
              <a:rPr lang="en-US" sz="3600" b="1" dirty="0"/>
              <a:t>Why did we choose a children's Book?</a:t>
            </a:r>
            <a:endParaRPr lang="en-US" sz="3600" dirty="0"/>
          </a:p>
          <a:p>
            <a:pPr marL="1028700" lvl="1" indent="-571500">
              <a:buFont typeface="Courier New" panose="02070309020205020404" pitchFamily="49" charset="0"/>
              <a:buChar char="o"/>
            </a:pPr>
            <a:r>
              <a:rPr lang="en-US" sz="3600" dirty="0"/>
              <a:t>A book is easy to follow along with. </a:t>
            </a:r>
          </a:p>
          <a:p>
            <a:pPr marL="1028700" lvl="1" indent="-571500">
              <a:buFont typeface="Courier New" panose="02070309020205020404" pitchFamily="49" charset="0"/>
              <a:buChar char="o"/>
            </a:pPr>
            <a:r>
              <a:rPr lang="en-US" sz="3600" dirty="0"/>
              <a:t>If a child wants to come back and refresh themselves on the topic they can. </a:t>
            </a:r>
          </a:p>
          <a:p>
            <a:pPr marL="1028700" lvl="1" indent="-571500">
              <a:buFont typeface="Courier New" panose="02070309020205020404" pitchFamily="49" charset="0"/>
              <a:buChar char="o"/>
            </a:pPr>
            <a:r>
              <a:rPr lang="en-US" sz="3600" dirty="0"/>
              <a:t>If everyone has a book in front of them, they are more likely to pay attention to the lesson. </a:t>
            </a:r>
          </a:p>
          <a:p>
            <a:pPr marL="571500" indent="-571500">
              <a:buFont typeface="Courier New" panose="02070309020205020404" pitchFamily="49" charset="0"/>
              <a:buChar char="o"/>
            </a:pPr>
            <a:r>
              <a:rPr lang="en-US" sz="3600" b="1" dirty="0"/>
              <a:t>Pre/Post-Test:</a:t>
            </a:r>
            <a:endParaRPr lang="en-US" sz="3600" dirty="0"/>
          </a:p>
          <a:p>
            <a:pPr marL="1028700" lvl="1" indent="-571500">
              <a:buFont typeface="Courier New" panose="02070309020205020404" pitchFamily="49" charset="0"/>
              <a:buChar char="o"/>
            </a:pPr>
            <a:r>
              <a:rPr lang="en-US" sz="3600" dirty="0"/>
              <a:t>Show toys based off of the book with morphological features</a:t>
            </a:r>
          </a:p>
          <a:p>
            <a:pPr marL="1028700" lvl="1" indent="-571500">
              <a:buFont typeface="Courier New" panose="02070309020205020404" pitchFamily="49" charset="0"/>
              <a:buChar char="o"/>
            </a:pPr>
            <a:r>
              <a:rPr lang="en-US" sz="3600" dirty="0"/>
              <a:t>Have kids group animals on morphological features, then try and create a phylogenetic tree. </a:t>
            </a:r>
            <a:br>
              <a:rPr lang="en-US" dirty="0"/>
            </a:br>
            <a:endParaRPr lang="en-US" dirty="0"/>
          </a:p>
        </p:txBody>
      </p:sp>
      <p:sp>
        <p:nvSpPr>
          <p:cNvPr id="17" name="TextBox 16">
            <a:extLst>
              <a:ext uri="{FF2B5EF4-FFF2-40B4-BE49-F238E27FC236}">
                <a16:creationId xmlns:a16="http://schemas.microsoft.com/office/drawing/2014/main" id="{E83B4E70-E364-5645-BDA5-23290621523D}"/>
              </a:ext>
            </a:extLst>
          </p:cNvPr>
          <p:cNvSpPr txBox="1"/>
          <p:nvPr/>
        </p:nvSpPr>
        <p:spPr>
          <a:xfrm>
            <a:off x="18598215" y="21630845"/>
            <a:ext cx="8399720" cy="492443"/>
          </a:xfrm>
          <a:prstGeom prst="rect">
            <a:avLst/>
          </a:prstGeom>
          <a:solidFill>
            <a:schemeClr val="accent6">
              <a:lumMod val="40000"/>
              <a:lumOff val="60000"/>
            </a:schemeClr>
          </a:solidFill>
        </p:spPr>
        <p:txBody>
          <a:bodyPr wrap="square" rtlCol="0">
            <a:spAutoFit/>
          </a:bodyPr>
          <a:lstStyle/>
          <a:p>
            <a:pPr algn="ctr"/>
            <a:r>
              <a:rPr lang="en-US" sz="2600" dirty="0"/>
              <a:t>Potential Pitfalls </a:t>
            </a:r>
          </a:p>
        </p:txBody>
      </p:sp>
      <p:sp>
        <p:nvSpPr>
          <p:cNvPr id="18" name="Rectangle 17">
            <a:extLst>
              <a:ext uri="{FF2B5EF4-FFF2-40B4-BE49-F238E27FC236}">
                <a16:creationId xmlns:a16="http://schemas.microsoft.com/office/drawing/2014/main" id="{B6A8430C-96E0-6641-9A02-E73109F724BF}"/>
              </a:ext>
            </a:extLst>
          </p:cNvPr>
          <p:cNvSpPr/>
          <p:nvPr/>
        </p:nvSpPr>
        <p:spPr>
          <a:xfrm>
            <a:off x="18821088" y="22860624"/>
            <a:ext cx="8159262" cy="3970318"/>
          </a:xfrm>
          <a:prstGeom prst="rect">
            <a:avLst/>
          </a:prstGeom>
        </p:spPr>
        <p:txBody>
          <a:bodyPr wrap="square">
            <a:spAutoFit/>
          </a:bodyPr>
          <a:lstStyle/>
          <a:p>
            <a:pPr marL="571500" indent="-571500">
              <a:buFont typeface="Courier New" panose="02070309020205020404" pitchFamily="49" charset="0"/>
              <a:buChar char="o"/>
            </a:pPr>
            <a:r>
              <a:rPr lang="en-US" sz="3600" dirty="0"/>
              <a:t>We are only giving a visual presentation on how to make a phylogenetic tree, but not really explaining how animals have evolved morphological traits.</a:t>
            </a:r>
          </a:p>
          <a:p>
            <a:pPr marL="571500" indent="-571500">
              <a:buFont typeface="Courier New" panose="02070309020205020404" pitchFamily="49" charset="0"/>
              <a:buChar char="o"/>
            </a:pPr>
            <a:r>
              <a:rPr lang="en-US" sz="3600" dirty="0"/>
              <a:t>Parents could disapprove of this project due to different views, such as religious beliefs.</a:t>
            </a:r>
          </a:p>
        </p:txBody>
      </p:sp>
      <p:sp>
        <p:nvSpPr>
          <p:cNvPr id="20" name="TextBox 19">
            <a:extLst>
              <a:ext uri="{FF2B5EF4-FFF2-40B4-BE49-F238E27FC236}">
                <a16:creationId xmlns:a16="http://schemas.microsoft.com/office/drawing/2014/main" id="{1F99C6DC-5C35-E145-AB7C-DE626E182FF8}"/>
              </a:ext>
            </a:extLst>
          </p:cNvPr>
          <p:cNvSpPr txBox="1"/>
          <p:nvPr/>
        </p:nvSpPr>
        <p:spPr>
          <a:xfrm>
            <a:off x="18598215" y="27758615"/>
            <a:ext cx="8399720" cy="492443"/>
          </a:xfrm>
          <a:prstGeom prst="rect">
            <a:avLst/>
          </a:prstGeom>
          <a:solidFill>
            <a:schemeClr val="accent6">
              <a:lumMod val="40000"/>
              <a:lumOff val="60000"/>
            </a:schemeClr>
          </a:solidFill>
        </p:spPr>
        <p:txBody>
          <a:bodyPr wrap="square" rtlCol="0">
            <a:spAutoFit/>
          </a:bodyPr>
          <a:lstStyle/>
          <a:p>
            <a:pPr algn="ctr"/>
            <a:r>
              <a:rPr lang="en-US" sz="2600" dirty="0"/>
              <a:t>Future Direction </a:t>
            </a:r>
          </a:p>
        </p:txBody>
      </p:sp>
      <p:sp>
        <p:nvSpPr>
          <p:cNvPr id="21" name="Rectangle 20">
            <a:extLst>
              <a:ext uri="{FF2B5EF4-FFF2-40B4-BE49-F238E27FC236}">
                <a16:creationId xmlns:a16="http://schemas.microsoft.com/office/drawing/2014/main" id="{49E4489A-4753-7E44-B523-A4924255CFED}"/>
              </a:ext>
            </a:extLst>
          </p:cNvPr>
          <p:cNvSpPr/>
          <p:nvPr/>
        </p:nvSpPr>
        <p:spPr>
          <a:xfrm>
            <a:off x="18856255" y="28902060"/>
            <a:ext cx="8159262" cy="5078313"/>
          </a:xfrm>
          <a:prstGeom prst="rect">
            <a:avLst/>
          </a:prstGeom>
        </p:spPr>
        <p:txBody>
          <a:bodyPr wrap="square">
            <a:spAutoFit/>
          </a:bodyPr>
          <a:lstStyle/>
          <a:p>
            <a:pPr marL="571500" indent="-571500">
              <a:buFont typeface="Courier New" panose="02070309020205020404" pitchFamily="49" charset="0"/>
              <a:buChar char="o"/>
            </a:pPr>
            <a:r>
              <a:rPr lang="en-US" sz="3600" dirty="0"/>
              <a:t>After teaching children about phylogenetic trees, we could begin teaching them how features evolved on animals, leading into adaptation and natural selection</a:t>
            </a:r>
          </a:p>
          <a:p>
            <a:pPr marL="571500" indent="-571500">
              <a:buFont typeface="Courier New" panose="02070309020205020404" pitchFamily="49" charset="0"/>
              <a:buChar char="o"/>
            </a:pPr>
            <a:r>
              <a:rPr lang="en-US" sz="3600" dirty="0"/>
              <a:t>We could do a hands on activity to engage children in learning about Evolution.</a:t>
            </a:r>
          </a:p>
          <a:p>
            <a:pPr marL="1028700" lvl="1" indent="-571500">
              <a:buFont typeface="Courier New" panose="02070309020205020404" pitchFamily="49" charset="0"/>
              <a:buChar char="o"/>
            </a:pPr>
            <a:r>
              <a:rPr lang="en-US" sz="3600" dirty="0"/>
              <a:t>Ex. </a:t>
            </a:r>
          </a:p>
        </p:txBody>
      </p:sp>
      <p:pic>
        <p:nvPicPr>
          <p:cNvPr id="33" name="Picture 32" descr="A close up of text on a whiteboard&#10;&#10;Description automatically generated">
            <a:extLst>
              <a:ext uri="{FF2B5EF4-FFF2-40B4-BE49-F238E27FC236}">
                <a16:creationId xmlns:a16="http://schemas.microsoft.com/office/drawing/2014/main" id="{D135B6ED-F590-B64D-9C60-A5C15A3FD282}"/>
              </a:ext>
            </a:extLst>
          </p:cNvPr>
          <p:cNvPicPr>
            <a:picLocks noChangeAspect="1"/>
          </p:cNvPicPr>
          <p:nvPr/>
        </p:nvPicPr>
        <p:blipFill>
          <a:blip r:embed="rId5"/>
          <a:stretch>
            <a:fillRect/>
          </a:stretch>
        </p:blipFill>
        <p:spPr>
          <a:xfrm>
            <a:off x="20302356" y="14845254"/>
            <a:ext cx="4803994" cy="6240056"/>
          </a:xfrm>
          <a:prstGeom prst="rect">
            <a:avLst/>
          </a:prstGeom>
        </p:spPr>
      </p:pic>
      <p:pic>
        <p:nvPicPr>
          <p:cNvPr id="35" name="Picture 34">
            <a:extLst>
              <a:ext uri="{FF2B5EF4-FFF2-40B4-BE49-F238E27FC236}">
                <a16:creationId xmlns:a16="http://schemas.microsoft.com/office/drawing/2014/main" id="{F0B44D15-EAE7-A84F-A281-6934442C4567}"/>
              </a:ext>
            </a:extLst>
          </p:cNvPr>
          <p:cNvPicPr>
            <a:picLocks noChangeAspect="1"/>
          </p:cNvPicPr>
          <p:nvPr/>
        </p:nvPicPr>
        <p:blipFill>
          <a:blip r:embed="rId6"/>
          <a:stretch>
            <a:fillRect/>
          </a:stretch>
        </p:blipFill>
        <p:spPr>
          <a:xfrm>
            <a:off x="10079737" y="3667165"/>
            <a:ext cx="6973762" cy="9260821"/>
          </a:xfrm>
          <a:prstGeom prst="rect">
            <a:avLst/>
          </a:prstGeom>
        </p:spPr>
      </p:pic>
      <p:pic>
        <p:nvPicPr>
          <p:cNvPr id="6" name="Picture 5">
            <a:extLst>
              <a:ext uri="{FF2B5EF4-FFF2-40B4-BE49-F238E27FC236}">
                <a16:creationId xmlns:a16="http://schemas.microsoft.com/office/drawing/2014/main" id="{4CDB08F6-4222-4EDE-ACE5-E34760525736}"/>
              </a:ext>
            </a:extLst>
          </p:cNvPr>
          <p:cNvPicPr>
            <a:picLocks noChangeAspect="1"/>
          </p:cNvPicPr>
          <p:nvPr/>
        </p:nvPicPr>
        <p:blipFill rotWithShape="1">
          <a:blip r:embed="rId7"/>
          <a:srcRect t="20413" b="20866"/>
          <a:stretch/>
        </p:blipFill>
        <p:spPr>
          <a:xfrm>
            <a:off x="9972472" y="24050623"/>
            <a:ext cx="8159263" cy="11083639"/>
          </a:xfrm>
          <a:prstGeom prst="rect">
            <a:avLst/>
          </a:prstGeom>
        </p:spPr>
      </p:pic>
    </p:spTree>
    <p:extLst>
      <p:ext uri="{BB962C8B-B14F-4D97-AF65-F5344CB8AC3E}">
        <p14:creationId xmlns:p14="http://schemas.microsoft.com/office/powerpoint/2010/main" val="201235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TotalTime>
  <Words>361</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Courier New</vt:lpstr>
      <vt:lpstr>Office Theme</vt:lpstr>
      <vt:lpstr>Tree of Life Cynthia Castillo, Rana Haboush, Sam Kane, Angelica Romero  Department of Biological and Environmental Sciences Longwood University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of Life Cynthia Castillo, Rana Haboush, Sam Kane, Angelica Romero  Department of Biological and Environmental Sciences Longwood University</dc:title>
  <dc:creator>Microsoft Office User</dc:creator>
  <cp:lastModifiedBy> </cp:lastModifiedBy>
  <cp:revision>13</cp:revision>
  <dcterms:created xsi:type="dcterms:W3CDTF">2018-12-04T01:44:36Z</dcterms:created>
  <dcterms:modified xsi:type="dcterms:W3CDTF">2019-03-27T22:04:35Z</dcterms:modified>
</cp:coreProperties>
</file>