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10"/>
  </p:notesMasterIdLst>
  <p:sldIdLst>
    <p:sldId id="256" r:id="rId2"/>
    <p:sldId id="258" r:id="rId3"/>
    <p:sldId id="257" r:id="rId4"/>
    <p:sldId id="259" r:id="rId5"/>
    <p:sldId id="261" r:id="rId6"/>
    <p:sldId id="263" r:id="rId7"/>
    <p:sldId id="264"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v>Control</c:v>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6479-4212-BEC1-5D7A75E58F5B}"/>
                </c:ext>
              </c:extLst>
            </c:dLbl>
            <c:dLbl>
              <c:idx val="3"/>
              <c:delete val="1"/>
              <c:extLst>
                <c:ext xmlns:c15="http://schemas.microsoft.com/office/drawing/2012/chart" uri="{CE6537A1-D6FC-4f65-9D91-7224C49458BB}"/>
                <c:ext xmlns:c16="http://schemas.microsoft.com/office/drawing/2014/chart" uri="{C3380CC4-5D6E-409C-BE32-E72D297353CC}">
                  <c16:uniqueId val="{00000001-6479-4212-BEC1-5D7A75E58F5B}"/>
                </c:ext>
              </c:extLst>
            </c:dLbl>
            <c:dLbl>
              <c:idx val="5"/>
              <c:delete val="1"/>
              <c:extLst>
                <c:ext xmlns:c15="http://schemas.microsoft.com/office/drawing/2012/chart" uri="{CE6537A1-D6FC-4f65-9D91-7224C49458BB}"/>
                <c:ext xmlns:c16="http://schemas.microsoft.com/office/drawing/2014/chart" uri="{C3380CC4-5D6E-409C-BE32-E72D297353CC}">
                  <c16:uniqueId val="{00000002-6479-4212-BEC1-5D7A75E58F5B}"/>
                </c:ext>
              </c:extLst>
            </c:dLbl>
            <c:dLbl>
              <c:idx val="7"/>
              <c:delete val="1"/>
              <c:extLst>
                <c:ext xmlns:c15="http://schemas.microsoft.com/office/drawing/2012/chart" uri="{CE6537A1-D6FC-4f65-9D91-7224C49458BB}"/>
                <c:ext xmlns:c16="http://schemas.microsoft.com/office/drawing/2014/chart" uri="{C3380CC4-5D6E-409C-BE32-E72D297353CC}">
                  <c16:uniqueId val="{00000003-6479-4212-BEC1-5D7A75E58F5B}"/>
                </c:ext>
              </c:extLst>
            </c:dLbl>
            <c:dLbl>
              <c:idx val="9"/>
              <c:delete val="1"/>
              <c:extLst>
                <c:ext xmlns:c15="http://schemas.microsoft.com/office/drawing/2012/chart" uri="{CE6537A1-D6FC-4f65-9D91-7224C49458BB}"/>
                <c:ext xmlns:c16="http://schemas.microsoft.com/office/drawing/2014/chart" uri="{C3380CC4-5D6E-409C-BE32-E72D297353CC}">
                  <c16:uniqueId val="{00000004-6479-4212-BEC1-5D7A75E58F5B}"/>
                </c:ext>
              </c:extLst>
            </c:dLbl>
            <c:dLbl>
              <c:idx val="11"/>
              <c:delete val="1"/>
              <c:extLst>
                <c:ext xmlns:c15="http://schemas.microsoft.com/office/drawing/2012/chart" uri="{CE6537A1-D6FC-4f65-9D91-7224C49458BB}"/>
                <c:ext xmlns:c16="http://schemas.microsoft.com/office/drawing/2014/chart" uri="{C3380CC4-5D6E-409C-BE32-E72D297353CC}">
                  <c16:uniqueId val="{00000005-6479-4212-BEC1-5D7A75E58F5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Sheet1!$A$1:$L$2</c:f>
              <c:multiLvlStrCache>
                <c:ptCount val="11"/>
                <c:lvl>
                  <c:pt idx="0">
                    <c:v> LB Plate colonies</c:v>
                  </c:pt>
                  <c:pt idx="2">
                    <c:v>MSA Plate colonies</c:v>
                  </c:pt>
                  <c:pt idx="4">
                    <c:v>LB Plate colonies</c:v>
                  </c:pt>
                  <c:pt idx="6">
                    <c:v>MSA Plate colonies</c:v>
                  </c:pt>
                  <c:pt idx="8">
                    <c:v>LB Plate colonies</c:v>
                  </c:pt>
                  <c:pt idx="10">
                    <c:v>MSA Plate colonies</c:v>
                  </c:pt>
                </c:lvl>
                <c:lvl>
                  <c:pt idx="0">
                    <c:v>3 Suite Mates</c:v>
                  </c:pt>
                  <c:pt idx="4">
                    <c:v> 2 Suite Mates</c:v>
                  </c:pt>
                  <c:pt idx="8">
                    <c:v> 4 Suite Mates</c:v>
                  </c:pt>
                </c:lvl>
              </c:multiLvlStrCache>
            </c:multiLvlStrRef>
          </c:cat>
          <c:val>
            <c:numRef>
              <c:f>Sheet1!$A$3:$L$3</c:f>
              <c:numCache>
                <c:formatCode>General</c:formatCode>
                <c:ptCount val="12"/>
                <c:pt idx="0">
                  <c:v>1</c:v>
                </c:pt>
                <c:pt idx="1">
                  <c:v>0</c:v>
                </c:pt>
                <c:pt idx="2">
                  <c:v>1</c:v>
                </c:pt>
                <c:pt idx="3">
                  <c:v>0</c:v>
                </c:pt>
                <c:pt idx="4">
                  <c:v>0</c:v>
                </c:pt>
                <c:pt idx="5">
                  <c:v>0</c:v>
                </c:pt>
                <c:pt idx="6">
                  <c:v>0</c:v>
                </c:pt>
                <c:pt idx="7">
                  <c:v>0</c:v>
                </c:pt>
                <c:pt idx="8">
                  <c:v>1</c:v>
                </c:pt>
                <c:pt idx="9">
                  <c:v>0</c:v>
                </c:pt>
                <c:pt idx="10">
                  <c:v>1</c:v>
                </c:pt>
                <c:pt idx="11">
                  <c:v>0</c:v>
                </c:pt>
              </c:numCache>
            </c:numRef>
          </c:val>
          <c:extLst>
            <c:ext xmlns:c16="http://schemas.microsoft.com/office/drawing/2014/chart" uri="{C3380CC4-5D6E-409C-BE32-E72D297353CC}">
              <c16:uniqueId val="{00000006-6479-4212-BEC1-5D7A75E58F5B}"/>
            </c:ext>
          </c:extLst>
        </c:ser>
        <c:ser>
          <c:idx val="1"/>
          <c:order val="1"/>
          <c:tx>
            <c:v>Sample 1- Next to shaft</c:v>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7-6479-4212-BEC1-5D7A75E58F5B}"/>
                </c:ext>
              </c:extLst>
            </c:dLbl>
            <c:dLbl>
              <c:idx val="3"/>
              <c:delete val="1"/>
              <c:extLst>
                <c:ext xmlns:c15="http://schemas.microsoft.com/office/drawing/2012/chart" uri="{CE6537A1-D6FC-4f65-9D91-7224C49458BB}"/>
                <c:ext xmlns:c16="http://schemas.microsoft.com/office/drawing/2014/chart" uri="{C3380CC4-5D6E-409C-BE32-E72D297353CC}">
                  <c16:uniqueId val="{00000008-6479-4212-BEC1-5D7A75E58F5B}"/>
                </c:ext>
              </c:extLst>
            </c:dLbl>
            <c:dLbl>
              <c:idx val="5"/>
              <c:delete val="1"/>
              <c:extLst>
                <c:ext xmlns:c15="http://schemas.microsoft.com/office/drawing/2012/chart" uri="{CE6537A1-D6FC-4f65-9D91-7224C49458BB}"/>
                <c:ext xmlns:c16="http://schemas.microsoft.com/office/drawing/2014/chart" uri="{C3380CC4-5D6E-409C-BE32-E72D297353CC}">
                  <c16:uniqueId val="{00000009-6479-4212-BEC1-5D7A75E58F5B}"/>
                </c:ext>
              </c:extLst>
            </c:dLbl>
            <c:dLbl>
              <c:idx val="7"/>
              <c:delete val="1"/>
              <c:extLst>
                <c:ext xmlns:c15="http://schemas.microsoft.com/office/drawing/2012/chart" uri="{CE6537A1-D6FC-4f65-9D91-7224C49458BB}"/>
                <c:ext xmlns:c16="http://schemas.microsoft.com/office/drawing/2014/chart" uri="{C3380CC4-5D6E-409C-BE32-E72D297353CC}">
                  <c16:uniqueId val="{0000000A-6479-4212-BEC1-5D7A75E58F5B}"/>
                </c:ext>
              </c:extLst>
            </c:dLbl>
            <c:dLbl>
              <c:idx val="9"/>
              <c:delete val="1"/>
              <c:extLst>
                <c:ext xmlns:c15="http://schemas.microsoft.com/office/drawing/2012/chart" uri="{CE6537A1-D6FC-4f65-9D91-7224C49458BB}"/>
                <c:ext xmlns:c16="http://schemas.microsoft.com/office/drawing/2014/chart" uri="{C3380CC4-5D6E-409C-BE32-E72D297353CC}">
                  <c16:uniqueId val="{0000000B-6479-4212-BEC1-5D7A75E58F5B}"/>
                </c:ext>
              </c:extLst>
            </c:dLbl>
            <c:dLbl>
              <c:idx val="11"/>
              <c:delete val="1"/>
              <c:extLst>
                <c:ext xmlns:c15="http://schemas.microsoft.com/office/drawing/2012/chart" uri="{CE6537A1-D6FC-4f65-9D91-7224C49458BB}"/>
                <c:ext xmlns:c16="http://schemas.microsoft.com/office/drawing/2014/chart" uri="{C3380CC4-5D6E-409C-BE32-E72D297353CC}">
                  <c16:uniqueId val="{0000000C-6479-4212-BEC1-5D7A75E58F5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Sheet1!$A$1:$L$2</c:f>
              <c:multiLvlStrCache>
                <c:ptCount val="11"/>
                <c:lvl>
                  <c:pt idx="0">
                    <c:v> LB Plate colonies</c:v>
                  </c:pt>
                  <c:pt idx="2">
                    <c:v>MSA Plate colonies</c:v>
                  </c:pt>
                  <c:pt idx="4">
                    <c:v>LB Plate colonies</c:v>
                  </c:pt>
                  <c:pt idx="6">
                    <c:v>MSA Plate colonies</c:v>
                  </c:pt>
                  <c:pt idx="8">
                    <c:v>LB Plate colonies</c:v>
                  </c:pt>
                  <c:pt idx="10">
                    <c:v>MSA Plate colonies</c:v>
                  </c:pt>
                </c:lvl>
                <c:lvl>
                  <c:pt idx="0">
                    <c:v>3 Suite Mates</c:v>
                  </c:pt>
                  <c:pt idx="4">
                    <c:v> 2 Suite Mates</c:v>
                  </c:pt>
                  <c:pt idx="8">
                    <c:v> 4 Suite Mates</c:v>
                  </c:pt>
                </c:lvl>
              </c:multiLvlStrCache>
            </c:multiLvlStrRef>
          </c:cat>
          <c:val>
            <c:numRef>
              <c:f>Sheet1!$A$4:$L$4</c:f>
              <c:numCache>
                <c:formatCode>General</c:formatCode>
                <c:ptCount val="12"/>
                <c:pt idx="0">
                  <c:v>8</c:v>
                </c:pt>
                <c:pt idx="1">
                  <c:v>0</c:v>
                </c:pt>
                <c:pt idx="2">
                  <c:v>7</c:v>
                </c:pt>
                <c:pt idx="3">
                  <c:v>0</c:v>
                </c:pt>
                <c:pt idx="4">
                  <c:v>7</c:v>
                </c:pt>
                <c:pt idx="5">
                  <c:v>0</c:v>
                </c:pt>
                <c:pt idx="6">
                  <c:v>6</c:v>
                </c:pt>
                <c:pt idx="7">
                  <c:v>0</c:v>
                </c:pt>
                <c:pt idx="8">
                  <c:v>4</c:v>
                </c:pt>
                <c:pt idx="9">
                  <c:v>0</c:v>
                </c:pt>
                <c:pt idx="10">
                  <c:v>0</c:v>
                </c:pt>
                <c:pt idx="11">
                  <c:v>0</c:v>
                </c:pt>
              </c:numCache>
            </c:numRef>
          </c:val>
          <c:extLst>
            <c:ext xmlns:c16="http://schemas.microsoft.com/office/drawing/2014/chart" uri="{C3380CC4-5D6E-409C-BE32-E72D297353CC}">
              <c16:uniqueId val="{0000000D-6479-4212-BEC1-5D7A75E58F5B}"/>
            </c:ext>
          </c:extLst>
        </c:ser>
        <c:ser>
          <c:idx val="2"/>
          <c:order val="2"/>
          <c:tx>
            <c:v>Sample 2- Middle</c:v>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E-6479-4212-BEC1-5D7A75E58F5B}"/>
                </c:ext>
              </c:extLst>
            </c:dLbl>
            <c:dLbl>
              <c:idx val="3"/>
              <c:delete val="1"/>
              <c:extLst>
                <c:ext xmlns:c15="http://schemas.microsoft.com/office/drawing/2012/chart" uri="{CE6537A1-D6FC-4f65-9D91-7224C49458BB}"/>
                <c:ext xmlns:c16="http://schemas.microsoft.com/office/drawing/2014/chart" uri="{C3380CC4-5D6E-409C-BE32-E72D297353CC}">
                  <c16:uniqueId val="{0000000F-6479-4212-BEC1-5D7A75E58F5B}"/>
                </c:ext>
              </c:extLst>
            </c:dLbl>
            <c:dLbl>
              <c:idx val="5"/>
              <c:delete val="1"/>
              <c:extLst>
                <c:ext xmlns:c15="http://schemas.microsoft.com/office/drawing/2012/chart" uri="{CE6537A1-D6FC-4f65-9D91-7224C49458BB}"/>
                <c:ext xmlns:c16="http://schemas.microsoft.com/office/drawing/2014/chart" uri="{C3380CC4-5D6E-409C-BE32-E72D297353CC}">
                  <c16:uniqueId val="{00000010-6479-4212-BEC1-5D7A75E58F5B}"/>
                </c:ext>
              </c:extLst>
            </c:dLbl>
            <c:dLbl>
              <c:idx val="7"/>
              <c:delete val="1"/>
              <c:extLst>
                <c:ext xmlns:c15="http://schemas.microsoft.com/office/drawing/2012/chart" uri="{CE6537A1-D6FC-4f65-9D91-7224C49458BB}"/>
                <c:ext xmlns:c16="http://schemas.microsoft.com/office/drawing/2014/chart" uri="{C3380CC4-5D6E-409C-BE32-E72D297353CC}">
                  <c16:uniqueId val="{00000011-6479-4212-BEC1-5D7A75E58F5B}"/>
                </c:ext>
              </c:extLst>
            </c:dLbl>
            <c:dLbl>
              <c:idx val="9"/>
              <c:delete val="1"/>
              <c:extLst>
                <c:ext xmlns:c15="http://schemas.microsoft.com/office/drawing/2012/chart" uri="{CE6537A1-D6FC-4f65-9D91-7224C49458BB}"/>
                <c:ext xmlns:c16="http://schemas.microsoft.com/office/drawing/2014/chart" uri="{C3380CC4-5D6E-409C-BE32-E72D297353CC}">
                  <c16:uniqueId val="{00000012-6479-4212-BEC1-5D7A75E58F5B}"/>
                </c:ext>
              </c:extLst>
            </c:dLbl>
            <c:dLbl>
              <c:idx val="11"/>
              <c:delete val="1"/>
              <c:extLst>
                <c:ext xmlns:c15="http://schemas.microsoft.com/office/drawing/2012/chart" uri="{CE6537A1-D6FC-4f65-9D91-7224C49458BB}"/>
                <c:ext xmlns:c16="http://schemas.microsoft.com/office/drawing/2014/chart" uri="{C3380CC4-5D6E-409C-BE32-E72D297353CC}">
                  <c16:uniqueId val="{00000013-6479-4212-BEC1-5D7A75E58F5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Sheet1!$A$1:$L$2</c:f>
              <c:multiLvlStrCache>
                <c:ptCount val="11"/>
                <c:lvl>
                  <c:pt idx="0">
                    <c:v> LB Plate colonies</c:v>
                  </c:pt>
                  <c:pt idx="2">
                    <c:v>MSA Plate colonies</c:v>
                  </c:pt>
                  <c:pt idx="4">
                    <c:v>LB Plate colonies</c:v>
                  </c:pt>
                  <c:pt idx="6">
                    <c:v>MSA Plate colonies</c:v>
                  </c:pt>
                  <c:pt idx="8">
                    <c:v>LB Plate colonies</c:v>
                  </c:pt>
                  <c:pt idx="10">
                    <c:v>MSA Plate colonies</c:v>
                  </c:pt>
                </c:lvl>
                <c:lvl>
                  <c:pt idx="0">
                    <c:v>3 Suite Mates</c:v>
                  </c:pt>
                  <c:pt idx="4">
                    <c:v> 2 Suite Mates</c:v>
                  </c:pt>
                  <c:pt idx="8">
                    <c:v> 4 Suite Mates</c:v>
                  </c:pt>
                </c:lvl>
              </c:multiLvlStrCache>
            </c:multiLvlStrRef>
          </c:cat>
          <c:val>
            <c:numRef>
              <c:f>Sheet1!$A$5:$L$5</c:f>
              <c:numCache>
                <c:formatCode>General</c:formatCode>
                <c:ptCount val="12"/>
                <c:pt idx="0">
                  <c:v>11</c:v>
                </c:pt>
                <c:pt idx="1">
                  <c:v>0</c:v>
                </c:pt>
                <c:pt idx="2">
                  <c:v>0</c:v>
                </c:pt>
                <c:pt idx="3">
                  <c:v>0</c:v>
                </c:pt>
                <c:pt idx="4">
                  <c:v>8</c:v>
                </c:pt>
                <c:pt idx="5">
                  <c:v>0</c:v>
                </c:pt>
                <c:pt idx="6">
                  <c:v>2</c:v>
                </c:pt>
                <c:pt idx="7">
                  <c:v>0</c:v>
                </c:pt>
                <c:pt idx="8">
                  <c:v>0</c:v>
                </c:pt>
                <c:pt idx="9">
                  <c:v>0</c:v>
                </c:pt>
                <c:pt idx="10">
                  <c:v>0</c:v>
                </c:pt>
                <c:pt idx="11">
                  <c:v>0</c:v>
                </c:pt>
              </c:numCache>
            </c:numRef>
          </c:val>
          <c:extLst>
            <c:ext xmlns:c16="http://schemas.microsoft.com/office/drawing/2014/chart" uri="{C3380CC4-5D6E-409C-BE32-E72D297353CC}">
              <c16:uniqueId val="{00000014-6479-4212-BEC1-5D7A75E58F5B}"/>
            </c:ext>
          </c:extLst>
        </c:ser>
        <c:ser>
          <c:idx val="3"/>
          <c:order val="3"/>
          <c:tx>
            <c:v>Sample 3- Distant from shaft</c:v>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15-6479-4212-BEC1-5D7A75E58F5B}"/>
                </c:ext>
              </c:extLst>
            </c:dLbl>
            <c:dLbl>
              <c:idx val="3"/>
              <c:delete val="1"/>
              <c:extLst>
                <c:ext xmlns:c15="http://schemas.microsoft.com/office/drawing/2012/chart" uri="{CE6537A1-D6FC-4f65-9D91-7224C49458BB}"/>
                <c:ext xmlns:c16="http://schemas.microsoft.com/office/drawing/2014/chart" uri="{C3380CC4-5D6E-409C-BE32-E72D297353CC}">
                  <c16:uniqueId val="{00000016-6479-4212-BEC1-5D7A75E58F5B}"/>
                </c:ext>
              </c:extLst>
            </c:dLbl>
            <c:dLbl>
              <c:idx val="5"/>
              <c:delete val="1"/>
              <c:extLst>
                <c:ext xmlns:c15="http://schemas.microsoft.com/office/drawing/2012/chart" uri="{CE6537A1-D6FC-4f65-9D91-7224C49458BB}"/>
                <c:ext xmlns:c16="http://schemas.microsoft.com/office/drawing/2014/chart" uri="{C3380CC4-5D6E-409C-BE32-E72D297353CC}">
                  <c16:uniqueId val="{00000017-6479-4212-BEC1-5D7A75E58F5B}"/>
                </c:ext>
              </c:extLst>
            </c:dLbl>
            <c:dLbl>
              <c:idx val="7"/>
              <c:delete val="1"/>
              <c:extLst>
                <c:ext xmlns:c15="http://schemas.microsoft.com/office/drawing/2012/chart" uri="{CE6537A1-D6FC-4f65-9D91-7224C49458BB}"/>
                <c:ext xmlns:c16="http://schemas.microsoft.com/office/drawing/2014/chart" uri="{C3380CC4-5D6E-409C-BE32-E72D297353CC}">
                  <c16:uniqueId val="{00000018-6479-4212-BEC1-5D7A75E58F5B}"/>
                </c:ext>
              </c:extLst>
            </c:dLbl>
            <c:dLbl>
              <c:idx val="9"/>
              <c:delete val="1"/>
              <c:extLst>
                <c:ext xmlns:c15="http://schemas.microsoft.com/office/drawing/2012/chart" uri="{CE6537A1-D6FC-4f65-9D91-7224C49458BB}"/>
                <c:ext xmlns:c16="http://schemas.microsoft.com/office/drawing/2014/chart" uri="{C3380CC4-5D6E-409C-BE32-E72D297353CC}">
                  <c16:uniqueId val="{00000019-6479-4212-BEC1-5D7A75E58F5B}"/>
                </c:ext>
              </c:extLst>
            </c:dLbl>
            <c:dLbl>
              <c:idx val="11"/>
              <c:delete val="1"/>
              <c:extLst>
                <c:ext xmlns:c15="http://schemas.microsoft.com/office/drawing/2012/chart" uri="{CE6537A1-D6FC-4f65-9D91-7224C49458BB}"/>
                <c:ext xmlns:c16="http://schemas.microsoft.com/office/drawing/2014/chart" uri="{C3380CC4-5D6E-409C-BE32-E72D297353CC}">
                  <c16:uniqueId val="{0000001A-6479-4212-BEC1-5D7A75E58F5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Sheet1!$A$1:$L$2</c:f>
              <c:multiLvlStrCache>
                <c:ptCount val="11"/>
                <c:lvl>
                  <c:pt idx="0">
                    <c:v> LB Plate colonies</c:v>
                  </c:pt>
                  <c:pt idx="2">
                    <c:v>MSA Plate colonies</c:v>
                  </c:pt>
                  <c:pt idx="4">
                    <c:v>LB Plate colonies</c:v>
                  </c:pt>
                  <c:pt idx="6">
                    <c:v>MSA Plate colonies</c:v>
                  </c:pt>
                  <c:pt idx="8">
                    <c:v>LB Plate colonies</c:v>
                  </c:pt>
                  <c:pt idx="10">
                    <c:v>MSA Plate colonies</c:v>
                  </c:pt>
                </c:lvl>
                <c:lvl>
                  <c:pt idx="0">
                    <c:v>3 Suite Mates</c:v>
                  </c:pt>
                  <c:pt idx="4">
                    <c:v> 2 Suite Mates</c:v>
                  </c:pt>
                  <c:pt idx="8">
                    <c:v> 4 Suite Mates</c:v>
                  </c:pt>
                </c:lvl>
              </c:multiLvlStrCache>
            </c:multiLvlStrRef>
          </c:cat>
          <c:val>
            <c:numRef>
              <c:f>Sheet1!$A$6:$L$6</c:f>
              <c:numCache>
                <c:formatCode>General</c:formatCode>
                <c:ptCount val="12"/>
                <c:pt idx="0">
                  <c:v>3</c:v>
                </c:pt>
                <c:pt idx="1">
                  <c:v>0</c:v>
                </c:pt>
                <c:pt idx="2">
                  <c:v>17</c:v>
                </c:pt>
                <c:pt idx="3">
                  <c:v>0</c:v>
                </c:pt>
                <c:pt idx="4">
                  <c:v>0</c:v>
                </c:pt>
                <c:pt idx="5">
                  <c:v>0</c:v>
                </c:pt>
                <c:pt idx="6">
                  <c:v>0</c:v>
                </c:pt>
                <c:pt idx="7">
                  <c:v>0</c:v>
                </c:pt>
                <c:pt idx="8">
                  <c:v>0</c:v>
                </c:pt>
                <c:pt idx="9">
                  <c:v>0</c:v>
                </c:pt>
                <c:pt idx="10">
                  <c:v>2</c:v>
                </c:pt>
                <c:pt idx="11">
                  <c:v>0</c:v>
                </c:pt>
              </c:numCache>
            </c:numRef>
          </c:val>
          <c:extLst>
            <c:ext xmlns:c16="http://schemas.microsoft.com/office/drawing/2014/chart" uri="{C3380CC4-5D6E-409C-BE32-E72D297353CC}">
              <c16:uniqueId val="{0000001B-6479-4212-BEC1-5D7A75E58F5B}"/>
            </c:ext>
          </c:extLst>
        </c:ser>
        <c:dLbls>
          <c:dLblPos val="inEnd"/>
          <c:showLegendKey val="0"/>
          <c:showVal val="1"/>
          <c:showCatName val="0"/>
          <c:showSerName val="0"/>
          <c:showPercent val="0"/>
          <c:showBubbleSize val="0"/>
        </c:dLbls>
        <c:gapWidth val="100"/>
        <c:overlap val="-24"/>
        <c:axId val="375560504"/>
        <c:axId val="375561160"/>
      </c:barChart>
      <c:catAx>
        <c:axId val="375560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375561160"/>
        <c:crosses val="autoZero"/>
        <c:auto val="1"/>
        <c:lblAlgn val="ctr"/>
        <c:lblOffset val="100"/>
        <c:noMultiLvlLbl val="0"/>
      </c:catAx>
      <c:valAx>
        <c:axId val="375561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50000"/>
                        <a:lumOff val="50000"/>
                      </a:schemeClr>
                    </a:solidFill>
                    <a:latin typeface="+mn-lt"/>
                    <a:ea typeface="+mn-ea"/>
                    <a:cs typeface="+mn-cs"/>
                  </a:defRPr>
                </a:pPr>
                <a:r>
                  <a:rPr lang="en-US"/>
                  <a:t>Number of Colonies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50000"/>
                      <a:lumOff val="50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37556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v>Control</c:v>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BEF8-40EF-BF68-B0934642A527}"/>
                </c:ext>
              </c:extLst>
            </c:dLbl>
            <c:dLbl>
              <c:idx val="3"/>
              <c:delete val="1"/>
              <c:extLst>
                <c:ext xmlns:c15="http://schemas.microsoft.com/office/drawing/2012/chart" uri="{CE6537A1-D6FC-4f65-9D91-7224C49458BB}"/>
                <c:ext xmlns:c16="http://schemas.microsoft.com/office/drawing/2014/chart" uri="{C3380CC4-5D6E-409C-BE32-E72D297353CC}">
                  <c16:uniqueId val="{00000001-BEF8-40EF-BF68-B0934642A527}"/>
                </c:ext>
              </c:extLst>
            </c:dLbl>
            <c:dLbl>
              <c:idx val="5"/>
              <c:delete val="1"/>
              <c:extLst>
                <c:ext xmlns:c15="http://schemas.microsoft.com/office/drawing/2012/chart" uri="{CE6537A1-D6FC-4f65-9D91-7224C49458BB}"/>
                <c:ext xmlns:c16="http://schemas.microsoft.com/office/drawing/2014/chart" uri="{C3380CC4-5D6E-409C-BE32-E72D297353CC}">
                  <c16:uniqueId val="{00000002-BEF8-40EF-BF68-B0934642A527}"/>
                </c:ext>
              </c:extLst>
            </c:dLbl>
            <c:dLbl>
              <c:idx val="7"/>
              <c:delete val="1"/>
              <c:extLst>
                <c:ext xmlns:c15="http://schemas.microsoft.com/office/drawing/2012/chart" uri="{CE6537A1-D6FC-4f65-9D91-7224C49458BB}"/>
                <c:ext xmlns:c16="http://schemas.microsoft.com/office/drawing/2014/chart" uri="{C3380CC4-5D6E-409C-BE32-E72D297353CC}">
                  <c16:uniqueId val="{00000003-BEF8-40EF-BF68-B0934642A527}"/>
                </c:ext>
              </c:extLst>
            </c:dLbl>
            <c:dLbl>
              <c:idx val="9"/>
              <c:delete val="1"/>
              <c:extLst>
                <c:ext xmlns:c15="http://schemas.microsoft.com/office/drawing/2012/chart" uri="{CE6537A1-D6FC-4f65-9D91-7224C49458BB}"/>
                <c:ext xmlns:c16="http://schemas.microsoft.com/office/drawing/2014/chart" uri="{C3380CC4-5D6E-409C-BE32-E72D297353CC}">
                  <c16:uniqueId val="{00000004-BEF8-40EF-BF68-B0934642A527}"/>
                </c:ext>
              </c:extLst>
            </c:dLbl>
            <c:dLbl>
              <c:idx val="11"/>
              <c:delete val="1"/>
              <c:extLst>
                <c:ext xmlns:c15="http://schemas.microsoft.com/office/drawing/2012/chart" uri="{CE6537A1-D6FC-4f65-9D91-7224C49458BB}"/>
                <c:ext xmlns:c16="http://schemas.microsoft.com/office/drawing/2014/chart" uri="{C3380CC4-5D6E-409C-BE32-E72D297353CC}">
                  <c16:uniqueId val="{00000005-BEF8-40EF-BF68-B0934642A52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Sheet1!$A$1:$L$2</c:f>
              <c:multiLvlStrCache>
                <c:ptCount val="11"/>
                <c:lvl>
                  <c:pt idx="0">
                    <c:v>LB Average size (mm)</c:v>
                  </c:pt>
                  <c:pt idx="2">
                    <c:v>MSA Average size (mm)</c:v>
                  </c:pt>
                  <c:pt idx="4">
                    <c:v>LB Average size (mm)</c:v>
                  </c:pt>
                  <c:pt idx="6">
                    <c:v>MSA Average size (mm)</c:v>
                  </c:pt>
                  <c:pt idx="8">
                    <c:v>LB Average size (mm)</c:v>
                  </c:pt>
                  <c:pt idx="10">
                    <c:v>MSA Average size (mm)</c:v>
                  </c:pt>
                </c:lvl>
                <c:lvl>
                  <c:pt idx="0">
                    <c:v>3 Suite Mates</c:v>
                  </c:pt>
                  <c:pt idx="4">
                    <c:v>2 Suit Mates</c:v>
                  </c:pt>
                  <c:pt idx="8">
                    <c:v>4 Suite Mates</c:v>
                  </c:pt>
                </c:lvl>
              </c:multiLvlStrCache>
            </c:multiLvlStrRef>
          </c:cat>
          <c:val>
            <c:numRef>
              <c:f>Sheet1!$A$3:$L$3</c:f>
              <c:numCache>
                <c:formatCode>General</c:formatCode>
                <c:ptCount val="12"/>
                <c:pt idx="0">
                  <c:v>1</c:v>
                </c:pt>
                <c:pt idx="1">
                  <c:v>0</c:v>
                </c:pt>
                <c:pt idx="2">
                  <c:v>1</c:v>
                </c:pt>
                <c:pt idx="3">
                  <c:v>0</c:v>
                </c:pt>
                <c:pt idx="4">
                  <c:v>0</c:v>
                </c:pt>
                <c:pt idx="5">
                  <c:v>0</c:v>
                </c:pt>
                <c:pt idx="6">
                  <c:v>0</c:v>
                </c:pt>
                <c:pt idx="7">
                  <c:v>0</c:v>
                </c:pt>
                <c:pt idx="8">
                  <c:v>1</c:v>
                </c:pt>
                <c:pt idx="9">
                  <c:v>0</c:v>
                </c:pt>
                <c:pt idx="10">
                  <c:v>2</c:v>
                </c:pt>
                <c:pt idx="11">
                  <c:v>0</c:v>
                </c:pt>
              </c:numCache>
            </c:numRef>
          </c:val>
          <c:extLst>
            <c:ext xmlns:c16="http://schemas.microsoft.com/office/drawing/2014/chart" uri="{C3380CC4-5D6E-409C-BE32-E72D297353CC}">
              <c16:uniqueId val="{00000006-BEF8-40EF-BF68-B0934642A527}"/>
            </c:ext>
          </c:extLst>
        </c:ser>
        <c:ser>
          <c:idx val="1"/>
          <c:order val="1"/>
          <c:tx>
            <c:v>Section 1</c:v>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7-BEF8-40EF-BF68-B0934642A527}"/>
                </c:ext>
              </c:extLst>
            </c:dLbl>
            <c:dLbl>
              <c:idx val="3"/>
              <c:delete val="1"/>
              <c:extLst>
                <c:ext xmlns:c15="http://schemas.microsoft.com/office/drawing/2012/chart" uri="{CE6537A1-D6FC-4f65-9D91-7224C49458BB}"/>
                <c:ext xmlns:c16="http://schemas.microsoft.com/office/drawing/2014/chart" uri="{C3380CC4-5D6E-409C-BE32-E72D297353CC}">
                  <c16:uniqueId val="{00000008-BEF8-40EF-BF68-B0934642A527}"/>
                </c:ext>
              </c:extLst>
            </c:dLbl>
            <c:dLbl>
              <c:idx val="5"/>
              <c:delete val="1"/>
              <c:extLst>
                <c:ext xmlns:c15="http://schemas.microsoft.com/office/drawing/2012/chart" uri="{CE6537A1-D6FC-4f65-9D91-7224C49458BB}"/>
                <c:ext xmlns:c16="http://schemas.microsoft.com/office/drawing/2014/chart" uri="{C3380CC4-5D6E-409C-BE32-E72D297353CC}">
                  <c16:uniqueId val="{00000009-BEF8-40EF-BF68-B0934642A527}"/>
                </c:ext>
              </c:extLst>
            </c:dLbl>
            <c:dLbl>
              <c:idx val="7"/>
              <c:delete val="1"/>
              <c:extLst>
                <c:ext xmlns:c15="http://schemas.microsoft.com/office/drawing/2012/chart" uri="{CE6537A1-D6FC-4f65-9D91-7224C49458BB}"/>
                <c:ext xmlns:c16="http://schemas.microsoft.com/office/drawing/2014/chart" uri="{C3380CC4-5D6E-409C-BE32-E72D297353CC}">
                  <c16:uniqueId val="{0000000A-BEF8-40EF-BF68-B0934642A527}"/>
                </c:ext>
              </c:extLst>
            </c:dLbl>
            <c:dLbl>
              <c:idx val="9"/>
              <c:delete val="1"/>
              <c:extLst>
                <c:ext xmlns:c15="http://schemas.microsoft.com/office/drawing/2012/chart" uri="{CE6537A1-D6FC-4f65-9D91-7224C49458BB}"/>
                <c:ext xmlns:c16="http://schemas.microsoft.com/office/drawing/2014/chart" uri="{C3380CC4-5D6E-409C-BE32-E72D297353CC}">
                  <c16:uniqueId val="{0000000B-BEF8-40EF-BF68-B0934642A527}"/>
                </c:ext>
              </c:extLst>
            </c:dLbl>
            <c:dLbl>
              <c:idx val="11"/>
              <c:delete val="1"/>
              <c:extLst>
                <c:ext xmlns:c15="http://schemas.microsoft.com/office/drawing/2012/chart" uri="{CE6537A1-D6FC-4f65-9D91-7224C49458BB}"/>
                <c:ext xmlns:c16="http://schemas.microsoft.com/office/drawing/2014/chart" uri="{C3380CC4-5D6E-409C-BE32-E72D297353CC}">
                  <c16:uniqueId val="{0000000C-BEF8-40EF-BF68-B0934642A52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Sheet1!$A$1:$L$2</c:f>
              <c:multiLvlStrCache>
                <c:ptCount val="11"/>
                <c:lvl>
                  <c:pt idx="0">
                    <c:v>LB Average size (mm)</c:v>
                  </c:pt>
                  <c:pt idx="2">
                    <c:v>MSA Average size (mm)</c:v>
                  </c:pt>
                  <c:pt idx="4">
                    <c:v>LB Average size (mm)</c:v>
                  </c:pt>
                  <c:pt idx="6">
                    <c:v>MSA Average size (mm)</c:v>
                  </c:pt>
                  <c:pt idx="8">
                    <c:v>LB Average size (mm)</c:v>
                  </c:pt>
                  <c:pt idx="10">
                    <c:v>MSA Average size (mm)</c:v>
                  </c:pt>
                </c:lvl>
                <c:lvl>
                  <c:pt idx="0">
                    <c:v>3 Suite Mates</c:v>
                  </c:pt>
                  <c:pt idx="4">
                    <c:v>2 Suit Mates</c:v>
                  </c:pt>
                  <c:pt idx="8">
                    <c:v>4 Suite Mates</c:v>
                  </c:pt>
                </c:lvl>
              </c:multiLvlStrCache>
            </c:multiLvlStrRef>
          </c:cat>
          <c:val>
            <c:numRef>
              <c:f>Sheet1!$A$4:$L$4</c:f>
              <c:numCache>
                <c:formatCode>General</c:formatCode>
                <c:ptCount val="12"/>
                <c:pt idx="0">
                  <c:v>0.2</c:v>
                </c:pt>
                <c:pt idx="1">
                  <c:v>0</c:v>
                </c:pt>
                <c:pt idx="2">
                  <c:v>1</c:v>
                </c:pt>
                <c:pt idx="3">
                  <c:v>0</c:v>
                </c:pt>
                <c:pt idx="4">
                  <c:v>1</c:v>
                </c:pt>
                <c:pt idx="5">
                  <c:v>0</c:v>
                </c:pt>
                <c:pt idx="6">
                  <c:v>1</c:v>
                </c:pt>
                <c:pt idx="7">
                  <c:v>0</c:v>
                </c:pt>
                <c:pt idx="8">
                  <c:v>2</c:v>
                </c:pt>
                <c:pt idx="9">
                  <c:v>0</c:v>
                </c:pt>
                <c:pt idx="10">
                  <c:v>0</c:v>
                </c:pt>
                <c:pt idx="11">
                  <c:v>0</c:v>
                </c:pt>
              </c:numCache>
            </c:numRef>
          </c:val>
          <c:extLst>
            <c:ext xmlns:c16="http://schemas.microsoft.com/office/drawing/2014/chart" uri="{C3380CC4-5D6E-409C-BE32-E72D297353CC}">
              <c16:uniqueId val="{0000000D-BEF8-40EF-BF68-B0934642A527}"/>
            </c:ext>
          </c:extLst>
        </c:ser>
        <c:ser>
          <c:idx val="2"/>
          <c:order val="2"/>
          <c:tx>
            <c:v>Section 2</c:v>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E-BEF8-40EF-BF68-B0934642A527}"/>
                </c:ext>
              </c:extLst>
            </c:dLbl>
            <c:dLbl>
              <c:idx val="3"/>
              <c:delete val="1"/>
              <c:extLst>
                <c:ext xmlns:c15="http://schemas.microsoft.com/office/drawing/2012/chart" uri="{CE6537A1-D6FC-4f65-9D91-7224C49458BB}"/>
                <c:ext xmlns:c16="http://schemas.microsoft.com/office/drawing/2014/chart" uri="{C3380CC4-5D6E-409C-BE32-E72D297353CC}">
                  <c16:uniqueId val="{0000000F-BEF8-40EF-BF68-B0934642A527}"/>
                </c:ext>
              </c:extLst>
            </c:dLbl>
            <c:dLbl>
              <c:idx val="5"/>
              <c:delete val="1"/>
              <c:extLst>
                <c:ext xmlns:c15="http://schemas.microsoft.com/office/drawing/2012/chart" uri="{CE6537A1-D6FC-4f65-9D91-7224C49458BB}"/>
                <c:ext xmlns:c16="http://schemas.microsoft.com/office/drawing/2014/chart" uri="{C3380CC4-5D6E-409C-BE32-E72D297353CC}">
                  <c16:uniqueId val="{00000010-BEF8-40EF-BF68-B0934642A527}"/>
                </c:ext>
              </c:extLst>
            </c:dLbl>
            <c:dLbl>
              <c:idx val="7"/>
              <c:delete val="1"/>
              <c:extLst>
                <c:ext xmlns:c15="http://schemas.microsoft.com/office/drawing/2012/chart" uri="{CE6537A1-D6FC-4f65-9D91-7224C49458BB}"/>
                <c:ext xmlns:c16="http://schemas.microsoft.com/office/drawing/2014/chart" uri="{C3380CC4-5D6E-409C-BE32-E72D297353CC}">
                  <c16:uniqueId val="{00000011-BEF8-40EF-BF68-B0934642A527}"/>
                </c:ext>
              </c:extLst>
            </c:dLbl>
            <c:dLbl>
              <c:idx val="9"/>
              <c:delete val="1"/>
              <c:extLst>
                <c:ext xmlns:c15="http://schemas.microsoft.com/office/drawing/2012/chart" uri="{CE6537A1-D6FC-4f65-9D91-7224C49458BB}"/>
                <c:ext xmlns:c16="http://schemas.microsoft.com/office/drawing/2014/chart" uri="{C3380CC4-5D6E-409C-BE32-E72D297353CC}">
                  <c16:uniqueId val="{00000012-BEF8-40EF-BF68-B0934642A527}"/>
                </c:ext>
              </c:extLst>
            </c:dLbl>
            <c:dLbl>
              <c:idx val="11"/>
              <c:delete val="1"/>
              <c:extLst>
                <c:ext xmlns:c15="http://schemas.microsoft.com/office/drawing/2012/chart" uri="{CE6537A1-D6FC-4f65-9D91-7224C49458BB}"/>
                <c:ext xmlns:c16="http://schemas.microsoft.com/office/drawing/2014/chart" uri="{C3380CC4-5D6E-409C-BE32-E72D297353CC}">
                  <c16:uniqueId val="{00000013-BEF8-40EF-BF68-B0934642A52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Sheet1!$A$1:$L$2</c:f>
              <c:multiLvlStrCache>
                <c:ptCount val="11"/>
                <c:lvl>
                  <c:pt idx="0">
                    <c:v>LB Average size (mm)</c:v>
                  </c:pt>
                  <c:pt idx="2">
                    <c:v>MSA Average size (mm)</c:v>
                  </c:pt>
                  <c:pt idx="4">
                    <c:v>LB Average size (mm)</c:v>
                  </c:pt>
                  <c:pt idx="6">
                    <c:v>MSA Average size (mm)</c:v>
                  </c:pt>
                  <c:pt idx="8">
                    <c:v>LB Average size (mm)</c:v>
                  </c:pt>
                  <c:pt idx="10">
                    <c:v>MSA Average size (mm)</c:v>
                  </c:pt>
                </c:lvl>
                <c:lvl>
                  <c:pt idx="0">
                    <c:v>3 Suite Mates</c:v>
                  </c:pt>
                  <c:pt idx="4">
                    <c:v>2 Suit Mates</c:v>
                  </c:pt>
                  <c:pt idx="8">
                    <c:v>4 Suite Mates</c:v>
                  </c:pt>
                </c:lvl>
              </c:multiLvlStrCache>
            </c:multiLvlStrRef>
          </c:cat>
          <c:val>
            <c:numRef>
              <c:f>Sheet1!$A$5:$L$5</c:f>
              <c:numCache>
                <c:formatCode>General</c:formatCode>
                <c:ptCount val="12"/>
                <c:pt idx="0">
                  <c:v>1</c:v>
                </c:pt>
                <c:pt idx="1">
                  <c:v>0</c:v>
                </c:pt>
                <c:pt idx="2">
                  <c:v>0</c:v>
                </c:pt>
                <c:pt idx="3">
                  <c:v>0</c:v>
                </c:pt>
                <c:pt idx="4">
                  <c:v>1</c:v>
                </c:pt>
                <c:pt idx="5">
                  <c:v>0</c:v>
                </c:pt>
                <c:pt idx="6">
                  <c:v>1.5</c:v>
                </c:pt>
                <c:pt idx="7">
                  <c:v>0</c:v>
                </c:pt>
                <c:pt idx="8">
                  <c:v>0</c:v>
                </c:pt>
                <c:pt idx="9">
                  <c:v>0</c:v>
                </c:pt>
                <c:pt idx="10">
                  <c:v>0</c:v>
                </c:pt>
                <c:pt idx="11">
                  <c:v>0</c:v>
                </c:pt>
              </c:numCache>
            </c:numRef>
          </c:val>
          <c:extLst>
            <c:ext xmlns:c16="http://schemas.microsoft.com/office/drawing/2014/chart" uri="{C3380CC4-5D6E-409C-BE32-E72D297353CC}">
              <c16:uniqueId val="{00000014-BEF8-40EF-BF68-B0934642A527}"/>
            </c:ext>
          </c:extLst>
        </c:ser>
        <c:ser>
          <c:idx val="3"/>
          <c:order val="3"/>
          <c:tx>
            <c:v>Section 3</c:v>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15-BEF8-40EF-BF68-B0934642A527}"/>
                </c:ext>
              </c:extLst>
            </c:dLbl>
            <c:dLbl>
              <c:idx val="3"/>
              <c:delete val="1"/>
              <c:extLst>
                <c:ext xmlns:c15="http://schemas.microsoft.com/office/drawing/2012/chart" uri="{CE6537A1-D6FC-4f65-9D91-7224C49458BB}"/>
                <c:ext xmlns:c16="http://schemas.microsoft.com/office/drawing/2014/chart" uri="{C3380CC4-5D6E-409C-BE32-E72D297353CC}">
                  <c16:uniqueId val="{00000016-BEF8-40EF-BF68-B0934642A527}"/>
                </c:ext>
              </c:extLst>
            </c:dLbl>
            <c:dLbl>
              <c:idx val="5"/>
              <c:delete val="1"/>
              <c:extLst>
                <c:ext xmlns:c15="http://schemas.microsoft.com/office/drawing/2012/chart" uri="{CE6537A1-D6FC-4f65-9D91-7224C49458BB}"/>
                <c:ext xmlns:c16="http://schemas.microsoft.com/office/drawing/2014/chart" uri="{C3380CC4-5D6E-409C-BE32-E72D297353CC}">
                  <c16:uniqueId val="{00000017-BEF8-40EF-BF68-B0934642A527}"/>
                </c:ext>
              </c:extLst>
            </c:dLbl>
            <c:dLbl>
              <c:idx val="7"/>
              <c:delete val="1"/>
              <c:extLst>
                <c:ext xmlns:c15="http://schemas.microsoft.com/office/drawing/2012/chart" uri="{CE6537A1-D6FC-4f65-9D91-7224C49458BB}"/>
                <c:ext xmlns:c16="http://schemas.microsoft.com/office/drawing/2014/chart" uri="{C3380CC4-5D6E-409C-BE32-E72D297353CC}">
                  <c16:uniqueId val="{00000018-BEF8-40EF-BF68-B0934642A527}"/>
                </c:ext>
              </c:extLst>
            </c:dLbl>
            <c:dLbl>
              <c:idx val="9"/>
              <c:delete val="1"/>
              <c:extLst>
                <c:ext xmlns:c15="http://schemas.microsoft.com/office/drawing/2012/chart" uri="{CE6537A1-D6FC-4f65-9D91-7224C49458BB}"/>
                <c:ext xmlns:c16="http://schemas.microsoft.com/office/drawing/2014/chart" uri="{C3380CC4-5D6E-409C-BE32-E72D297353CC}">
                  <c16:uniqueId val="{00000019-BEF8-40EF-BF68-B0934642A527}"/>
                </c:ext>
              </c:extLst>
            </c:dLbl>
            <c:dLbl>
              <c:idx val="11"/>
              <c:delete val="1"/>
              <c:extLst>
                <c:ext xmlns:c15="http://schemas.microsoft.com/office/drawing/2012/chart" uri="{CE6537A1-D6FC-4f65-9D91-7224C49458BB}"/>
                <c:ext xmlns:c16="http://schemas.microsoft.com/office/drawing/2014/chart" uri="{C3380CC4-5D6E-409C-BE32-E72D297353CC}">
                  <c16:uniqueId val="{0000001A-BEF8-40EF-BF68-B0934642A52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Sheet1!$A$1:$L$2</c:f>
              <c:multiLvlStrCache>
                <c:ptCount val="11"/>
                <c:lvl>
                  <c:pt idx="0">
                    <c:v>LB Average size (mm)</c:v>
                  </c:pt>
                  <c:pt idx="2">
                    <c:v>MSA Average size (mm)</c:v>
                  </c:pt>
                  <c:pt idx="4">
                    <c:v>LB Average size (mm)</c:v>
                  </c:pt>
                  <c:pt idx="6">
                    <c:v>MSA Average size (mm)</c:v>
                  </c:pt>
                  <c:pt idx="8">
                    <c:v>LB Average size (mm)</c:v>
                  </c:pt>
                  <c:pt idx="10">
                    <c:v>MSA Average size (mm)</c:v>
                  </c:pt>
                </c:lvl>
                <c:lvl>
                  <c:pt idx="0">
                    <c:v>3 Suite Mates</c:v>
                  </c:pt>
                  <c:pt idx="4">
                    <c:v>2 Suit Mates</c:v>
                  </c:pt>
                  <c:pt idx="8">
                    <c:v>4 Suite Mates</c:v>
                  </c:pt>
                </c:lvl>
              </c:multiLvlStrCache>
            </c:multiLvlStrRef>
          </c:cat>
          <c:val>
            <c:numRef>
              <c:f>Sheet1!$A$6:$L$6</c:f>
              <c:numCache>
                <c:formatCode>General</c:formatCode>
                <c:ptCount val="12"/>
                <c:pt idx="0">
                  <c:v>2</c:v>
                </c:pt>
                <c:pt idx="1">
                  <c:v>0</c:v>
                </c:pt>
                <c:pt idx="2">
                  <c:v>1</c:v>
                </c:pt>
                <c:pt idx="3">
                  <c:v>0</c:v>
                </c:pt>
                <c:pt idx="4">
                  <c:v>0</c:v>
                </c:pt>
                <c:pt idx="5">
                  <c:v>0</c:v>
                </c:pt>
                <c:pt idx="6">
                  <c:v>0</c:v>
                </c:pt>
                <c:pt idx="7">
                  <c:v>0</c:v>
                </c:pt>
                <c:pt idx="8">
                  <c:v>0</c:v>
                </c:pt>
                <c:pt idx="9">
                  <c:v>0</c:v>
                </c:pt>
                <c:pt idx="10">
                  <c:v>1</c:v>
                </c:pt>
                <c:pt idx="11">
                  <c:v>0</c:v>
                </c:pt>
              </c:numCache>
            </c:numRef>
          </c:val>
          <c:extLst>
            <c:ext xmlns:c16="http://schemas.microsoft.com/office/drawing/2014/chart" uri="{C3380CC4-5D6E-409C-BE32-E72D297353CC}">
              <c16:uniqueId val="{0000001B-BEF8-40EF-BF68-B0934642A527}"/>
            </c:ext>
          </c:extLst>
        </c:ser>
        <c:dLbls>
          <c:dLblPos val="inEnd"/>
          <c:showLegendKey val="0"/>
          <c:showVal val="1"/>
          <c:showCatName val="0"/>
          <c:showSerName val="0"/>
          <c:showPercent val="0"/>
          <c:showBubbleSize val="0"/>
        </c:dLbls>
        <c:gapWidth val="100"/>
        <c:axId val="375560504"/>
        <c:axId val="375561160"/>
      </c:barChart>
      <c:catAx>
        <c:axId val="375560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375561160"/>
        <c:crosses val="autoZero"/>
        <c:auto val="1"/>
        <c:lblAlgn val="ctr"/>
        <c:lblOffset val="100"/>
        <c:noMultiLvlLbl val="0"/>
      </c:catAx>
      <c:valAx>
        <c:axId val="375561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50000"/>
                        <a:lumOff val="50000"/>
                      </a:schemeClr>
                    </a:solidFill>
                    <a:latin typeface="+mn-lt"/>
                    <a:ea typeface="+mn-ea"/>
                    <a:cs typeface="+mn-cs"/>
                  </a:defRPr>
                </a:pPr>
                <a:r>
                  <a:rPr lang="en-US"/>
                  <a:t>Average</a:t>
                </a:r>
                <a:r>
                  <a:rPr lang="en-US" baseline="0"/>
                  <a:t> size </a:t>
                </a:r>
                <a:r>
                  <a:rPr lang="en-US"/>
                  <a:t>of Colonies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50000"/>
                      <a:lumOff val="50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37556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F7365-76E7-40C5-93B6-6FF541D6355F}"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5EC5B-D62D-458D-BBBF-E59ACBB52643}" type="slidenum">
              <a:rPr lang="en-US" smtClean="0"/>
              <a:t>‹#›</a:t>
            </a:fld>
            <a:endParaRPr lang="en-US"/>
          </a:p>
        </p:txBody>
      </p:sp>
    </p:spTree>
    <p:extLst>
      <p:ext uri="{BB962C8B-B14F-4D97-AF65-F5344CB8AC3E}">
        <p14:creationId xmlns:p14="http://schemas.microsoft.com/office/powerpoint/2010/main" val="149492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52D715D-2D16-4D7E-AA6D-1616FECEDFF3}" type="datetimeFigureOut">
              <a:rPr lang="en-US" smtClean="0"/>
              <a:t>10/12/2016</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8D8E903-7806-4512-8D6A-1835215FB74A}" type="slidenum">
              <a:rPr lang="en-US" smtClean="0"/>
              <a:t>‹#›</a:t>
            </a:fld>
            <a:endParaRPr lang="en-US"/>
          </a:p>
        </p:txBody>
      </p:sp>
    </p:spTree>
    <p:extLst>
      <p:ext uri="{BB962C8B-B14F-4D97-AF65-F5344CB8AC3E}">
        <p14:creationId xmlns:p14="http://schemas.microsoft.com/office/powerpoint/2010/main" val="1850219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2D715D-2D16-4D7E-AA6D-1616FECEDFF3}"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199264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52D715D-2D16-4D7E-AA6D-1616FECEDFF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241592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52D715D-2D16-4D7E-AA6D-1616FECEDFF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3424370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2D715D-2D16-4D7E-AA6D-1616FECEDFF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2874866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2D715D-2D16-4D7E-AA6D-1616FECEDFF3}"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2055773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2D715D-2D16-4D7E-AA6D-1616FECEDFF3}"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1270189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2D715D-2D16-4D7E-AA6D-1616FECEDFF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1607483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2D715D-2D16-4D7E-AA6D-1616FECEDFF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3924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2D715D-2D16-4D7E-AA6D-1616FECEDFF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217612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2D715D-2D16-4D7E-AA6D-1616FECEDFF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71258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2D715D-2D16-4D7E-AA6D-1616FECEDFF3}"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354065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2D715D-2D16-4D7E-AA6D-1616FECEDFF3}"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77802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2D715D-2D16-4D7E-AA6D-1616FECEDFF3}"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183025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D715D-2D16-4D7E-AA6D-1616FECEDFF3}"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2847586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2D715D-2D16-4D7E-AA6D-1616FECEDFF3}"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296068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2D715D-2D16-4D7E-AA6D-1616FECEDFF3}"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D8E903-7806-4512-8D6A-1835215FB74A}" type="slidenum">
              <a:rPr lang="en-US" smtClean="0"/>
              <a:t>‹#›</a:t>
            </a:fld>
            <a:endParaRPr lang="en-US"/>
          </a:p>
        </p:txBody>
      </p:sp>
    </p:spTree>
    <p:extLst>
      <p:ext uri="{BB962C8B-B14F-4D97-AF65-F5344CB8AC3E}">
        <p14:creationId xmlns:p14="http://schemas.microsoft.com/office/powerpoint/2010/main" val="358747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552D715D-2D16-4D7E-AA6D-1616FECEDFF3}" type="datetimeFigureOut">
              <a:rPr lang="en-US" smtClean="0"/>
              <a:t>10/12/2016</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8D8E903-7806-4512-8D6A-1835215FB74A}" type="slidenum">
              <a:rPr lang="en-US" smtClean="0"/>
              <a:t>‹#›</a:t>
            </a:fld>
            <a:endParaRPr lang="en-US"/>
          </a:p>
        </p:txBody>
      </p:sp>
    </p:spTree>
    <p:extLst>
      <p:ext uri="{BB962C8B-B14F-4D97-AF65-F5344CB8AC3E}">
        <p14:creationId xmlns:p14="http://schemas.microsoft.com/office/powerpoint/2010/main" val="109330270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5586" y="1361179"/>
            <a:ext cx="8825658" cy="2677648"/>
          </a:xfrm>
        </p:spPr>
        <p:txBody>
          <a:bodyPr/>
          <a:lstStyle/>
          <a:p>
            <a:r>
              <a:rPr lang="en-US" dirty="0"/>
              <a:t>Bathroom Door Handles: Safe or Dangerous? </a:t>
            </a:r>
          </a:p>
        </p:txBody>
      </p:sp>
      <p:sp>
        <p:nvSpPr>
          <p:cNvPr id="3" name="Subtitle 2"/>
          <p:cNvSpPr>
            <a:spLocks noGrp="1"/>
          </p:cNvSpPr>
          <p:nvPr>
            <p:ph type="subTitle" idx="1"/>
          </p:nvPr>
        </p:nvSpPr>
        <p:spPr>
          <a:xfrm>
            <a:off x="1154955" y="5340088"/>
            <a:ext cx="8825658" cy="861420"/>
          </a:xfrm>
        </p:spPr>
        <p:txBody>
          <a:bodyPr/>
          <a:lstStyle/>
          <a:p>
            <a:r>
              <a:rPr lang="en-US" b="1" dirty="0" err="1">
                <a:solidFill>
                  <a:schemeClr val="bg1"/>
                </a:solidFill>
              </a:rPr>
              <a:t>DeeAna</a:t>
            </a:r>
            <a:r>
              <a:rPr lang="en-US" b="1" dirty="0">
                <a:solidFill>
                  <a:schemeClr val="bg1"/>
                </a:solidFill>
              </a:rPr>
              <a:t> Barilics, Rex Liggon, and Samuel Kane</a:t>
            </a:r>
          </a:p>
        </p:txBody>
      </p:sp>
    </p:spTree>
    <p:extLst>
      <p:ext uri="{BB962C8B-B14F-4D97-AF65-F5344CB8AC3E}">
        <p14:creationId xmlns:p14="http://schemas.microsoft.com/office/powerpoint/2010/main" val="74396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I: Background Information</a:t>
            </a:r>
          </a:p>
        </p:txBody>
      </p:sp>
      <p:sp>
        <p:nvSpPr>
          <p:cNvPr id="3" name="Content Placeholder 2"/>
          <p:cNvSpPr>
            <a:spLocks noGrp="1"/>
          </p:cNvSpPr>
          <p:nvPr>
            <p:ph idx="1"/>
          </p:nvPr>
        </p:nvSpPr>
        <p:spPr/>
        <p:txBody>
          <a:bodyPr>
            <a:normAutofit lnSpcReduction="10000"/>
          </a:bodyPr>
          <a:lstStyle/>
          <a:p>
            <a:pPr marL="0" indent="0">
              <a:buNone/>
            </a:pPr>
            <a:r>
              <a:rPr lang="en-US"/>
              <a:t>	</a:t>
            </a:r>
            <a:r>
              <a:rPr lang="en-US" u="sng"/>
              <a:t>Justification</a:t>
            </a:r>
            <a:endParaRPr lang="en-US" u="sng" dirty="0"/>
          </a:p>
          <a:p>
            <a:r>
              <a:rPr lang="en-US" dirty="0"/>
              <a:t> The purpose of this experiment is to test the cleanliness of 3 college dorm room bathrooms, with different levels of activity, by sampling for microbes on the inside door handle of each bathrooms. This experiment was based off an experiment performed by Babara A. Almanza, PHD, RD, et. al. that showed the cleanliness of hotel rooms and bathrooms. </a:t>
            </a:r>
          </a:p>
          <a:p>
            <a:pPr marL="0" indent="0">
              <a:buNone/>
            </a:pPr>
            <a:r>
              <a:rPr lang="en-US" dirty="0"/>
              <a:t>	</a:t>
            </a:r>
            <a:r>
              <a:rPr lang="en-US" u="sng" dirty="0"/>
              <a:t>Why? </a:t>
            </a:r>
          </a:p>
          <a:p>
            <a:r>
              <a:rPr lang="en-US" dirty="0"/>
              <a:t>Cleanliness is always a concern when living in multi-unit housing, especially when traffic increases in the bathroom. Since each college dorm bathrooms have different levels of traffic within then, we want to find out how filthy each bathroom is based on their levels of traffic.</a:t>
            </a:r>
          </a:p>
          <a:p>
            <a:endParaRPr lang="en-US" dirty="0"/>
          </a:p>
        </p:txBody>
      </p:sp>
    </p:spTree>
    <p:extLst>
      <p:ext uri="{BB962C8B-B14F-4D97-AF65-F5344CB8AC3E}">
        <p14:creationId xmlns:p14="http://schemas.microsoft.com/office/powerpoint/2010/main" val="59307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II: Question and Hypothesis</a:t>
            </a:r>
          </a:p>
        </p:txBody>
      </p:sp>
      <p:sp>
        <p:nvSpPr>
          <p:cNvPr id="3" name="Content Placeholder 2"/>
          <p:cNvSpPr>
            <a:spLocks noGrp="1"/>
          </p:cNvSpPr>
          <p:nvPr>
            <p:ph idx="1"/>
          </p:nvPr>
        </p:nvSpPr>
        <p:spPr/>
        <p:txBody>
          <a:bodyPr/>
          <a:lstStyle/>
          <a:p>
            <a:pPr marL="0" indent="0">
              <a:buNone/>
            </a:pPr>
            <a:r>
              <a:rPr lang="en-US" dirty="0"/>
              <a:t>     </a:t>
            </a:r>
            <a:r>
              <a:rPr lang="en-US" sz="2000" u="sng" dirty="0"/>
              <a:t>Questions: </a:t>
            </a:r>
          </a:p>
          <a:p>
            <a:r>
              <a:rPr lang="en-US" dirty="0"/>
              <a:t>Based on the number of people in each room, which bathroom door handle will contain more bacteria? </a:t>
            </a:r>
          </a:p>
          <a:p>
            <a:r>
              <a:rPr lang="en-US" dirty="0"/>
              <a:t>Based upon the shape of the door handles, where would a higher concentration of bacteria be? </a:t>
            </a:r>
          </a:p>
          <a:p>
            <a:pPr marL="0" indent="0">
              <a:buNone/>
            </a:pPr>
            <a:r>
              <a:rPr lang="en-US" dirty="0"/>
              <a:t>     </a:t>
            </a:r>
            <a:r>
              <a:rPr lang="en-US" sz="2000" u="sng" dirty="0"/>
              <a:t>Hypothesis:</a:t>
            </a:r>
            <a:r>
              <a:rPr lang="en-US" dirty="0"/>
              <a:t> </a:t>
            </a:r>
          </a:p>
          <a:p>
            <a:r>
              <a:rPr lang="en-US" dirty="0"/>
              <a:t>If a room has more people living there, then that bathroom door handle will have more bacteria, and the highest concentration will be nearest to the door handle shaft.</a:t>
            </a:r>
          </a:p>
        </p:txBody>
      </p:sp>
    </p:spTree>
    <p:extLst>
      <p:ext uri="{BB962C8B-B14F-4D97-AF65-F5344CB8AC3E}">
        <p14:creationId xmlns:p14="http://schemas.microsoft.com/office/powerpoint/2010/main" val="742540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&amp; Methods</a:t>
            </a:r>
          </a:p>
        </p:txBody>
      </p:sp>
      <p:sp>
        <p:nvSpPr>
          <p:cNvPr id="3" name="Content Placeholder 2"/>
          <p:cNvSpPr>
            <a:spLocks noGrp="1"/>
          </p:cNvSpPr>
          <p:nvPr>
            <p:ph idx="1"/>
          </p:nvPr>
        </p:nvSpPr>
        <p:spPr/>
        <p:txBody>
          <a:bodyPr/>
          <a:lstStyle/>
          <a:p>
            <a:r>
              <a:rPr lang="en-US" dirty="0">
                <a:cs typeface="Times New Roman" panose="02020603050405020304" pitchFamily="18" charset="0"/>
              </a:rPr>
              <a:t>Surfaces: Three Bathroom Door Handles (One Knob, Two Pull Handles)</a:t>
            </a:r>
          </a:p>
          <a:p>
            <a:r>
              <a:rPr lang="en-US" dirty="0">
                <a:cs typeface="Times New Roman" panose="02020603050405020304" pitchFamily="18" charset="0"/>
              </a:rPr>
              <a:t>Sampling: Streaking in bands around the door handle to produce three replicate samples. </a:t>
            </a:r>
          </a:p>
          <a:p>
            <a:r>
              <a:rPr lang="en-US" dirty="0">
                <a:cs typeface="Times New Roman" panose="02020603050405020304" pitchFamily="18" charset="0"/>
              </a:rPr>
              <a:t>Three Samples: The first sample was near / beside the shaft, second sample near the middle of the handle, and third sample was the part of the handle most distant from the shaft (the end). </a:t>
            </a:r>
          </a:p>
          <a:p>
            <a:r>
              <a:rPr lang="en-US" dirty="0">
                <a:cs typeface="Times New Roman" panose="02020603050405020304" pitchFamily="18" charset="0"/>
              </a:rPr>
              <a:t>Bacteria Growth Agents: MSA ( Mannitol, Salt, Agar) vs. LB( Lysogeny Broth) plate. </a:t>
            </a:r>
          </a:p>
          <a:p>
            <a:r>
              <a:rPr lang="en-US" dirty="0">
                <a:cs typeface="Times New Roman" panose="02020603050405020304" pitchFamily="18" charset="0"/>
              </a:rPr>
              <a:t>Bacteria incubated at 37C for 24 hours, then refrigerated for </a:t>
            </a:r>
            <a:r>
              <a:rPr lang="en-US">
                <a:cs typeface="Times New Roman" panose="02020603050405020304" pitchFamily="18" charset="0"/>
              </a:rPr>
              <a:t>the following week </a:t>
            </a:r>
            <a:endParaRPr lang="en-US" dirty="0">
              <a:cs typeface="Times New Roman" panose="02020603050405020304" pitchFamily="18" charset="0"/>
            </a:endParaRPr>
          </a:p>
        </p:txBody>
      </p:sp>
    </p:spTree>
    <p:extLst>
      <p:ext uri="{BB962C8B-B14F-4D97-AF65-F5344CB8AC3E}">
        <p14:creationId xmlns:p14="http://schemas.microsoft.com/office/powerpoint/2010/main" val="394939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22671749"/>
              </p:ext>
            </p:extLst>
          </p:nvPr>
        </p:nvGraphicFramePr>
        <p:xfrm>
          <a:off x="1709617" y="2225431"/>
          <a:ext cx="8568592" cy="332670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837592" y="5473005"/>
            <a:ext cx="8078775" cy="1323439"/>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Figure 1.  Microbial Contamination Results by Number of Colonies on Bathroom Door Handles.</a:t>
            </a:r>
            <a:r>
              <a:rPr lang="en-US" sz="1600" dirty="0">
                <a:latin typeface="Times New Roman" panose="02020603050405020304" pitchFamily="18" charset="0"/>
                <a:cs typeface="Times New Roman" panose="02020603050405020304" pitchFamily="18" charset="0"/>
              </a:rPr>
              <a:t> The number of microbial colonies results based on control and samples for each LB and MSA plate. Where the number is 0, no colonies were formed on the sample plates. Control (Blue) was swabbed with a sterile, fresh swab. Sample 1 (Red) was closest to the door handle shaft. Sample 2 (Grey) was in the middle and Sample 3 (Yellow) was the farthest from the shaft. </a:t>
            </a:r>
          </a:p>
        </p:txBody>
      </p:sp>
      <p:sp>
        <p:nvSpPr>
          <p:cNvPr id="6" name="TextBox 5"/>
          <p:cNvSpPr txBox="1"/>
          <p:nvPr/>
        </p:nvSpPr>
        <p:spPr>
          <a:xfrm>
            <a:off x="826476" y="2322145"/>
            <a:ext cx="1116011" cy="369332"/>
          </a:xfrm>
          <a:prstGeom prst="rect">
            <a:avLst/>
          </a:prstGeom>
          <a:noFill/>
        </p:spPr>
        <p:txBody>
          <a:bodyPr wrap="none" rtlCol="0">
            <a:spAutoFit/>
          </a:bodyPr>
          <a:lstStyle/>
          <a:p>
            <a:r>
              <a:rPr lang="en-US" b="1" dirty="0"/>
              <a:t>Figure 1.</a:t>
            </a:r>
          </a:p>
        </p:txBody>
      </p:sp>
    </p:spTree>
    <p:extLst>
      <p:ext uri="{BB962C8B-B14F-4D97-AF65-F5344CB8AC3E}">
        <p14:creationId xmlns:p14="http://schemas.microsoft.com/office/powerpoint/2010/main" val="120814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5" name="TextBox 4"/>
          <p:cNvSpPr txBox="1"/>
          <p:nvPr/>
        </p:nvSpPr>
        <p:spPr>
          <a:xfrm>
            <a:off x="1767253" y="2716821"/>
            <a:ext cx="8765931" cy="3393831"/>
          </a:xfrm>
          <a:prstGeom prst="rect">
            <a:avLst/>
          </a:prstGeom>
          <a:noFill/>
        </p:spPr>
        <p:txBody>
          <a:bodyPr wrap="square" rtlCol="0">
            <a:spAutoFit/>
          </a:bodyPr>
          <a:lstStyle/>
          <a:p>
            <a:endParaRPr lang="en-US" dirty="0"/>
          </a:p>
        </p:txBody>
      </p:sp>
      <p:graphicFrame>
        <p:nvGraphicFramePr>
          <p:cNvPr id="7" name="Chart 6"/>
          <p:cNvGraphicFramePr/>
          <p:nvPr>
            <p:extLst>
              <p:ext uri="{D42A27DB-BD31-4B8C-83A1-F6EECF244321}">
                <p14:modId xmlns:p14="http://schemas.microsoft.com/office/powerpoint/2010/main" val="2727114549"/>
              </p:ext>
            </p:extLst>
          </p:nvPr>
        </p:nvGraphicFramePr>
        <p:xfrm>
          <a:off x="2602523" y="2162907"/>
          <a:ext cx="6567854" cy="3742299"/>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468315" y="5833569"/>
            <a:ext cx="9064869" cy="95410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Figure 2. Microbial Contamination by Average Size on Bathroom Door Handles. </a:t>
            </a:r>
            <a:r>
              <a:rPr lang="en-US" sz="1400" dirty="0">
                <a:latin typeface="Times New Roman" panose="02020603050405020304" pitchFamily="18" charset="0"/>
                <a:cs typeface="Times New Roman" panose="02020603050405020304" pitchFamily="18" charset="0"/>
              </a:rPr>
              <a:t>This is the data shown for the average size in mm for the microbial colonies sampled from the sections going from nearest to the door handle shaft to the furthest (3&amp;2 suite mates) and top, sides, and bottom (4 suite mates) including the control. All the data recorded on the graph is differentiated with the colors blue = Control, red = Section 1, gray = Section 2, and yellow = Section 3. </a:t>
            </a:r>
          </a:p>
        </p:txBody>
      </p:sp>
      <p:sp>
        <p:nvSpPr>
          <p:cNvPr id="9" name="TextBox 8"/>
          <p:cNvSpPr txBox="1"/>
          <p:nvPr/>
        </p:nvSpPr>
        <p:spPr>
          <a:xfrm>
            <a:off x="1337043" y="2716821"/>
            <a:ext cx="1116011" cy="369332"/>
          </a:xfrm>
          <a:prstGeom prst="rect">
            <a:avLst/>
          </a:prstGeom>
          <a:noFill/>
        </p:spPr>
        <p:txBody>
          <a:bodyPr wrap="none" rtlCol="0">
            <a:spAutoFit/>
          </a:bodyPr>
          <a:lstStyle/>
          <a:p>
            <a:r>
              <a:rPr lang="en-US" b="1" dirty="0"/>
              <a:t>Figure 2.</a:t>
            </a:r>
          </a:p>
        </p:txBody>
      </p:sp>
    </p:spTree>
    <p:extLst>
      <p:ext uri="{BB962C8B-B14F-4D97-AF65-F5344CB8AC3E}">
        <p14:creationId xmlns:p14="http://schemas.microsoft.com/office/powerpoint/2010/main" val="382318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graphicFrame>
        <p:nvGraphicFramePr>
          <p:cNvPr id="3" name="Table 2"/>
          <p:cNvGraphicFramePr>
            <a:graphicFrameLocks noGrp="1"/>
          </p:cNvGraphicFramePr>
          <p:nvPr>
            <p:extLst>
              <p:ext uri="{D42A27DB-BD31-4B8C-83A1-F6EECF244321}">
                <p14:modId xmlns:p14="http://schemas.microsoft.com/office/powerpoint/2010/main" val="3642168653"/>
              </p:ext>
            </p:extLst>
          </p:nvPr>
        </p:nvGraphicFramePr>
        <p:xfrm>
          <a:off x="1536192" y="2395727"/>
          <a:ext cx="9601198" cy="2816353"/>
        </p:xfrm>
        <a:graphic>
          <a:graphicData uri="http://schemas.openxmlformats.org/drawingml/2006/table">
            <a:tbl>
              <a:tblPr firstRow="1" firstCol="1" bandRow="1">
                <a:tableStyleId>{5C22544A-7EE6-4342-B048-85BDC9FD1C3A}</a:tableStyleId>
              </a:tblPr>
              <a:tblGrid>
                <a:gridCol w="1252820">
                  <a:extLst>
                    <a:ext uri="{9D8B030D-6E8A-4147-A177-3AD203B41FA5}">
                      <a16:colId xmlns:a16="http://schemas.microsoft.com/office/drawing/2014/main" val="4119510695"/>
                    </a:ext>
                  </a:extLst>
                </a:gridCol>
                <a:gridCol w="1676057">
                  <a:extLst>
                    <a:ext uri="{9D8B030D-6E8A-4147-A177-3AD203B41FA5}">
                      <a16:colId xmlns:a16="http://schemas.microsoft.com/office/drawing/2014/main" val="1212322405"/>
                    </a:ext>
                  </a:extLst>
                </a:gridCol>
                <a:gridCol w="1255635">
                  <a:extLst>
                    <a:ext uri="{9D8B030D-6E8A-4147-A177-3AD203B41FA5}">
                      <a16:colId xmlns:a16="http://schemas.microsoft.com/office/drawing/2014/main" val="2267848489"/>
                    </a:ext>
                  </a:extLst>
                </a:gridCol>
                <a:gridCol w="1454584">
                  <a:extLst>
                    <a:ext uri="{9D8B030D-6E8A-4147-A177-3AD203B41FA5}">
                      <a16:colId xmlns:a16="http://schemas.microsoft.com/office/drawing/2014/main" val="1102425080"/>
                    </a:ext>
                  </a:extLst>
                </a:gridCol>
                <a:gridCol w="1253759">
                  <a:extLst>
                    <a:ext uri="{9D8B030D-6E8A-4147-A177-3AD203B41FA5}">
                      <a16:colId xmlns:a16="http://schemas.microsoft.com/office/drawing/2014/main" val="523836708"/>
                    </a:ext>
                  </a:extLst>
                </a:gridCol>
                <a:gridCol w="1454584">
                  <a:extLst>
                    <a:ext uri="{9D8B030D-6E8A-4147-A177-3AD203B41FA5}">
                      <a16:colId xmlns:a16="http://schemas.microsoft.com/office/drawing/2014/main" val="3027816496"/>
                    </a:ext>
                  </a:extLst>
                </a:gridCol>
                <a:gridCol w="1253759">
                  <a:extLst>
                    <a:ext uri="{9D8B030D-6E8A-4147-A177-3AD203B41FA5}">
                      <a16:colId xmlns:a16="http://schemas.microsoft.com/office/drawing/2014/main" val="1478152506"/>
                    </a:ext>
                  </a:extLst>
                </a:gridCol>
              </a:tblGrid>
              <a:tr h="556906">
                <a:tc>
                  <a:txBody>
                    <a:bodyPr/>
                    <a:lstStyle/>
                    <a:p>
                      <a:pPr marL="0" marR="0" algn="l">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l">
                        <a:lnSpc>
                          <a:spcPct val="107000"/>
                        </a:lnSpc>
                        <a:spcBef>
                          <a:spcPts val="0"/>
                        </a:spcBef>
                        <a:spcAft>
                          <a:spcPts val="0"/>
                        </a:spcAft>
                      </a:pPr>
                      <a:r>
                        <a:rPr lang="en-US" sz="1100" b="1" dirty="0">
                          <a:solidFill>
                            <a:schemeClr val="tx1"/>
                          </a:solidFill>
                          <a:effectLst/>
                        </a:rPr>
                        <a:t>3 Suite Mates</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l">
                        <a:lnSpc>
                          <a:spcPct val="107000"/>
                        </a:lnSpc>
                        <a:spcBef>
                          <a:spcPts val="0"/>
                        </a:spcBef>
                        <a:spcAft>
                          <a:spcPts val="0"/>
                        </a:spcAft>
                      </a:pPr>
                      <a:r>
                        <a:rPr lang="en-US" sz="1100" dirty="0">
                          <a:solidFill>
                            <a:schemeClr val="tx1"/>
                          </a:solidFill>
                          <a:effectLst/>
                        </a:rPr>
                        <a:t>2 Suite Mates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l">
                        <a:lnSpc>
                          <a:spcPct val="107000"/>
                        </a:lnSpc>
                        <a:spcBef>
                          <a:spcPts val="0"/>
                        </a:spcBef>
                        <a:spcAft>
                          <a:spcPts val="0"/>
                        </a:spcAft>
                      </a:pPr>
                      <a:r>
                        <a:rPr lang="en-US" sz="1100" dirty="0">
                          <a:solidFill>
                            <a:schemeClr val="tx1"/>
                          </a:solidFill>
                          <a:effectLst/>
                        </a:rPr>
                        <a:t>4 Suite Mates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364485175"/>
                  </a:ext>
                </a:extLst>
              </a:tr>
              <a:tr h="1144801">
                <a:tc>
                  <a:txBody>
                    <a:bodyPr/>
                    <a:lstStyle/>
                    <a:p>
                      <a:pPr marL="0" marR="0" algn="l">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Total # of Colonies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Total Avg. Size (mm)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Total # of Colonies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Total Avg. Size (mm)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Total # of Colonies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Total Avg. Size (mm)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93579"/>
                  </a:ext>
                </a:extLst>
              </a:tr>
              <a:tr h="557323">
                <a:tc>
                  <a:txBody>
                    <a:bodyPr/>
                    <a:lstStyle/>
                    <a:p>
                      <a:pPr marL="0" marR="0" algn="l">
                        <a:lnSpc>
                          <a:spcPct val="107000"/>
                        </a:lnSpc>
                        <a:spcBef>
                          <a:spcPts val="0"/>
                        </a:spcBef>
                        <a:spcAft>
                          <a:spcPts val="0"/>
                        </a:spcAft>
                      </a:pPr>
                      <a:r>
                        <a:rPr lang="en-US" sz="1100" dirty="0">
                          <a:solidFill>
                            <a:schemeClr val="tx1"/>
                          </a:solidFill>
                          <a:effectLst/>
                        </a:rPr>
                        <a:t>LB</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600763"/>
                  </a:ext>
                </a:extLst>
              </a:tr>
              <a:tr h="557323">
                <a:tc>
                  <a:txBody>
                    <a:bodyPr/>
                    <a:lstStyle/>
                    <a:p>
                      <a:pPr marL="0" marR="0" algn="l">
                        <a:lnSpc>
                          <a:spcPct val="107000"/>
                        </a:lnSpc>
                        <a:spcBef>
                          <a:spcPts val="0"/>
                        </a:spcBef>
                        <a:spcAft>
                          <a:spcPts val="0"/>
                        </a:spcAft>
                      </a:pPr>
                      <a:r>
                        <a:rPr lang="en-US" sz="1100" dirty="0">
                          <a:solidFill>
                            <a:schemeClr val="tx1"/>
                          </a:solidFill>
                          <a:effectLst/>
                        </a:rPr>
                        <a:t>MSA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0.63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1275485"/>
                  </a:ext>
                </a:extLst>
              </a:tr>
            </a:tbl>
          </a:graphicData>
        </a:graphic>
      </p:graphicFrame>
      <p:sp>
        <p:nvSpPr>
          <p:cNvPr id="4" name="Rectangle 1"/>
          <p:cNvSpPr>
            <a:spLocks noChangeArrowheads="1"/>
          </p:cNvSpPr>
          <p:nvPr/>
        </p:nvSpPr>
        <p:spPr bwMode="auto">
          <a:xfrm>
            <a:off x="2287588" y="3875544"/>
            <a:ext cx="21672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p:cNvSpPr txBox="1"/>
          <p:nvPr/>
        </p:nvSpPr>
        <p:spPr>
          <a:xfrm>
            <a:off x="1554703" y="5212080"/>
            <a:ext cx="9235438" cy="923330"/>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Table 1. Microbial Contamination by Number of Colonies and Average Size on Bathroom Door Handles</a:t>
            </a:r>
            <a:r>
              <a:rPr lang="en-US" dirty="0">
                <a:latin typeface="Times New Roman" panose="02020603050405020304" pitchFamily="18" charset="0"/>
                <a:cs typeface="Times New Roman" panose="02020603050405020304" pitchFamily="18" charset="0"/>
              </a:rPr>
              <a:t>. Total number of colonies present in each agar plate along with the total average sizes (mm)</a:t>
            </a:r>
          </a:p>
        </p:txBody>
      </p:sp>
      <p:sp>
        <p:nvSpPr>
          <p:cNvPr id="6" name="TextBox 5"/>
          <p:cNvSpPr txBox="1"/>
          <p:nvPr/>
        </p:nvSpPr>
        <p:spPr>
          <a:xfrm>
            <a:off x="292608" y="2596896"/>
            <a:ext cx="1114408" cy="369332"/>
          </a:xfrm>
          <a:prstGeom prst="rect">
            <a:avLst/>
          </a:prstGeom>
          <a:noFill/>
        </p:spPr>
        <p:txBody>
          <a:bodyPr wrap="none" rtlCol="0">
            <a:spAutoFit/>
          </a:bodyPr>
          <a:lstStyle/>
          <a:p>
            <a:r>
              <a:rPr lang="en-US" b="1" dirty="0"/>
              <a:t>Table 1</a:t>
            </a:r>
            <a:r>
              <a:rPr lang="en-US" dirty="0"/>
              <a:t>. </a:t>
            </a:r>
          </a:p>
        </p:txBody>
      </p:sp>
    </p:spTree>
    <p:extLst>
      <p:ext uri="{BB962C8B-B14F-4D97-AF65-F5344CB8AC3E}">
        <p14:creationId xmlns:p14="http://schemas.microsoft.com/office/powerpoint/2010/main" val="2261665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a:bodyPr>
          <a:lstStyle/>
          <a:p>
            <a:r>
              <a:rPr lang="en-US" dirty="0">
                <a:cs typeface="Times New Roman" panose="02020603050405020304" pitchFamily="18" charset="0"/>
              </a:rPr>
              <a:t>Conclusion: Based upon the questions we asked, we found that the number of residents does not matter to how much bacteria was found on the door handles. We also found that the area in which the highest concentration of bacteria was found was closest to the shaft. </a:t>
            </a:r>
          </a:p>
          <a:p>
            <a:r>
              <a:rPr lang="en-US" dirty="0">
                <a:cs typeface="Times New Roman" panose="02020603050405020304" pitchFamily="18" charset="0"/>
              </a:rPr>
              <a:t>Accept / Reject Hypothesis: We found that our hypothesis was not correct in relation to number of people but correct in relation </a:t>
            </a:r>
            <a:r>
              <a:rPr lang="en-US">
                <a:cs typeface="Times New Roman" panose="02020603050405020304" pitchFamily="18" charset="0"/>
              </a:rPr>
              <a:t>to concentration. </a:t>
            </a:r>
            <a:endParaRPr lang="en-US" dirty="0">
              <a:cs typeface="Times New Roman" panose="02020603050405020304" pitchFamily="18" charset="0"/>
            </a:endParaRPr>
          </a:p>
          <a:p>
            <a:r>
              <a:rPr lang="en-US" dirty="0">
                <a:cs typeface="Times New Roman" panose="02020603050405020304" pitchFamily="18" charset="0"/>
              </a:rPr>
              <a:t>Next Experiment: This experiment could be done differently in a few ways. One of these ways would be not to only compare the number of residents, but the cleanliness of the residents. Another way would be to have the same type of door handles in question for similar sampling (Door Handle vs Door Knob) </a:t>
            </a:r>
          </a:p>
        </p:txBody>
      </p:sp>
    </p:spTree>
    <p:extLst>
      <p:ext uri="{BB962C8B-B14F-4D97-AF65-F5344CB8AC3E}">
        <p14:creationId xmlns:p14="http://schemas.microsoft.com/office/powerpoint/2010/main" val="2109983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1077</TotalTime>
  <Words>650</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Ion Boardroom</vt:lpstr>
      <vt:lpstr>Bathroom Door Handles: Safe or Dangerous? </vt:lpstr>
      <vt:lpstr>Introduction I: Background Information</vt:lpstr>
      <vt:lpstr>Introduction II: Question and Hypothesis</vt:lpstr>
      <vt:lpstr>Materials &amp; Methods</vt:lpstr>
      <vt:lpstr>Results</vt:lpstr>
      <vt:lpstr>Results</vt:lpstr>
      <vt:lpstr>Results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Bathroom Door Handles: Safe or Dangerous? </dc:title>
  <dc:creator>Sam Kane</dc:creator>
  <cp:lastModifiedBy>Sam Kane</cp:lastModifiedBy>
  <cp:revision>26</cp:revision>
  <dcterms:created xsi:type="dcterms:W3CDTF">2016-09-28T18:12:14Z</dcterms:created>
  <dcterms:modified xsi:type="dcterms:W3CDTF">2016-10-12T18:41:48Z</dcterms:modified>
</cp:coreProperties>
</file>