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8" autoAdjust="0"/>
    <p:restoredTop sz="94660"/>
  </p:normalViewPr>
  <p:slideViewPr>
    <p:cSldViewPr snapToGrid="0">
      <p:cViewPr>
        <p:scale>
          <a:sx n="30" d="100"/>
          <a:sy n="30" d="100"/>
        </p:scale>
        <p:origin x="127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mel\Documents\Bio%20250%20-%20Tables%20and%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sz="3200" dirty="0"/>
              <a:t>Pond - Outside</a:t>
            </a:r>
          </a:p>
          <a:p>
            <a:pPr>
              <a:defRPr/>
            </a:pPr>
            <a:r>
              <a:rPr lang="en-US" sz="3200" dirty="0"/>
              <a:t>Creek - Inside</a:t>
            </a:r>
          </a:p>
        </c:rich>
      </c:tx>
      <c:layout>
        <c:manualLayout>
          <c:xMode val="edge"/>
          <c:yMode val="edge"/>
          <c:x val="0.46737284425206499"/>
          <c:y val="0.119301868564368"/>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005377017831003E-2"/>
          <c:y val="0.13461850690836599"/>
          <c:w val="0.46138467472075201"/>
          <c:h val="0.76489647127442395"/>
        </c:manualLayout>
      </c:layout>
      <c:doughnutChart>
        <c:varyColors val="1"/>
        <c:ser>
          <c:idx val="0"/>
          <c:order val="0"/>
          <c:tx>
            <c:strRef>
              <c:f>Sheet1!$A$4</c:f>
              <c:strCache>
                <c:ptCount val="1"/>
                <c:pt idx="0">
                  <c:v>Creek</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C7-4DC0-A988-55D12D6E4D0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C7-4DC0-A988-55D12D6E4D0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6C7-4DC0-A988-55D12D6E4D0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6C7-4DC0-A988-55D12D6E4D02}"/>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Sheet1!$B$3:$E$3</c:f>
              <c:strCache>
                <c:ptCount val="4"/>
                <c:pt idx="0">
                  <c:v>Purple</c:v>
                </c:pt>
                <c:pt idx="1">
                  <c:v>Orange</c:v>
                </c:pt>
                <c:pt idx="2">
                  <c:v>White</c:v>
                </c:pt>
                <c:pt idx="3">
                  <c:v>Yellow</c:v>
                </c:pt>
              </c:strCache>
            </c:strRef>
          </c:cat>
          <c:val>
            <c:numRef>
              <c:f>Sheet1!$B$4:$E$4</c:f>
              <c:numCache>
                <c:formatCode>General</c:formatCode>
                <c:ptCount val="4"/>
                <c:pt idx="0">
                  <c:v>0</c:v>
                </c:pt>
                <c:pt idx="1">
                  <c:v>0</c:v>
                </c:pt>
                <c:pt idx="2">
                  <c:v>33</c:v>
                </c:pt>
                <c:pt idx="3">
                  <c:v>7</c:v>
                </c:pt>
              </c:numCache>
            </c:numRef>
          </c:val>
          <c:extLst>
            <c:ext xmlns:c16="http://schemas.microsoft.com/office/drawing/2014/chart" uri="{C3380CC4-5D6E-409C-BE32-E72D297353CC}">
              <c16:uniqueId val="{00000008-36C7-4DC0-A988-55D12D6E4D02}"/>
            </c:ext>
          </c:extLst>
        </c:ser>
        <c:ser>
          <c:idx val="1"/>
          <c:order val="1"/>
          <c:tx>
            <c:strRef>
              <c:f>Sheet1!$A$5</c:f>
              <c:strCache>
                <c:ptCount val="1"/>
                <c:pt idx="0">
                  <c:v>Pond</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36C7-4DC0-A988-55D12D6E4D0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36C7-4DC0-A988-55D12D6E4D0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36C7-4DC0-A988-55D12D6E4D0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36C7-4DC0-A988-55D12D6E4D02}"/>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Sheet1!$B$3:$E$3</c:f>
              <c:strCache>
                <c:ptCount val="4"/>
                <c:pt idx="0">
                  <c:v>Purple</c:v>
                </c:pt>
                <c:pt idx="1">
                  <c:v>Orange</c:v>
                </c:pt>
                <c:pt idx="2">
                  <c:v>White</c:v>
                </c:pt>
                <c:pt idx="3">
                  <c:v>Yellow</c:v>
                </c:pt>
              </c:strCache>
            </c:strRef>
          </c:cat>
          <c:val>
            <c:numRef>
              <c:f>Sheet1!$B$5:$E$5</c:f>
              <c:numCache>
                <c:formatCode>General</c:formatCode>
                <c:ptCount val="4"/>
                <c:pt idx="0">
                  <c:v>0</c:v>
                </c:pt>
                <c:pt idx="1">
                  <c:v>2</c:v>
                </c:pt>
                <c:pt idx="2">
                  <c:v>16</c:v>
                </c:pt>
                <c:pt idx="3">
                  <c:v>10</c:v>
                </c:pt>
              </c:numCache>
            </c:numRef>
          </c:val>
          <c:extLst>
            <c:ext xmlns:c16="http://schemas.microsoft.com/office/drawing/2014/chart" uri="{C3380CC4-5D6E-409C-BE32-E72D297353CC}">
              <c16:uniqueId val="{00000011-36C7-4DC0-A988-55D12D6E4D0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3275862404814798"/>
          <c:y val="0.24341764729387799"/>
          <c:w val="0.16697603132710301"/>
          <c:h val="0.4611182820879530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5A677-3C42-470B-8912-A9449B9D7583}"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B2827A7-60C8-447B-B6AF-DCDFA5FB15CA}">
      <dgm:prSet phldrT="[Text]"/>
      <dgm:spPr/>
      <dgm:t>
        <a:bodyPr/>
        <a:lstStyle/>
        <a:p>
          <a:r>
            <a:rPr lang="en-US" dirty="0"/>
            <a:t>Collection of Samples</a:t>
          </a:r>
        </a:p>
      </dgm:t>
    </dgm:pt>
    <dgm:pt modelId="{72966263-1281-481E-9AF1-AD07ECA821F4}" type="parTrans" cxnId="{8780B611-DAD3-4C16-9D3E-54840323E235}">
      <dgm:prSet/>
      <dgm:spPr/>
      <dgm:t>
        <a:bodyPr/>
        <a:lstStyle/>
        <a:p>
          <a:endParaRPr lang="en-US"/>
        </a:p>
      </dgm:t>
    </dgm:pt>
    <dgm:pt modelId="{B5A76729-98D3-4B9A-A4F7-3DC988A6C712}" type="sibTrans" cxnId="{8780B611-DAD3-4C16-9D3E-54840323E235}">
      <dgm:prSet/>
      <dgm:spPr/>
      <dgm:t>
        <a:bodyPr/>
        <a:lstStyle/>
        <a:p>
          <a:endParaRPr lang="en-US"/>
        </a:p>
      </dgm:t>
    </dgm:pt>
    <dgm:pt modelId="{6A96BB31-18CE-46FF-BCD3-B1BE2F608419}">
      <dgm:prSet phldrT="[Text]"/>
      <dgm:spPr/>
      <dgm:t>
        <a:bodyPr/>
        <a:lstStyle/>
        <a:p>
          <a:r>
            <a:rPr lang="en-US" dirty="0"/>
            <a:t>Genomic DNA Isolation and PCR for 16s rRNA</a:t>
          </a:r>
        </a:p>
      </dgm:t>
    </dgm:pt>
    <dgm:pt modelId="{19FCF9D8-0826-4AAD-9B13-552535C7AC06}" type="parTrans" cxnId="{348C2850-E043-4149-9BD4-F4B371CA136F}">
      <dgm:prSet/>
      <dgm:spPr/>
      <dgm:t>
        <a:bodyPr/>
        <a:lstStyle/>
        <a:p>
          <a:endParaRPr lang="en-US"/>
        </a:p>
      </dgm:t>
    </dgm:pt>
    <dgm:pt modelId="{365B66BE-E377-4D82-88AD-49124260F12E}" type="sibTrans" cxnId="{348C2850-E043-4149-9BD4-F4B371CA136F}">
      <dgm:prSet/>
      <dgm:spPr/>
      <dgm:t>
        <a:bodyPr/>
        <a:lstStyle/>
        <a:p>
          <a:endParaRPr lang="en-US"/>
        </a:p>
      </dgm:t>
    </dgm:pt>
    <dgm:pt modelId="{1D63C90F-2577-473A-83B3-CB7A529BEAB3}">
      <dgm:prSet phldrT="[Text]"/>
      <dgm:spPr/>
      <dgm:t>
        <a:bodyPr/>
        <a:lstStyle/>
        <a:p>
          <a:r>
            <a:rPr lang="en-US" dirty="0"/>
            <a:t>Electrophoresis </a:t>
          </a:r>
        </a:p>
      </dgm:t>
    </dgm:pt>
    <dgm:pt modelId="{C448BDEF-1E95-4A4B-BE5D-59836F2A0C5F}" type="parTrans" cxnId="{FFA25926-45AF-45C4-A217-B3DAB66F222A}">
      <dgm:prSet/>
      <dgm:spPr/>
      <dgm:t>
        <a:bodyPr/>
        <a:lstStyle/>
        <a:p>
          <a:endParaRPr lang="en-US"/>
        </a:p>
      </dgm:t>
    </dgm:pt>
    <dgm:pt modelId="{D85EF3AA-4DC9-451B-9904-A0D5E94A45C9}" type="sibTrans" cxnId="{FFA25926-45AF-45C4-A217-B3DAB66F222A}">
      <dgm:prSet/>
      <dgm:spPr/>
      <dgm:t>
        <a:bodyPr/>
        <a:lstStyle/>
        <a:p>
          <a:endParaRPr lang="en-US"/>
        </a:p>
      </dgm:t>
    </dgm:pt>
    <dgm:pt modelId="{56962311-8EC0-483C-BE1C-AF8F61504524}">
      <dgm:prSet/>
      <dgm:spPr/>
      <dgm:t>
        <a:bodyPr/>
        <a:lstStyle/>
        <a:p>
          <a:r>
            <a:rPr lang="en-US" dirty="0"/>
            <a:t>DNA </a:t>
          </a:r>
        </a:p>
        <a:p>
          <a:r>
            <a:rPr lang="en-US" dirty="0"/>
            <a:t>Sequencing</a:t>
          </a:r>
        </a:p>
      </dgm:t>
    </dgm:pt>
    <dgm:pt modelId="{145808F3-8FF9-4EF7-83F7-56CDC789BC93}" type="parTrans" cxnId="{9FAA6FF8-3251-4D25-834C-9E368A6A09DF}">
      <dgm:prSet/>
      <dgm:spPr/>
      <dgm:t>
        <a:bodyPr/>
        <a:lstStyle/>
        <a:p>
          <a:endParaRPr lang="en-US"/>
        </a:p>
      </dgm:t>
    </dgm:pt>
    <dgm:pt modelId="{177610C5-06DB-4560-BE53-6A170FA66D32}" type="sibTrans" cxnId="{9FAA6FF8-3251-4D25-834C-9E368A6A09DF}">
      <dgm:prSet/>
      <dgm:spPr/>
      <dgm:t>
        <a:bodyPr/>
        <a:lstStyle/>
        <a:p>
          <a:endParaRPr lang="en-US"/>
        </a:p>
      </dgm:t>
    </dgm:pt>
    <dgm:pt modelId="{863F0535-F7C5-4D89-8612-7E71D6A49788}">
      <dgm:prSet/>
      <dgm:spPr/>
      <dgm:t>
        <a:bodyPr/>
        <a:lstStyle/>
        <a:p>
          <a:r>
            <a:rPr lang="en-US" dirty="0"/>
            <a:t>BLAST Analysis</a:t>
          </a:r>
        </a:p>
      </dgm:t>
    </dgm:pt>
    <dgm:pt modelId="{F1650956-E9A8-4F42-865E-11D8680035FC}" type="parTrans" cxnId="{86C5864C-7B56-41EC-8C82-1D7A5EE45584}">
      <dgm:prSet/>
      <dgm:spPr/>
      <dgm:t>
        <a:bodyPr/>
        <a:lstStyle/>
        <a:p>
          <a:endParaRPr lang="en-US"/>
        </a:p>
      </dgm:t>
    </dgm:pt>
    <dgm:pt modelId="{333CAB3C-8AAE-42EB-9862-173593A96400}" type="sibTrans" cxnId="{86C5864C-7B56-41EC-8C82-1D7A5EE45584}">
      <dgm:prSet/>
      <dgm:spPr/>
      <dgm:t>
        <a:bodyPr/>
        <a:lstStyle/>
        <a:p>
          <a:endParaRPr lang="en-US"/>
        </a:p>
      </dgm:t>
    </dgm:pt>
    <dgm:pt modelId="{6F9828C5-3E82-4CBE-9B16-BADD726333C6}">
      <dgm:prSet/>
      <dgm:spPr/>
      <dgm:t>
        <a:bodyPr/>
        <a:lstStyle/>
        <a:p>
          <a:r>
            <a:rPr lang="en-US" dirty="0"/>
            <a:t>DNA Culturing </a:t>
          </a:r>
        </a:p>
      </dgm:t>
    </dgm:pt>
    <dgm:pt modelId="{006496CD-1DD0-4828-A56F-329DF581E216}" type="parTrans" cxnId="{325F0B09-6942-4B77-9E84-B9540325AAC0}">
      <dgm:prSet/>
      <dgm:spPr/>
      <dgm:t>
        <a:bodyPr/>
        <a:lstStyle/>
        <a:p>
          <a:endParaRPr lang="en-US"/>
        </a:p>
      </dgm:t>
    </dgm:pt>
    <dgm:pt modelId="{DD12832E-0A5B-472D-8565-992673EE5378}" type="sibTrans" cxnId="{325F0B09-6942-4B77-9E84-B9540325AAC0}">
      <dgm:prSet/>
      <dgm:spPr/>
      <dgm:t>
        <a:bodyPr/>
        <a:lstStyle/>
        <a:p>
          <a:endParaRPr lang="en-US"/>
        </a:p>
      </dgm:t>
    </dgm:pt>
    <dgm:pt modelId="{9FDCFE66-D814-43BF-9370-BF513F8A27C5}" type="pres">
      <dgm:prSet presAssocID="{BFB5A677-3C42-470B-8912-A9449B9D7583}" presName="linearFlow" presStyleCnt="0">
        <dgm:presLayoutVars>
          <dgm:resizeHandles val="exact"/>
        </dgm:presLayoutVars>
      </dgm:prSet>
      <dgm:spPr/>
    </dgm:pt>
    <dgm:pt modelId="{EA34573B-23CA-4C14-B610-D24AA27EBA20}" type="pres">
      <dgm:prSet presAssocID="{BB2827A7-60C8-447B-B6AF-DCDFA5FB15CA}" presName="node" presStyleLbl="node1" presStyleIdx="0" presStyleCnt="6" custLinFactNeighborX="-997" custLinFactNeighborY="8024">
        <dgm:presLayoutVars>
          <dgm:bulletEnabled val="1"/>
        </dgm:presLayoutVars>
      </dgm:prSet>
      <dgm:spPr/>
    </dgm:pt>
    <dgm:pt modelId="{FC9D2D60-FD30-4587-9855-5D235DEF9EF6}" type="pres">
      <dgm:prSet presAssocID="{B5A76729-98D3-4B9A-A4F7-3DC988A6C712}" presName="sibTrans" presStyleLbl="sibTrans2D1" presStyleIdx="0" presStyleCnt="5"/>
      <dgm:spPr/>
    </dgm:pt>
    <dgm:pt modelId="{071A466F-0AB7-4779-B72B-9B524C7BF556}" type="pres">
      <dgm:prSet presAssocID="{B5A76729-98D3-4B9A-A4F7-3DC988A6C712}" presName="connectorText" presStyleLbl="sibTrans2D1" presStyleIdx="0" presStyleCnt="5"/>
      <dgm:spPr/>
    </dgm:pt>
    <dgm:pt modelId="{C606CDD6-0DA5-408D-8E87-835ABFD6AF14}" type="pres">
      <dgm:prSet presAssocID="{6F9828C5-3E82-4CBE-9B16-BADD726333C6}" presName="node" presStyleLbl="node1" presStyleIdx="1" presStyleCnt="6">
        <dgm:presLayoutVars>
          <dgm:bulletEnabled val="1"/>
        </dgm:presLayoutVars>
      </dgm:prSet>
      <dgm:spPr/>
    </dgm:pt>
    <dgm:pt modelId="{2D9EC598-954E-4FA0-946C-5CCE763B55EA}" type="pres">
      <dgm:prSet presAssocID="{DD12832E-0A5B-472D-8565-992673EE5378}" presName="sibTrans" presStyleLbl="sibTrans2D1" presStyleIdx="1" presStyleCnt="5"/>
      <dgm:spPr/>
    </dgm:pt>
    <dgm:pt modelId="{57AD4C92-6B86-41C5-B3A2-98292B4B8557}" type="pres">
      <dgm:prSet presAssocID="{DD12832E-0A5B-472D-8565-992673EE5378}" presName="connectorText" presStyleLbl="sibTrans2D1" presStyleIdx="1" presStyleCnt="5"/>
      <dgm:spPr/>
    </dgm:pt>
    <dgm:pt modelId="{B0BD1F2E-347E-4D23-9080-913421A18DA2}" type="pres">
      <dgm:prSet presAssocID="{6A96BB31-18CE-46FF-BCD3-B1BE2F608419}" presName="node" presStyleLbl="node1" presStyleIdx="2" presStyleCnt="6">
        <dgm:presLayoutVars>
          <dgm:bulletEnabled val="1"/>
        </dgm:presLayoutVars>
      </dgm:prSet>
      <dgm:spPr/>
    </dgm:pt>
    <dgm:pt modelId="{056F84F7-70F3-41A1-B71F-EA6BD6E7FAD1}" type="pres">
      <dgm:prSet presAssocID="{365B66BE-E377-4D82-88AD-49124260F12E}" presName="sibTrans" presStyleLbl="sibTrans2D1" presStyleIdx="2" presStyleCnt="5"/>
      <dgm:spPr/>
    </dgm:pt>
    <dgm:pt modelId="{E9CC6341-1DDE-43AF-986D-AB38A95C6969}" type="pres">
      <dgm:prSet presAssocID="{365B66BE-E377-4D82-88AD-49124260F12E}" presName="connectorText" presStyleLbl="sibTrans2D1" presStyleIdx="2" presStyleCnt="5"/>
      <dgm:spPr/>
    </dgm:pt>
    <dgm:pt modelId="{B503386C-594C-4F64-B92B-AAB504013819}" type="pres">
      <dgm:prSet presAssocID="{1D63C90F-2577-473A-83B3-CB7A529BEAB3}" presName="node" presStyleLbl="node1" presStyleIdx="3" presStyleCnt="6">
        <dgm:presLayoutVars>
          <dgm:bulletEnabled val="1"/>
        </dgm:presLayoutVars>
      </dgm:prSet>
      <dgm:spPr/>
    </dgm:pt>
    <dgm:pt modelId="{1D7074A5-0C74-4529-8EB2-C520A594EC19}" type="pres">
      <dgm:prSet presAssocID="{D85EF3AA-4DC9-451B-9904-A0D5E94A45C9}" presName="sibTrans" presStyleLbl="sibTrans2D1" presStyleIdx="3" presStyleCnt="5"/>
      <dgm:spPr/>
    </dgm:pt>
    <dgm:pt modelId="{9B69EC9A-08B2-41B1-A59A-B3CDF7008C08}" type="pres">
      <dgm:prSet presAssocID="{D85EF3AA-4DC9-451B-9904-A0D5E94A45C9}" presName="connectorText" presStyleLbl="sibTrans2D1" presStyleIdx="3" presStyleCnt="5"/>
      <dgm:spPr/>
    </dgm:pt>
    <dgm:pt modelId="{9A6DD4C3-8193-42FA-ACA0-D37FE87071A6}" type="pres">
      <dgm:prSet presAssocID="{56962311-8EC0-483C-BE1C-AF8F61504524}" presName="node" presStyleLbl="node1" presStyleIdx="4" presStyleCnt="6">
        <dgm:presLayoutVars>
          <dgm:bulletEnabled val="1"/>
        </dgm:presLayoutVars>
      </dgm:prSet>
      <dgm:spPr/>
    </dgm:pt>
    <dgm:pt modelId="{6003F959-ACFF-446E-B33C-30CDC648605F}" type="pres">
      <dgm:prSet presAssocID="{177610C5-06DB-4560-BE53-6A170FA66D32}" presName="sibTrans" presStyleLbl="sibTrans2D1" presStyleIdx="4" presStyleCnt="5"/>
      <dgm:spPr/>
    </dgm:pt>
    <dgm:pt modelId="{67BCC481-AF22-42C5-8F8C-17D3EB1E7EB1}" type="pres">
      <dgm:prSet presAssocID="{177610C5-06DB-4560-BE53-6A170FA66D32}" presName="connectorText" presStyleLbl="sibTrans2D1" presStyleIdx="4" presStyleCnt="5"/>
      <dgm:spPr/>
    </dgm:pt>
    <dgm:pt modelId="{20A7902E-5C18-46D0-8257-33BCD55C1657}" type="pres">
      <dgm:prSet presAssocID="{863F0535-F7C5-4D89-8612-7E71D6A49788}" presName="node" presStyleLbl="node1" presStyleIdx="5" presStyleCnt="6">
        <dgm:presLayoutVars>
          <dgm:bulletEnabled val="1"/>
        </dgm:presLayoutVars>
      </dgm:prSet>
      <dgm:spPr/>
    </dgm:pt>
  </dgm:ptLst>
  <dgm:cxnLst>
    <dgm:cxn modelId="{325F0B09-6942-4B77-9E84-B9540325AAC0}" srcId="{BFB5A677-3C42-470B-8912-A9449B9D7583}" destId="{6F9828C5-3E82-4CBE-9B16-BADD726333C6}" srcOrd="1" destOrd="0" parTransId="{006496CD-1DD0-4828-A56F-329DF581E216}" sibTransId="{DD12832E-0A5B-472D-8565-992673EE5378}"/>
    <dgm:cxn modelId="{8780B611-DAD3-4C16-9D3E-54840323E235}" srcId="{BFB5A677-3C42-470B-8912-A9449B9D7583}" destId="{BB2827A7-60C8-447B-B6AF-DCDFA5FB15CA}" srcOrd="0" destOrd="0" parTransId="{72966263-1281-481E-9AF1-AD07ECA821F4}" sibTransId="{B5A76729-98D3-4B9A-A4F7-3DC988A6C712}"/>
    <dgm:cxn modelId="{A64EDF20-F4DB-478A-A06D-9C0BB5663063}" type="presOf" srcId="{177610C5-06DB-4560-BE53-6A170FA66D32}" destId="{67BCC481-AF22-42C5-8F8C-17D3EB1E7EB1}" srcOrd="1" destOrd="0" presId="urn:microsoft.com/office/officeart/2005/8/layout/process2"/>
    <dgm:cxn modelId="{FFA25926-45AF-45C4-A217-B3DAB66F222A}" srcId="{BFB5A677-3C42-470B-8912-A9449B9D7583}" destId="{1D63C90F-2577-473A-83B3-CB7A529BEAB3}" srcOrd="3" destOrd="0" parTransId="{C448BDEF-1E95-4A4B-BE5D-59836F2A0C5F}" sibTransId="{D85EF3AA-4DC9-451B-9904-A0D5E94A45C9}"/>
    <dgm:cxn modelId="{CB8F162C-3307-4B9C-B43F-A8858962E8E7}" type="presOf" srcId="{56962311-8EC0-483C-BE1C-AF8F61504524}" destId="{9A6DD4C3-8193-42FA-ACA0-D37FE87071A6}" srcOrd="0" destOrd="0" presId="urn:microsoft.com/office/officeart/2005/8/layout/process2"/>
    <dgm:cxn modelId="{90BC1062-15DA-4A4D-B901-5C0E266BB255}" type="presOf" srcId="{177610C5-06DB-4560-BE53-6A170FA66D32}" destId="{6003F959-ACFF-446E-B33C-30CDC648605F}" srcOrd="0" destOrd="0" presId="urn:microsoft.com/office/officeart/2005/8/layout/process2"/>
    <dgm:cxn modelId="{17AAF862-D000-4699-9A72-C72CA9B73427}" type="presOf" srcId="{365B66BE-E377-4D82-88AD-49124260F12E}" destId="{E9CC6341-1DDE-43AF-986D-AB38A95C6969}" srcOrd="1" destOrd="0" presId="urn:microsoft.com/office/officeart/2005/8/layout/process2"/>
    <dgm:cxn modelId="{2E452543-948D-4CD8-A33F-00DC9D7F14A8}" type="presOf" srcId="{6A96BB31-18CE-46FF-BCD3-B1BE2F608419}" destId="{B0BD1F2E-347E-4D23-9080-913421A18DA2}" srcOrd="0" destOrd="0" presId="urn:microsoft.com/office/officeart/2005/8/layout/process2"/>
    <dgm:cxn modelId="{18F8FE48-71E7-4BB0-ADB9-875332FDC7A0}" type="presOf" srcId="{365B66BE-E377-4D82-88AD-49124260F12E}" destId="{056F84F7-70F3-41A1-B71F-EA6BD6E7FAD1}" srcOrd="0" destOrd="0" presId="urn:microsoft.com/office/officeart/2005/8/layout/process2"/>
    <dgm:cxn modelId="{86C5864C-7B56-41EC-8C82-1D7A5EE45584}" srcId="{BFB5A677-3C42-470B-8912-A9449B9D7583}" destId="{863F0535-F7C5-4D89-8612-7E71D6A49788}" srcOrd="5" destOrd="0" parTransId="{F1650956-E9A8-4F42-865E-11D8680035FC}" sibTransId="{333CAB3C-8AAE-42EB-9862-173593A96400}"/>
    <dgm:cxn modelId="{212ACE4D-B822-4EA8-9B9D-077F3F577E52}" type="presOf" srcId="{BFB5A677-3C42-470B-8912-A9449B9D7583}" destId="{9FDCFE66-D814-43BF-9370-BF513F8A27C5}" srcOrd="0" destOrd="0" presId="urn:microsoft.com/office/officeart/2005/8/layout/process2"/>
    <dgm:cxn modelId="{27649C4E-207C-4D58-8C85-999E4DA9B6CE}" type="presOf" srcId="{1D63C90F-2577-473A-83B3-CB7A529BEAB3}" destId="{B503386C-594C-4F64-B92B-AAB504013819}" srcOrd="0" destOrd="0" presId="urn:microsoft.com/office/officeart/2005/8/layout/process2"/>
    <dgm:cxn modelId="{348C2850-E043-4149-9BD4-F4B371CA136F}" srcId="{BFB5A677-3C42-470B-8912-A9449B9D7583}" destId="{6A96BB31-18CE-46FF-BCD3-B1BE2F608419}" srcOrd="2" destOrd="0" parTransId="{19FCF9D8-0826-4AAD-9B13-552535C7AC06}" sibTransId="{365B66BE-E377-4D82-88AD-49124260F12E}"/>
    <dgm:cxn modelId="{E1295A84-C1A0-4966-BACC-7668FEFFB2D0}" type="presOf" srcId="{BB2827A7-60C8-447B-B6AF-DCDFA5FB15CA}" destId="{EA34573B-23CA-4C14-B610-D24AA27EBA20}" srcOrd="0" destOrd="0" presId="urn:microsoft.com/office/officeart/2005/8/layout/process2"/>
    <dgm:cxn modelId="{DAE8C4A1-5437-4F23-AF8A-C295F2CF943F}" type="presOf" srcId="{B5A76729-98D3-4B9A-A4F7-3DC988A6C712}" destId="{071A466F-0AB7-4779-B72B-9B524C7BF556}" srcOrd="1" destOrd="0" presId="urn:microsoft.com/office/officeart/2005/8/layout/process2"/>
    <dgm:cxn modelId="{8CDBDEB8-0F69-4B7F-938B-EBA33AB11D64}" type="presOf" srcId="{D85EF3AA-4DC9-451B-9904-A0D5E94A45C9}" destId="{1D7074A5-0C74-4529-8EB2-C520A594EC19}" srcOrd="0" destOrd="0" presId="urn:microsoft.com/office/officeart/2005/8/layout/process2"/>
    <dgm:cxn modelId="{4113E4B8-439C-45F5-9E02-5E89677A1F20}" type="presOf" srcId="{863F0535-F7C5-4D89-8612-7E71D6A49788}" destId="{20A7902E-5C18-46D0-8257-33BCD55C1657}" srcOrd="0" destOrd="0" presId="urn:microsoft.com/office/officeart/2005/8/layout/process2"/>
    <dgm:cxn modelId="{C862C9BF-E132-41AC-9D6F-25FF633FAC79}" type="presOf" srcId="{DD12832E-0A5B-472D-8565-992673EE5378}" destId="{2D9EC598-954E-4FA0-946C-5CCE763B55EA}" srcOrd="0" destOrd="0" presId="urn:microsoft.com/office/officeart/2005/8/layout/process2"/>
    <dgm:cxn modelId="{F717A1C9-A423-46F2-8A54-E9ACCB0E2FBF}" type="presOf" srcId="{B5A76729-98D3-4B9A-A4F7-3DC988A6C712}" destId="{FC9D2D60-FD30-4587-9855-5D235DEF9EF6}" srcOrd="0" destOrd="0" presId="urn:microsoft.com/office/officeart/2005/8/layout/process2"/>
    <dgm:cxn modelId="{3AD21ECB-75A9-4A62-8658-7FF289801458}" type="presOf" srcId="{6F9828C5-3E82-4CBE-9B16-BADD726333C6}" destId="{C606CDD6-0DA5-408D-8E87-835ABFD6AF14}" srcOrd="0" destOrd="0" presId="urn:microsoft.com/office/officeart/2005/8/layout/process2"/>
    <dgm:cxn modelId="{E259DFDD-C47E-4BE3-BB33-C6768D6BC1FF}" type="presOf" srcId="{DD12832E-0A5B-472D-8565-992673EE5378}" destId="{57AD4C92-6B86-41C5-B3A2-98292B4B8557}" srcOrd="1" destOrd="0" presId="urn:microsoft.com/office/officeart/2005/8/layout/process2"/>
    <dgm:cxn modelId="{026204F2-D41F-470B-9732-28EA3A6C3BD9}" type="presOf" srcId="{D85EF3AA-4DC9-451B-9904-A0D5E94A45C9}" destId="{9B69EC9A-08B2-41B1-A59A-B3CDF7008C08}" srcOrd="1" destOrd="0" presId="urn:microsoft.com/office/officeart/2005/8/layout/process2"/>
    <dgm:cxn modelId="{9FAA6FF8-3251-4D25-834C-9E368A6A09DF}" srcId="{BFB5A677-3C42-470B-8912-A9449B9D7583}" destId="{56962311-8EC0-483C-BE1C-AF8F61504524}" srcOrd="4" destOrd="0" parTransId="{145808F3-8FF9-4EF7-83F7-56CDC789BC93}" sibTransId="{177610C5-06DB-4560-BE53-6A170FA66D32}"/>
    <dgm:cxn modelId="{45DD7BF5-FC5D-4983-8074-7D689FAB5B96}" type="presParOf" srcId="{9FDCFE66-D814-43BF-9370-BF513F8A27C5}" destId="{EA34573B-23CA-4C14-B610-D24AA27EBA20}" srcOrd="0" destOrd="0" presId="urn:microsoft.com/office/officeart/2005/8/layout/process2"/>
    <dgm:cxn modelId="{5C41B1BE-2CA9-4CC5-9A97-2C17EF4A9F1D}" type="presParOf" srcId="{9FDCFE66-D814-43BF-9370-BF513F8A27C5}" destId="{FC9D2D60-FD30-4587-9855-5D235DEF9EF6}" srcOrd="1" destOrd="0" presId="urn:microsoft.com/office/officeart/2005/8/layout/process2"/>
    <dgm:cxn modelId="{FB73AC05-32CC-4F27-83AD-5243EFFA2AD9}" type="presParOf" srcId="{FC9D2D60-FD30-4587-9855-5D235DEF9EF6}" destId="{071A466F-0AB7-4779-B72B-9B524C7BF556}" srcOrd="0" destOrd="0" presId="urn:microsoft.com/office/officeart/2005/8/layout/process2"/>
    <dgm:cxn modelId="{B2D1AAC8-4A97-46ED-BB75-3FCE1B909ED2}" type="presParOf" srcId="{9FDCFE66-D814-43BF-9370-BF513F8A27C5}" destId="{C606CDD6-0DA5-408D-8E87-835ABFD6AF14}" srcOrd="2" destOrd="0" presId="urn:microsoft.com/office/officeart/2005/8/layout/process2"/>
    <dgm:cxn modelId="{8EF9AA7A-3254-429D-9D18-A79B75F5B340}" type="presParOf" srcId="{9FDCFE66-D814-43BF-9370-BF513F8A27C5}" destId="{2D9EC598-954E-4FA0-946C-5CCE763B55EA}" srcOrd="3" destOrd="0" presId="urn:microsoft.com/office/officeart/2005/8/layout/process2"/>
    <dgm:cxn modelId="{C7897A39-4C1E-45D5-8734-08C15D071EB3}" type="presParOf" srcId="{2D9EC598-954E-4FA0-946C-5CCE763B55EA}" destId="{57AD4C92-6B86-41C5-B3A2-98292B4B8557}" srcOrd="0" destOrd="0" presId="urn:microsoft.com/office/officeart/2005/8/layout/process2"/>
    <dgm:cxn modelId="{23F420B4-1E4A-41DF-B63D-0573F66D6E25}" type="presParOf" srcId="{9FDCFE66-D814-43BF-9370-BF513F8A27C5}" destId="{B0BD1F2E-347E-4D23-9080-913421A18DA2}" srcOrd="4" destOrd="0" presId="urn:microsoft.com/office/officeart/2005/8/layout/process2"/>
    <dgm:cxn modelId="{44A118FF-3F1A-49B6-B31E-4A420A56D4F9}" type="presParOf" srcId="{9FDCFE66-D814-43BF-9370-BF513F8A27C5}" destId="{056F84F7-70F3-41A1-B71F-EA6BD6E7FAD1}" srcOrd="5" destOrd="0" presId="urn:microsoft.com/office/officeart/2005/8/layout/process2"/>
    <dgm:cxn modelId="{AC23659A-66B9-411F-AD05-C7D3A6F24052}" type="presParOf" srcId="{056F84F7-70F3-41A1-B71F-EA6BD6E7FAD1}" destId="{E9CC6341-1DDE-43AF-986D-AB38A95C6969}" srcOrd="0" destOrd="0" presId="urn:microsoft.com/office/officeart/2005/8/layout/process2"/>
    <dgm:cxn modelId="{55E89037-30B7-4106-9140-27EA43EE6C89}" type="presParOf" srcId="{9FDCFE66-D814-43BF-9370-BF513F8A27C5}" destId="{B503386C-594C-4F64-B92B-AAB504013819}" srcOrd="6" destOrd="0" presId="urn:microsoft.com/office/officeart/2005/8/layout/process2"/>
    <dgm:cxn modelId="{C2B04B78-A9D3-48B7-9AC3-E4A8F789404E}" type="presParOf" srcId="{9FDCFE66-D814-43BF-9370-BF513F8A27C5}" destId="{1D7074A5-0C74-4529-8EB2-C520A594EC19}" srcOrd="7" destOrd="0" presId="urn:microsoft.com/office/officeart/2005/8/layout/process2"/>
    <dgm:cxn modelId="{67D0FF3C-2C79-416E-B700-9A01519CECA6}" type="presParOf" srcId="{1D7074A5-0C74-4529-8EB2-C520A594EC19}" destId="{9B69EC9A-08B2-41B1-A59A-B3CDF7008C08}" srcOrd="0" destOrd="0" presId="urn:microsoft.com/office/officeart/2005/8/layout/process2"/>
    <dgm:cxn modelId="{B2B37246-259C-4887-AE34-2E04632C3920}" type="presParOf" srcId="{9FDCFE66-D814-43BF-9370-BF513F8A27C5}" destId="{9A6DD4C3-8193-42FA-ACA0-D37FE87071A6}" srcOrd="8" destOrd="0" presId="urn:microsoft.com/office/officeart/2005/8/layout/process2"/>
    <dgm:cxn modelId="{A0154A78-E2E3-4116-B62F-1E02DC7A1A58}" type="presParOf" srcId="{9FDCFE66-D814-43BF-9370-BF513F8A27C5}" destId="{6003F959-ACFF-446E-B33C-30CDC648605F}" srcOrd="9" destOrd="0" presId="urn:microsoft.com/office/officeart/2005/8/layout/process2"/>
    <dgm:cxn modelId="{E1184676-0929-4918-A5AA-31C17DF9FD17}" type="presParOf" srcId="{6003F959-ACFF-446E-B33C-30CDC648605F}" destId="{67BCC481-AF22-42C5-8F8C-17D3EB1E7EB1}" srcOrd="0" destOrd="0" presId="urn:microsoft.com/office/officeart/2005/8/layout/process2"/>
    <dgm:cxn modelId="{F581152E-D30D-40CC-94F4-F989A4127C73}" type="presParOf" srcId="{9FDCFE66-D814-43BF-9370-BF513F8A27C5}" destId="{20A7902E-5C18-46D0-8257-33BCD55C1657}"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4573B-23CA-4C14-B610-D24AA27EBA20}">
      <dsp:nvSpPr>
        <dsp:cNvPr id="0" name=""/>
        <dsp:cNvSpPr/>
      </dsp:nvSpPr>
      <dsp:spPr>
        <a:xfrm>
          <a:off x="7523021" y="76806"/>
          <a:ext cx="3178576" cy="176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Collection of Samples</a:t>
          </a:r>
        </a:p>
      </dsp:txBody>
      <dsp:txXfrm>
        <a:off x="7574742" y="128527"/>
        <a:ext cx="3075134" cy="1662433"/>
      </dsp:txXfrm>
    </dsp:sp>
    <dsp:sp modelId="{FC9D2D60-FD30-4587-9855-5D235DEF9EF6}">
      <dsp:nvSpPr>
        <dsp:cNvPr id="0" name=""/>
        <dsp:cNvSpPr/>
      </dsp:nvSpPr>
      <dsp:spPr>
        <a:xfrm rot="5357743">
          <a:off x="8823597" y="1851405"/>
          <a:ext cx="609114" cy="794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8888638" y="1944177"/>
        <a:ext cx="476786" cy="426380"/>
      </dsp:txXfrm>
    </dsp:sp>
    <dsp:sp modelId="{C606CDD6-0DA5-408D-8E87-835ABFD6AF14}">
      <dsp:nvSpPr>
        <dsp:cNvPr id="0" name=""/>
        <dsp:cNvSpPr/>
      </dsp:nvSpPr>
      <dsp:spPr>
        <a:xfrm>
          <a:off x="7554711" y="2654773"/>
          <a:ext cx="3178576" cy="176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DNA Culturing </a:t>
          </a:r>
        </a:p>
      </dsp:txBody>
      <dsp:txXfrm>
        <a:off x="7606432" y="2706494"/>
        <a:ext cx="3075134" cy="1662433"/>
      </dsp:txXfrm>
    </dsp:sp>
    <dsp:sp modelId="{2D9EC598-954E-4FA0-946C-5CCE763B55EA}">
      <dsp:nvSpPr>
        <dsp:cNvPr id="0" name=""/>
        <dsp:cNvSpPr/>
      </dsp:nvSpPr>
      <dsp:spPr>
        <a:xfrm rot="5400000">
          <a:off x="8812898" y="4464796"/>
          <a:ext cx="662203" cy="794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8905607" y="4531017"/>
        <a:ext cx="476786" cy="463542"/>
      </dsp:txXfrm>
    </dsp:sp>
    <dsp:sp modelId="{B0BD1F2E-347E-4D23-9080-913421A18DA2}">
      <dsp:nvSpPr>
        <dsp:cNvPr id="0" name=""/>
        <dsp:cNvSpPr/>
      </dsp:nvSpPr>
      <dsp:spPr>
        <a:xfrm>
          <a:off x="7554711" y="5303587"/>
          <a:ext cx="3178576" cy="176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Genomic DNA Isolation and PCR for 16s rRNA</a:t>
          </a:r>
        </a:p>
      </dsp:txBody>
      <dsp:txXfrm>
        <a:off x="7606432" y="5355308"/>
        <a:ext cx="3075134" cy="1662433"/>
      </dsp:txXfrm>
    </dsp:sp>
    <dsp:sp modelId="{056F84F7-70F3-41A1-B71F-EA6BD6E7FAD1}">
      <dsp:nvSpPr>
        <dsp:cNvPr id="0" name=""/>
        <dsp:cNvSpPr/>
      </dsp:nvSpPr>
      <dsp:spPr>
        <a:xfrm rot="5400000">
          <a:off x="8812898" y="7113610"/>
          <a:ext cx="662203" cy="794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8905607" y="7179831"/>
        <a:ext cx="476786" cy="463542"/>
      </dsp:txXfrm>
    </dsp:sp>
    <dsp:sp modelId="{B503386C-594C-4F64-B92B-AAB504013819}">
      <dsp:nvSpPr>
        <dsp:cNvPr id="0" name=""/>
        <dsp:cNvSpPr/>
      </dsp:nvSpPr>
      <dsp:spPr>
        <a:xfrm>
          <a:off x="7554711" y="7952401"/>
          <a:ext cx="3178576" cy="176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Electrophoresis </a:t>
          </a:r>
        </a:p>
      </dsp:txBody>
      <dsp:txXfrm>
        <a:off x="7606432" y="8004122"/>
        <a:ext cx="3075134" cy="1662433"/>
      </dsp:txXfrm>
    </dsp:sp>
    <dsp:sp modelId="{1D7074A5-0C74-4529-8EB2-C520A594EC19}">
      <dsp:nvSpPr>
        <dsp:cNvPr id="0" name=""/>
        <dsp:cNvSpPr/>
      </dsp:nvSpPr>
      <dsp:spPr>
        <a:xfrm rot="5400000">
          <a:off x="8812898" y="9762424"/>
          <a:ext cx="662203" cy="794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8905607" y="9828645"/>
        <a:ext cx="476786" cy="463542"/>
      </dsp:txXfrm>
    </dsp:sp>
    <dsp:sp modelId="{9A6DD4C3-8193-42FA-ACA0-D37FE87071A6}">
      <dsp:nvSpPr>
        <dsp:cNvPr id="0" name=""/>
        <dsp:cNvSpPr/>
      </dsp:nvSpPr>
      <dsp:spPr>
        <a:xfrm>
          <a:off x="7554711" y="10601215"/>
          <a:ext cx="3178576" cy="176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DNA </a:t>
          </a:r>
        </a:p>
        <a:p>
          <a:pPr marL="0" lvl="0" indent="0" algn="ctr" defTabSz="1422400">
            <a:lnSpc>
              <a:spcPct val="90000"/>
            </a:lnSpc>
            <a:spcBef>
              <a:spcPct val="0"/>
            </a:spcBef>
            <a:spcAft>
              <a:spcPct val="35000"/>
            </a:spcAft>
            <a:buNone/>
          </a:pPr>
          <a:r>
            <a:rPr lang="en-US" sz="3200" kern="1200" dirty="0"/>
            <a:t>Sequencing</a:t>
          </a:r>
        </a:p>
      </dsp:txBody>
      <dsp:txXfrm>
        <a:off x="7606432" y="10652936"/>
        <a:ext cx="3075134" cy="1662433"/>
      </dsp:txXfrm>
    </dsp:sp>
    <dsp:sp modelId="{6003F959-ACFF-446E-B33C-30CDC648605F}">
      <dsp:nvSpPr>
        <dsp:cNvPr id="0" name=""/>
        <dsp:cNvSpPr/>
      </dsp:nvSpPr>
      <dsp:spPr>
        <a:xfrm rot="5400000">
          <a:off x="8812898" y="12411238"/>
          <a:ext cx="662203" cy="794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8905607" y="12477459"/>
        <a:ext cx="476786" cy="463542"/>
      </dsp:txXfrm>
    </dsp:sp>
    <dsp:sp modelId="{20A7902E-5C18-46D0-8257-33BCD55C1657}">
      <dsp:nvSpPr>
        <dsp:cNvPr id="0" name=""/>
        <dsp:cNvSpPr/>
      </dsp:nvSpPr>
      <dsp:spPr>
        <a:xfrm>
          <a:off x="7554711" y="13250029"/>
          <a:ext cx="3178576" cy="176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BLAST Analysis</a:t>
          </a:r>
        </a:p>
      </dsp:txBody>
      <dsp:txXfrm>
        <a:off x="7606432" y="13301750"/>
        <a:ext cx="3075134" cy="16624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85936"/>
            <a:ext cx="23317200" cy="12733867"/>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19210869"/>
            <a:ext cx="20574000" cy="883073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C34B50-4AE5-429B-8C61-0228CA303A43}"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220282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34B50-4AE5-429B-8C61-0228CA303A43}"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25626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34B50-4AE5-429B-8C61-0228CA303A43}"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11789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34B50-4AE5-429B-8C61-0228CA303A43}"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222562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C34B50-4AE5-429B-8C61-0228CA303A43}"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305475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C34B50-4AE5-429B-8C61-0228CA303A43}"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409804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4" name="Content Placeholder 3"/>
          <p:cNvSpPr>
            <a:spLocks noGrp="1"/>
          </p:cNvSpPr>
          <p:nvPr>
            <p:ph sz="half" idx="2"/>
          </p:nvPr>
        </p:nvSpPr>
        <p:spPr>
          <a:xfrm>
            <a:off x="1889526" y="13360400"/>
            <a:ext cx="11605020"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8966203"/>
            <a:ext cx="11662173"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6" name="Content Placeholder 5"/>
          <p:cNvSpPr>
            <a:spLocks noGrp="1"/>
          </p:cNvSpPr>
          <p:nvPr>
            <p:ph sz="quarter" idx="4"/>
          </p:nvPr>
        </p:nvSpPr>
        <p:spPr>
          <a:xfrm>
            <a:off x="13887452" y="13360400"/>
            <a:ext cx="11662173"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C34B50-4AE5-429B-8C61-0228CA303A43}"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22504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C34B50-4AE5-429B-8C61-0228CA303A43}"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262624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34B50-4AE5-429B-8C61-0228CA303A43}"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67038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5"/>
            <a:ext cx="13887450" cy="25992667"/>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FFC34B50-4AE5-429B-8C61-0228CA303A43}"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405531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FFC34B50-4AE5-429B-8C61-0228CA303A43}"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8B33-0BE5-46F1-B098-5D6D67093ECF}" type="slidenum">
              <a:rPr lang="en-US" smtClean="0"/>
              <a:t>‹#›</a:t>
            </a:fld>
            <a:endParaRPr lang="en-US"/>
          </a:p>
        </p:txBody>
      </p:sp>
    </p:spTree>
    <p:extLst>
      <p:ext uri="{BB962C8B-B14F-4D97-AF65-F5344CB8AC3E}">
        <p14:creationId xmlns:p14="http://schemas.microsoft.com/office/powerpoint/2010/main" val="214001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FFC34B50-4AE5-429B-8C61-0228CA303A43}" type="datetimeFigureOut">
              <a:rPr lang="en-US" smtClean="0"/>
              <a:t>4/17/2017</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9F0A8B33-0BE5-46F1-B098-5D6D67093ECF}" type="slidenum">
              <a:rPr lang="en-US" smtClean="0"/>
              <a:t>‹#›</a:t>
            </a:fld>
            <a:endParaRPr lang="en-US"/>
          </a:p>
        </p:txBody>
      </p:sp>
    </p:spTree>
    <p:extLst>
      <p:ext uri="{BB962C8B-B14F-4D97-AF65-F5344CB8AC3E}">
        <p14:creationId xmlns:p14="http://schemas.microsoft.com/office/powerpoint/2010/main" val="188558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hyperlink" Target="http://www.mercer.edu/camps/message/summer2000/summer2000-microbes.htm" TargetMode="External"/><Relationship Id="rId3" Type="http://schemas.openxmlformats.org/officeDocument/2006/relationships/slideLayout" Target="../slideLayouts/slideLayout7.xml"/><Relationship Id="rId7" Type="http://schemas.openxmlformats.org/officeDocument/2006/relationships/image" Target="../media/image3.png"/><Relationship Id="rId12" Type="http://schemas.microsoft.com/office/2007/relationships/diagramDrawing" Target="../diagrams/drawing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chart" Target="../charts/chart1.xml"/><Relationship Id="rId11" Type="http://schemas.openxmlformats.org/officeDocument/2006/relationships/diagramColors" Target="../diagrams/colors1.xml"/><Relationship Id="rId5" Type="http://schemas.openxmlformats.org/officeDocument/2006/relationships/image" Target="../media/image2.png"/><Relationship Id="rId1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1.jpg"/><Relationship Id="rId9" Type="http://schemas.openxmlformats.org/officeDocument/2006/relationships/diagramLayout" Target="../diagrams/layout1.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514350"/>
            <a:ext cx="25260300" cy="2308324"/>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Microbial Diversity between a creek and a pond</a:t>
            </a:r>
          </a:p>
          <a:p>
            <a:pPr algn="ctr"/>
            <a:r>
              <a:rPr lang="en-US" sz="4800" dirty="0">
                <a:latin typeface="Tahoma" panose="020B0604030504040204" pitchFamily="34" charset="0"/>
                <a:ea typeface="Tahoma" panose="020B0604030504040204" pitchFamily="34" charset="0"/>
                <a:cs typeface="Tahoma" panose="020B0604030504040204" pitchFamily="34" charset="0"/>
              </a:rPr>
              <a:t>Samuel Kane</a:t>
            </a:r>
          </a:p>
          <a:p>
            <a:pPr algn="ctr"/>
            <a:r>
              <a:rPr lang="en-US" sz="4800" dirty="0">
                <a:latin typeface="Tahoma" panose="020B0604030504040204" pitchFamily="34" charset="0"/>
                <a:ea typeface="Tahoma" panose="020B0604030504040204" pitchFamily="34" charset="0"/>
                <a:cs typeface="Tahoma" panose="020B0604030504040204" pitchFamily="34" charset="0"/>
              </a:rPr>
              <a:t>Longwood University  </a:t>
            </a:r>
          </a:p>
        </p:txBody>
      </p:sp>
      <p:sp>
        <p:nvSpPr>
          <p:cNvPr id="11" name="Rectangle: Rounded Corners 10"/>
          <p:cNvSpPr/>
          <p:nvPr/>
        </p:nvSpPr>
        <p:spPr>
          <a:xfrm>
            <a:off x="3086100" y="187018"/>
            <a:ext cx="21259800" cy="35433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4371975" y="656898"/>
            <a:ext cx="18688050" cy="2585323"/>
          </a:xfrm>
          <a:prstGeom prst="rect">
            <a:avLst/>
          </a:prstGeom>
          <a:noFill/>
        </p:spPr>
        <p:txBody>
          <a:bodyPr wrap="square" rtlCol="0">
            <a:spAutoFit/>
          </a:bodyPr>
          <a:lstStyle/>
          <a:p>
            <a:pPr algn="ctr"/>
            <a:r>
              <a:rPr lang="en-US" sz="5400" dirty="0"/>
              <a:t>Microbial Diversity between Buffalo Creek and a Retention Pond </a:t>
            </a:r>
          </a:p>
          <a:p>
            <a:pPr algn="ctr"/>
            <a:r>
              <a:rPr lang="en-US" sz="5400" dirty="0"/>
              <a:t>Renee Fargo and Samuel Kane</a:t>
            </a:r>
          </a:p>
          <a:p>
            <a:pPr algn="ctr"/>
            <a:r>
              <a:rPr lang="en-US" sz="5400" dirty="0"/>
              <a:t>Biology and Environmental Science, Longwood University </a:t>
            </a:r>
          </a:p>
        </p:txBody>
      </p:sp>
      <p:sp>
        <p:nvSpPr>
          <p:cNvPr id="16" name="Rectangle: Rounded Corners 15"/>
          <p:cNvSpPr/>
          <p:nvPr/>
        </p:nvSpPr>
        <p:spPr>
          <a:xfrm>
            <a:off x="1571625" y="4431209"/>
            <a:ext cx="6858000" cy="628092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TextBox 16"/>
          <p:cNvSpPr txBox="1"/>
          <p:nvPr/>
        </p:nvSpPr>
        <p:spPr>
          <a:xfrm>
            <a:off x="2636414" y="4682909"/>
            <a:ext cx="5086350" cy="769441"/>
          </a:xfrm>
          <a:prstGeom prst="rect">
            <a:avLst/>
          </a:prstGeom>
          <a:noFill/>
        </p:spPr>
        <p:txBody>
          <a:bodyPr wrap="square" rtlCol="0">
            <a:spAutoFit/>
          </a:bodyPr>
          <a:lstStyle/>
          <a:p>
            <a:pPr algn="ctr"/>
            <a:r>
              <a:rPr lang="en-US" sz="4400" dirty="0"/>
              <a:t>Background</a:t>
            </a:r>
          </a:p>
        </p:txBody>
      </p:sp>
      <p:sp>
        <p:nvSpPr>
          <p:cNvPr id="22" name="Rectangle: Rounded Corners 21"/>
          <p:cNvSpPr/>
          <p:nvPr/>
        </p:nvSpPr>
        <p:spPr>
          <a:xfrm>
            <a:off x="17505552" y="28157653"/>
            <a:ext cx="7758939" cy="4636556"/>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TextBox 22"/>
          <p:cNvSpPr txBox="1"/>
          <p:nvPr/>
        </p:nvSpPr>
        <p:spPr>
          <a:xfrm>
            <a:off x="18879225" y="28384899"/>
            <a:ext cx="5086350" cy="830997"/>
          </a:xfrm>
          <a:prstGeom prst="rect">
            <a:avLst/>
          </a:prstGeom>
          <a:noFill/>
        </p:spPr>
        <p:txBody>
          <a:bodyPr wrap="square" rtlCol="0">
            <a:spAutoFit/>
          </a:bodyPr>
          <a:lstStyle/>
          <a:p>
            <a:pPr algn="ctr"/>
            <a:r>
              <a:rPr lang="en-US" sz="4800" dirty="0"/>
              <a:t>Conclusions </a:t>
            </a:r>
          </a:p>
        </p:txBody>
      </p:sp>
      <p:sp>
        <p:nvSpPr>
          <p:cNvPr id="30" name="TextBox 29"/>
          <p:cNvSpPr txBox="1"/>
          <p:nvPr/>
        </p:nvSpPr>
        <p:spPr>
          <a:xfrm>
            <a:off x="1984357" y="5557608"/>
            <a:ext cx="5951134" cy="4893647"/>
          </a:xfrm>
          <a:prstGeom prst="rect">
            <a:avLst/>
          </a:prstGeom>
          <a:noFill/>
        </p:spPr>
        <p:txBody>
          <a:bodyPr wrap="square" rtlCol="0">
            <a:spAutoFit/>
          </a:bodyPr>
          <a:lstStyle/>
          <a:p>
            <a:pPr marL="685800" indent="-685800">
              <a:buFont typeface="Arial" panose="020B0604020202020204" pitchFamily="34" charset="0"/>
              <a:buChar char="•"/>
            </a:pPr>
            <a:r>
              <a:rPr lang="en-US" sz="2000" dirty="0"/>
              <a:t>Lancer Park - Environmental Education Center</a:t>
            </a:r>
          </a:p>
          <a:p>
            <a:endParaRPr lang="en-US" sz="2000" dirty="0"/>
          </a:p>
          <a:p>
            <a:pPr marL="685800" indent="-685800">
              <a:buFont typeface="Arial" panose="020B0604020202020204" pitchFamily="34" charset="0"/>
              <a:buChar char="•"/>
            </a:pPr>
            <a:r>
              <a:rPr lang="en-US" sz="2000" dirty="0"/>
              <a:t>Buffalo Creek </a:t>
            </a:r>
          </a:p>
          <a:p>
            <a:endParaRPr lang="en-US" sz="2000" dirty="0"/>
          </a:p>
          <a:p>
            <a:pPr marL="685800" indent="-685800">
              <a:buFont typeface="Arial" panose="020B0604020202020204" pitchFamily="34" charset="0"/>
              <a:buChar char="•"/>
            </a:pPr>
            <a:r>
              <a:rPr lang="en-US" sz="2000" dirty="0"/>
              <a:t>Retention Pond</a:t>
            </a:r>
          </a:p>
          <a:p>
            <a:endParaRPr lang="en-US" sz="4400" dirty="0"/>
          </a:p>
          <a:p>
            <a:pPr marL="685800" indent="-685800">
              <a:buFont typeface="Arial" panose="020B0604020202020204" pitchFamily="34" charset="0"/>
              <a:buChar char="•"/>
            </a:pPr>
            <a:r>
              <a:rPr lang="en-US" sz="2000" dirty="0"/>
              <a:t>Microbes account for most of the diversity of life on our planet. adapted to nearly every environment on earth. Ponds have a wide variety of microbial life. Average of 184.5 different types of microbes.</a:t>
            </a:r>
          </a:p>
          <a:p>
            <a:pPr marL="685800" indent="-685800">
              <a:buFont typeface="Arial" panose="020B0604020202020204" pitchFamily="34" charset="0"/>
              <a:buChar char="•"/>
            </a:pPr>
            <a:endParaRPr lang="en-US" sz="2000" dirty="0"/>
          </a:p>
          <a:p>
            <a:pPr marL="685800" indent="-685800">
              <a:buFont typeface="Arial" panose="020B0604020202020204" pitchFamily="34" charset="0"/>
              <a:buChar char="•"/>
            </a:pPr>
            <a:endParaRPr lang="en-US" sz="4800" dirty="0"/>
          </a:p>
        </p:txBody>
      </p:sp>
      <p:sp>
        <p:nvSpPr>
          <p:cNvPr id="36" name="Rectangle: Rounded Corners 35"/>
          <p:cNvSpPr/>
          <p:nvPr/>
        </p:nvSpPr>
        <p:spPr>
          <a:xfrm>
            <a:off x="1250527" y="12054140"/>
            <a:ext cx="7501588" cy="6282791"/>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Rectangle: Rounded Corners 36"/>
          <p:cNvSpPr/>
          <p:nvPr/>
        </p:nvSpPr>
        <p:spPr>
          <a:xfrm>
            <a:off x="18921381" y="4273572"/>
            <a:ext cx="6712279" cy="628092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8" name="TextBox 37"/>
          <p:cNvSpPr txBox="1"/>
          <p:nvPr/>
        </p:nvSpPr>
        <p:spPr>
          <a:xfrm>
            <a:off x="19408653" y="4621353"/>
            <a:ext cx="5893218" cy="830997"/>
          </a:xfrm>
          <a:prstGeom prst="rect">
            <a:avLst/>
          </a:prstGeom>
          <a:noFill/>
        </p:spPr>
        <p:txBody>
          <a:bodyPr wrap="square" rtlCol="0">
            <a:spAutoFit/>
          </a:bodyPr>
          <a:lstStyle/>
          <a:p>
            <a:pPr algn="ctr"/>
            <a:r>
              <a:rPr lang="en-US" sz="4800" dirty="0"/>
              <a:t>Results</a:t>
            </a:r>
          </a:p>
        </p:txBody>
      </p:sp>
      <p:sp>
        <p:nvSpPr>
          <p:cNvPr id="39" name="TextBox 38"/>
          <p:cNvSpPr txBox="1"/>
          <p:nvPr/>
        </p:nvSpPr>
        <p:spPr>
          <a:xfrm>
            <a:off x="2109936" y="12529172"/>
            <a:ext cx="5518743" cy="830997"/>
          </a:xfrm>
          <a:prstGeom prst="rect">
            <a:avLst/>
          </a:prstGeom>
          <a:noFill/>
        </p:spPr>
        <p:txBody>
          <a:bodyPr wrap="square" rtlCol="0">
            <a:spAutoFit/>
          </a:bodyPr>
          <a:lstStyle/>
          <a:p>
            <a:pPr algn="ctr"/>
            <a:r>
              <a:rPr lang="en-US" sz="4800" dirty="0"/>
              <a:t>Objectives</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1706" y="239761"/>
            <a:ext cx="2827734" cy="3002459"/>
          </a:xfrm>
          <a:prstGeom prst="rect">
            <a:avLst/>
          </a:prstGeom>
        </p:spPr>
      </p:pic>
      <p:pic>
        <p:nvPicPr>
          <p:cNvPr id="45" name="Picture 44"/>
          <p:cNvPicPr>
            <a:picLocks noChangeAspect="1"/>
          </p:cNvPicPr>
          <p:nvPr/>
        </p:nvPicPr>
        <p:blipFill>
          <a:blip r:embed="rId5"/>
          <a:stretch>
            <a:fillRect/>
          </a:stretch>
        </p:blipFill>
        <p:spPr>
          <a:xfrm>
            <a:off x="121505" y="446765"/>
            <a:ext cx="2828789" cy="3005588"/>
          </a:xfrm>
          <a:prstGeom prst="rect">
            <a:avLst/>
          </a:prstGeom>
        </p:spPr>
      </p:pic>
      <p:sp>
        <p:nvSpPr>
          <p:cNvPr id="2" name="TextBox 1"/>
          <p:cNvSpPr txBox="1"/>
          <p:nvPr/>
        </p:nvSpPr>
        <p:spPr>
          <a:xfrm>
            <a:off x="2109936" y="13561753"/>
            <a:ext cx="551874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Compare the pond and creek’s microbial concentration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 hypothesized that the retention pond would have more bacteria than Buffalo Creek </a:t>
            </a:r>
          </a:p>
          <a:p>
            <a:endParaRPr lang="en-US" sz="2400" dirty="0"/>
          </a:p>
          <a:p>
            <a:pPr marL="285750" indent="-285750">
              <a:buFont typeface="Arial" panose="020B0604020202020204" pitchFamily="34" charset="0"/>
              <a:buChar char="•"/>
            </a:pPr>
            <a:r>
              <a:rPr lang="en-US" sz="2400" dirty="0"/>
              <a:t>Ultimately test for the type of bacteria found within Buffalo Creek and the retention pond</a:t>
            </a:r>
          </a:p>
        </p:txBody>
      </p:sp>
      <p:sp>
        <p:nvSpPr>
          <p:cNvPr id="3" name="TextBox 2"/>
          <p:cNvSpPr txBox="1"/>
          <p:nvPr/>
        </p:nvSpPr>
        <p:spPr>
          <a:xfrm>
            <a:off x="18363185" y="29215896"/>
            <a:ext cx="6118521"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Hypothesis was disproven</a:t>
            </a:r>
          </a:p>
          <a:p>
            <a:endParaRPr lang="en-US" sz="2400" dirty="0"/>
          </a:p>
          <a:p>
            <a:pPr marL="285750" indent="-285750">
              <a:buFont typeface="Arial" panose="020B0604020202020204" pitchFamily="34" charset="0"/>
              <a:buChar char="•"/>
            </a:pPr>
            <a:r>
              <a:rPr lang="en-US" sz="2400" dirty="0"/>
              <a:t>Greater abundance of bacteria within the creek than the pond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Bacteria sample tested most related to </a:t>
            </a:r>
            <a:r>
              <a:rPr lang="en-US" sz="2400" i="1" dirty="0"/>
              <a:t>Aqua spirillum </a:t>
            </a:r>
          </a:p>
        </p:txBody>
      </p:sp>
      <p:sp>
        <p:nvSpPr>
          <p:cNvPr id="5" name="TextBox 4"/>
          <p:cNvSpPr txBox="1"/>
          <p:nvPr/>
        </p:nvSpPr>
        <p:spPr>
          <a:xfrm>
            <a:off x="19610370" y="5642494"/>
            <a:ext cx="548978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Retention Pond had more colorful bacteria colonies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Retention Pond had less colonies than Buffalo Creek  </a:t>
            </a:r>
          </a:p>
        </p:txBody>
      </p:sp>
      <p:graphicFrame>
        <p:nvGraphicFramePr>
          <p:cNvPr id="24" name="Chart 23">
            <a:extLst>
              <a:ext uri="{FF2B5EF4-FFF2-40B4-BE49-F238E27FC236}">
                <a16:creationId xmlns:a16="http://schemas.microsoft.com/office/drawing/2014/main" id="{639ED312-F29D-437F-83CE-DB1BA3512321}"/>
              </a:ext>
            </a:extLst>
          </p:cNvPr>
          <p:cNvGraphicFramePr>
            <a:graphicFrameLocks/>
          </p:cNvGraphicFramePr>
          <p:nvPr>
            <p:extLst>
              <p:ext uri="{D42A27DB-BD31-4B8C-83A1-F6EECF244321}">
                <p14:modId xmlns:p14="http://schemas.microsoft.com/office/powerpoint/2010/main" val="353909237"/>
              </p:ext>
            </p:extLst>
          </p:nvPr>
        </p:nvGraphicFramePr>
        <p:xfrm>
          <a:off x="13507208" y="9744185"/>
          <a:ext cx="11043209" cy="8697961"/>
        </p:xfrm>
        <a:graphic>
          <a:graphicData uri="http://schemas.openxmlformats.org/drawingml/2006/chart">
            <c:chart xmlns:c="http://schemas.openxmlformats.org/drawingml/2006/chart" xmlns:r="http://schemas.openxmlformats.org/officeDocument/2006/relationships" r:id="rId6"/>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5000" y="4388180"/>
            <a:ext cx="9792127" cy="6524947"/>
          </a:xfrm>
          <a:prstGeom prst="rect">
            <a:avLst/>
          </a:prstGeom>
        </p:spPr>
      </p:pic>
      <p:sp>
        <p:nvSpPr>
          <p:cNvPr id="6" name="TextBox 5"/>
          <p:cNvSpPr txBox="1"/>
          <p:nvPr/>
        </p:nvSpPr>
        <p:spPr>
          <a:xfrm>
            <a:off x="12707699" y="17179493"/>
            <a:ext cx="13187874" cy="1815882"/>
          </a:xfrm>
          <a:prstGeom prst="rect">
            <a:avLst/>
          </a:prstGeom>
          <a:noFill/>
        </p:spPr>
        <p:txBody>
          <a:bodyPr wrap="square" rtlCol="0">
            <a:spAutoFit/>
          </a:bodyPr>
          <a:lstStyle/>
          <a:p>
            <a:r>
              <a:rPr lang="en-US" sz="2800" dirty="0"/>
              <a:t>Figure 1. Abundance of Color in Bacterial Colonies. The outside represents the pond and show 0% purple, 7% orange, 36% yellow and 57% white. The inside represents the creek and shows 0% purple, 0% orange, 18% yellow, and 57% white.  Each color may display a different type or strain of bacteria within the lake. </a:t>
            </a:r>
          </a:p>
        </p:txBody>
      </p:sp>
      <p:sp>
        <p:nvSpPr>
          <p:cNvPr id="9" name="TextBox 8"/>
          <p:cNvSpPr txBox="1"/>
          <p:nvPr/>
        </p:nvSpPr>
        <p:spPr>
          <a:xfrm>
            <a:off x="14425652" y="26504700"/>
            <a:ext cx="12064854" cy="523220"/>
          </a:xfrm>
          <a:prstGeom prst="rect">
            <a:avLst/>
          </a:prstGeom>
          <a:noFill/>
        </p:spPr>
        <p:txBody>
          <a:bodyPr wrap="square" rtlCol="0">
            <a:spAutoFit/>
          </a:bodyPr>
          <a:lstStyle/>
          <a:p>
            <a:r>
              <a:rPr lang="en-US" sz="2800" dirty="0"/>
              <a:t>.  </a:t>
            </a:r>
          </a:p>
        </p:txBody>
      </p:sp>
      <p:sp>
        <p:nvSpPr>
          <p:cNvPr id="15" name="TextBox 14"/>
          <p:cNvSpPr txBox="1"/>
          <p:nvPr/>
        </p:nvSpPr>
        <p:spPr>
          <a:xfrm>
            <a:off x="6905625" y="35069634"/>
            <a:ext cx="12963451" cy="954107"/>
          </a:xfrm>
          <a:prstGeom prst="rect">
            <a:avLst/>
          </a:prstGeom>
          <a:noFill/>
        </p:spPr>
        <p:txBody>
          <a:bodyPr wrap="square" rtlCol="0">
            <a:spAutoFit/>
          </a:bodyPr>
          <a:lstStyle/>
          <a:p>
            <a:r>
              <a:rPr lang="en-US" sz="2800" dirty="0"/>
              <a:t>Table 1. Potential Identifications of our Bacteria. Top 5 hits of BLAST</a:t>
            </a:r>
          </a:p>
          <a:p>
            <a:r>
              <a:rPr lang="en-US" sz="2800" dirty="0"/>
              <a:t>Aquasprillium was our top hit.  Other bacteria were a close match. </a:t>
            </a:r>
          </a:p>
        </p:txBody>
      </p:sp>
      <p:graphicFrame>
        <p:nvGraphicFramePr>
          <p:cNvPr id="19" name="Diagram 18"/>
          <p:cNvGraphicFramePr/>
          <p:nvPr>
            <p:extLst>
              <p:ext uri="{D42A27DB-BD31-4B8C-83A1-F6EECF244321}">
                <p14:modId xmlns:p14="http://schemas.microsoft.com/office/powerpoint/2010/main" val="551090404"/>
              </p:ext>
            </p:extLst>
          </p:nvPr>
        </p:nvGraphicFramePr>
        <p:xfrm>
          <a:off x="-5005468" y="20873965"/>
          <a:ext cx="18288000" cy="150218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Rectangle: Rounded Corners 20"/>
          <p:cNvSpPr/>
          <p:nvPr/>
        </p:nvSpPr>
        <p:spPr>
          <a:xfrm>
            <a:off x="1788562" y="19542896"/>
            <a:ext cx="4699939" cy="12031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6" name="TextBox 25"/>
          <p:cNvSpPr txBox="1"/>
          <p:nvPr/>
        </p:nvSpPr>
        <p:spPr>
          <a:xfrm>
            <a:off x="604304" y="19707391"/>
            <a:ext cx="6880287" cy="830997"/>
          </a:xfrm>
          <a:prstGeom prst="rect">
            <a:avLst/>
          </a:prstGeom>
          <a:noFill/>
        </p:spPr>
        <p:txBody>
          <a:bodyPr wrap="square" rtlCol="0">
            <a:spAutoFit/>
          </a:bodyPr>
          <a:lstStyle/>
          <a:p>
            <a:pPr algn="ctr"/>
            <a:r>
              <a:rPr lang="en-US" sz="4800" dirty="0"/>
              <a:t>Methods</a:t>
            </a:r>
          </a:p>
        </p:txBody>
      </p:sp>
      <p:sp>
        <p:nvSpPr>
          <p:cNvPr id="27" name="Rectangle: Rounded Corners 26"/>
          <p:cNvSpPr/>
          <p:nvPr/>
        </p:nvSpPr>
        <p:spPr>
          <a:xfrm>
            <a:off x="17830800" y="33021455"/>
            <a:ext cx="7471071" cy="31864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Li, X., </a:t>
            </a:r>
            <a:r>
              <a:rPr lang="en-US" sz="1400" dirty="0" err="1"/>
              <a:t>Guo</a:t>
            </a:r>
            <a:r>
              <a:rPr lang="en-US" sz="1400" dirty="0"/>
              <a:t>, J., Dai, S., Ouyang, Y., Wu, H., Sun, W., Wang, G. (2009). Exploring and exploiting microbial diversity through metagenomics for natural product drug discovery. Current Topics in Medicinal Chemistry, 9(16), 1525-1535. Review.</a:t>
            </a:r>
          </a:p>
          <a:p>
            <a:r>
              <a:rPr lang="en-US" dirty="0"/>
              <a:t>Burnett,</a:t>
            </a:r>
          </a:p>
          <a:p>
            <a:r>
              <a:rPr lang="en-US" dirty="0">
                <a:hlinkClick r:id="rId13"/>
              </a:rPr>
              <a:t>Celesty. Where Do Microbes Live? Summer 2005. 25 August 2008.</a:t>
            </a:r>
          </a:p>
          <a:p>
            <a:r>
              <a:rPr lang="en-US" dirty="0"/>
              <a:t>&lt;http://</a:t>
            </a:r>
            <a:r>
              <a:rPr lang="en-US" dirty="0" err="1"/>
              <a:t>www.mercer.edu</a:t>
            </a:r>
            <a:r>
              <a:rPr lang="en-US" dirty="0"/>
              <a:t>/camps/message/summer2000/summer2000-microbes.htm&gt;.</a:t>
            </a:r>
          </a:p>
          <a:p>
            <a:pPr algn="ctr"/>
            <a:endParaRPr lang="en-US" dirty="0"/>
          </a:p>
        </p:txBody>
      </p:sp>
      <p:sp>
        <p:nvSpPr>
          <p:cNvPr id="29" name="TextBox 28"/>
          <p:cNvSpPr txBox="1"/>
          <p:nvPr/>
        </p:nvSpPr>
        <p:spPr>
          <a:xfrm>
            <a:off x="18137478" y="33091787"/>
            <a:ext cx="6053478" cy="646331"/>
          </a:xfrm>
          <a:prstGeom prst="rect">
            <a:avLst/>
          </a:prstGeom>
          <a:noFill/>
        </p:spPr>
        <p:txBody>
          <a:bodyPr wrap="square" rtlCol="0">
            <a:spAutoFit/>
          </a:bodyPr>
          <a:lstStyle/>
          <a:p>
            <a:pPr algn="ctr"/>
            <a:r>
              <a:rPr lang="en-US" sz="3600" dirty="0"/>
              <a:t>References</a:t>
            </a:r>
            <a:r>
              <a:rPr lang="en-US" dirty="0"/>
              <a:t> </a:t>
            </a:r>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410974" y="19255210"/>
            <a:ext cx="11887850" cy="7166197"/>
          </a:xfrm>
          <a:prstGeom prst="rect">
            <a:avLst/>
          </a:prstGeom>
        </p:spPr>
      </p:pic>
      <p:sp>
        <p:nvSpPr>
          <p:cNvPr id="31" name="TextBox 30"/>
          <p:cNvSpPr txBox="1"/>
          <p:nvPr/>
        </p:nvSpPr>
        <p:spPr>
          <a:xfrm>
            <a:off x="14406344" y="26487115"/>
            <a:ext cx="12535566" cy="1569660"/>
          </a:xfrm>
          <a:prstGeom prst="rect">
            <a:avLst/>
          </a:prstGeom>
          <a:noFill/>
        </p:spPr>
        <p:txBody>
          <a:bodyPr wrap="square" rtlCol="0">
            <a:spAutoFit/>
          </a:bodyPr>
          <a:lstStyle/>
          <a:p>
            <a:r>
              <a:rPr lang="en-US" sz="2400" dirty="0"/>
              <a:t>Figure 2. Number of colonies over time. The blue line represents the creek the orange represents the pond. At 24 hours the number of colonies the creek had was 30 colonies. The number of colonies in the pond was 15. At 48 hours the number in the creek increased to 55 colonies and in the pond increased to 33 colonies. </a:t>
            </a:r>
          </a:p>
        </p:txBody>
      </p:sp>
      <p:graphicFrame>
        <p:nvGraphicFramePr>
          <p:cNvPr id="14" name="Table 13"/>
          <p:cNvGraphicFramePr>
            <a:graphicFrameLocks noGrp="1"/>
          </p:cNvGraphicFramePr>
          <p:nvPr>
            <p:extLst>
              <p:ext uri="{D42A27DB-BD31-4B8C-83A1-F6EECF244321}">
                <p14:modId xmlns:p14="http://schemas.microsoft.com/office/powerpoint/2010/main" val="2693251485"/>
              </p:ext>
            </p:extLst>
          </p:nvPr>
        </p:nvGraphicFramePr>
        <p:xfrm>
          <a:off x="6879770" y="28056775"/>
          <a:ext cx="9958791" cy="6903462"/>
        </p:xfrm>
        <a:graphic>
          <a:graphicData uri="http://schemas.openxmlformats.org/drawingml/2006/table">
            <a:tbl>
              <a:tblPr firstRow="1" bandRow="1">
                <a:tableStyleId>{5C22544A-7EE6-4342-B048-85BDC9FD1C3A}</a:tableStyleId>
              </a:tblPr>
              <a:tblGrid>
                <a:gridCol w="3259509">
                  <a:extLst>
                    <a:ext uri="{9D8B030D-6E8A-4147-A177-3AD203B41FA5}">
                      <a16:colId xmlns:a16="http://schemas.microsoft.com/office/drawing/2014/main" val="20000"/>
                    </a:ext>
                  </a:extLst>
                </a:gridCol>
                <a:gridCol w="3349641">
                  <a:extLst>
                    <a:ext uri="{9D8B030D-6E8A-4147-A177-3AD203B41FA5}">
                      <a16:colId xmlns:a16="http://schemas.microsoft.com/office/drawing/2014/main" val="20001"/>
                    </a:ext>
                  </a:extLst>
                </a:gridCol>
                <a:gridCol w="3349641">
                  <a:extLst>
                    <a:ext uri="{9D8B030D-6E8A-4147-A177-3AD203B41FA5}">
                      <a16:colId xmlns:a16="http://schemas.microsoft.com/office/drawing/2014/main" val="20002"/>
                    </a:ext>
                  </a:extLst>
                </a:gridCol>
              </a:tblGrid>
              <a:tr h="1150577">
                <a:tc>
                  <a:txBody>
                    <a:bodyPr/>
                    <a:lstStyle/>
                    <a:p>
                      <a:r>
                        <a:rPr lang="en-US" dirty="0"/>
                        <a:t>Name </a:t>
                      </a:r>
                    </a:p>
                  </a:txBody>
                  <a:tcPr/>
                </a:tc>
                <a:tc>
                  <a:txBody>
                    <a:bodyPr/>
                    <a:lstStyle/>
                    <a:p>
                      <a:r>
                        <a:rPr lang="en-US" dirty="0"/>
                        <a:t>Identity </a:t>
                      </a:r>
                    </a:p>
                  </a:txBody>
                  <a:tcPr/>
                </a:tc>
                <a:tc>
                  <a:txBody>
                    <a:bodyPr/>
                    <a:lstStyle/>
                    <a:p>
                      <a:r>
                        <a:rPr lang="en-US" dirty="0"/>
                        <a:t>Gap </a:t>
                      </a:r>
                    </a:p>
                  </a:txBody>
                  <a:tcPr/>
                </a:tc>
                <a:extLst>
                  <a:ext uri="{0D108BD9-81ED-4DB2-BD59-A6C34878D82A}">
                    <a16:rowId xmlns:a16="http://schemas.microsoft.com/office/drawing/2014/main" val="10000"/>
                  </a:ext>
                </a:extLst>
              </a:tr>
              <a:tr h="1150577">
                <a:tc>
                  <a:txBody>
                    <a:bodyPr/>
                    <a:lstStyle/>
                    <a:p>
                      <a:pPr marL="0" marR="0">
                        <a:spcBef>
                          <a:spcPts val="0"/>
                        </a:spcBef>
                        <a:spcAft>
                          <a:spcPts val="0"/>
                        </a:spcAft>
                      </a:pPr>
                      <a:r>
                        <a:rPr lang="en-US" sz="2000" i="1" dirty="0" err="1">
                          <a:effectLst/>
                          <a:latin typeface="Calibri" charset="0"/>
                          <a:ea typeface="Calibri" charset="0"/>
                          <a:cs typeface="Times New Roman" charset="0"/>
                        </a:rPr>
                        <a:t>Aquasprilillum</a:t>
                      </a:r>
                      <a:r>
                        <a:rPr lang="en-US" sz="2000" i="1" dirty="0">
                          <a:effectLst/>
                          <a:latin typeface="Calibri" charset="0"/>
                          <a:ea typeface="Calibri" charset="0"/>
                          <a:cs typeface="Times New Roman" charset="0"/>
                        </a:rPr>
                        <a:t> </a:t>
                      </a:r>
                      <a:r>
                        <a:rPr lang="en-US" sz="2000" i="1" dirty="0" err="1">
                          <a:effectLst/>
                          <a:latin typeface="Calibri" charset="0"/>
                          <a:ea typeface="Calibri" charset="0"/>
                          <a:cs typeface="Times New Roman" charset="0"/>
                        </a:rPr>
                        <a:t>articum</a:t>
                      </a:r>
                      <a:r>
                        <a:rPr lang="en-US" sz="2000" i="1" dirty="0">
                          <a:effectLst/>
                          <a:latin typeface="Calibri" charset="0"/>
                          <a:ea typeface="Calibri" charset="0"/>
                          <a:cs typeface="Times New Roman" charset="0"/>
                        </a:rPr>
                        <a:t> </a:t>
                      </a:r>
                      <a:endParaRPr lang="en-US" sz="2000" dirty="0">
                        <a:effectLst/>
                        <a:latin typeface="Calibri" charset="0"/>
                        <a:ea typeface="Calibri" charset="0"/>
                        <a:cs typeface="Times New Roman" charset="0"/>
                      </a:endParaRPr>
                    </a:p>
                  </a:txBody>
                  <a:tcPr marL="68580" marR="68580" marT="0" marB="0"/>
                </a:tc>
                <a:tc>
                  <a:txBody>
                    <a:bodyPr/>
                    <a:lstStyle/>
                    <a:p>
                      <a:r>
                        <a:rPr lang="en-US" sz="2000" kern="1200" dirty="0">
                          <a:solidFill>
                            <a:schemeClr val="dk1"/>
                          </a:solidFill>
                          <a:effectLst/>
                          <a:latin typeface="+mn-lt"/>
                          <a:ea typeface="+mn-ea"/>
                          <a:cs typeface="+mn-cs"/>
                        </a:rPr>
                        <a:t>97%(420/432)</a:t>
                      </a:r>
                      <a:r>
                        <a:rPr lang="en-US" sz="2000" dirty="0">
                          <a:effectLst/>
                        </a:rPr>
                        <a:t> </a:t>
                      </a:r>
                      <a:endParaRPr lang="en-US" sz="2000" dirty="0"/>
                    </a:p>
                  </a:txBody>
                  <a:tcPr/>
                </a:tc>
                <a:tc>
                  <a:txBody>
                    <a:bodyPr/>
                    <a:lstStyle/>
                    <a:p>
                      <a:r>
                        <a:rPr lang="en-US" sz="2000" kern="1200" dirty="0">
                          <a:solidFill>
                            <a:schemeClr val="dk1"/>
                          </a:solidFill>
                          <a:effectLst/>
                          <a:latin typeface="+mn-lt"/>
                          <a:ea typeface="+mn-ea"/>
                          <a:cs typeface="+mn-cs"/>
                        </a:rPr>
                        <a:t>0/432</a:t>
                      </a:r>
                      <a:r>
                        <a:rPr lang="en-US" sz="2000" dirty="0">
                          <a:effectLst/>
                        </a:rPr>
                        <a:t> </a:t>
                      </a:r>
                      <a:endParaRPr lang="en-US" sz="2000" dirty="0"/>
                    </a:p>
                  </a:txBody>
                  <a:tcPr/>
                </a:tc>
                <a:extLst>
                  <a:ext uri="{0D108BD9-81ED-4DB2-BD59-A6C34878D82A}">
                    <a16:rowId xmlns:a16="http://schemas.microsoft.com/office/drawing/2014/main" val="10001"/>
                  </a:ext>
                </a:extLst>
              </a:tr>
              <a:tr h="1150577">
                <a:tc>
                  <a:txBody>
                    <a:bodyPr/>
                    <a:lstStyle/>
                    <a:p>
                      <a:r>
                        <a:rPr lang="en-US" sz="2000" i="1" kern="1200" dirty="0">
                          <a:solidFill>
                            <a:schemeClr val="dk1"/>
                          </a:solidFill>
                          <a:effectLst/>
                          <a:latin typeface="+mn-lt"/>
                          <a:ea typeface="+mn-ea"/>
                          <a:cs typeface="+mn-cs"/>
                        </a:rPr>
                        <a:t>Janthinobacterium</a:t>
                      </a:r>
                      <a:r>
                        <a:rPr lang="en-US" sz="2000" dirty="0">
                          <a:effectLst/>
                        </a:rPr>
                        <a:t> </a:t>
                      </a:r>
                      <a:endParaRPr lang="en-US" sz="2000" dirty="0"/>
                    </a:p>
                  </a:txBody>
                  <a:tcPr/>
                </a:tc>
                <a:tc>
                  <a:txBody>
                    <a:bodyPr/>
                    <a:lstStyle/>
                    <a:p>
                      <a:r>
                        <a:rPr lang="en-US" sz="1800" kern="1200" dirty="0">
                          <a:solidFill>
                            <a:schemeClr val="dk1"/>
                          </a:solidFill>
                          <a:effectLst/>
                          <a:latin typeface="+mn-lt"/>
                          <a:ea typeface="+mn-ea"/>
                          <a:cs typeface="+mn-cs"/>
                        </a:rPr>
                        <a:t>97% (420/432)</a:t>
                      </a:r>
                      <a:r>
                        <a:rPr lang="en-US" sz="1800" dirty="0">
                          <a:effectLst/>
                        </a:rPr>
                        <a:t> </a:t>
                      </a:r>
                      <a:endParaRPr lang="en-US" sz="1800" dirty="0"/>
                    </a:p>
                  </a:txBody>
                  <a:tcPr/>
                </a:tc>
                <a:tc>
                  <a:txBody>
                    <a:bodyPr/>
                    <a:lstStyle/>
                    <a:p>
                      <a:r>
                        <a:rPr lang="en-US" sz="1800" kern="1200" dirty="0">
                          <a:solidFill>
                            <a:schemeClr val="dk1"/>
                          </a:solidFill>
                          <a:effectLst/>
                          <a:latin typeface="+mn-lt"/>
                          <a:ea typeface="+mn-ea"/>
                          <a:cs typeface="+mn-cs"/>
                        </a:rPr>
                        <a:t>0/432</a:t>
                      </a:r>
                      <a:r>
                        <a:rPr lang="en-US" sz="1800" dirty="0">
                          <a:effectLst/>
                        </a:rPr>
                        <a:t> </a:t>
                      </a:r>
                      <a:endParaRPr lang="en-US" sz="1800" dirty="0"/>
                    </a:p>
                  </a:txBody>
                  <a:tcPr/>
                </a:tc>
                <a:extLst>
                  <a:ext uri="{0D108BD9-81ED-4DB2-BD59-A6C34878D82A}">
                    <a16:rowId xmlns:a16="http://schemas.microsoft.com/office/drawing/2014/main" val="10002"/>
                  </a:ext>
                </a:extLst>
              </a:tr>
              <a:tr h="1150577">
                <a:tc>
                  <a:txBody>
                    <a:bodyPr/>
                    <a:lstStyle/>
                    <a:p>
                      <a:r>
                        <a:rPr lang="en-US" sz="1800" kern="1200" dirty="0">
                          <a:solidFill>
                            <a:schemeClr val="dk1"/>
                          </a:solidFill>
                          <a:effectLst/>
                          <a:latin typeface="+mn-lt"/>
                          <a:ea typeface="+mn-ea"/>
                          <a:cs typeface="+mn-cs"/>
                        </a:rPr>
                        <a:t>Janthinobacterium sp. clone A315</a:t>
                      </a:r>
                      <a:r>
                        <a:rPr lang="en-US" sz="1800" dirty="0">
                          <a:effectLst/>
                        </a:rPr>
                        <a:t> </a:t>
                      </a:r>
                      <a:endParaRPr lang="en-US" sz="1800" dirty="0"/>
                    </a:p>
                  </a:txBody>
                  <a:tcPr/>
                </a:tc>
                <a:tc>
                  <a:txBody>
                    <a:bodyPr/>
                    <a:lstStyle/>
                    <a:p>
                      <a:r>
                        <a:rPr lang="en-US" sz="1800" kern="1200" dirty="0">
                          <a:solidFill>
                            <a:schemeClr val="dk1"/>
                          </a:solidFill>
                          <a:effectLst/>
                          <a:latin typeface="+mn-lt"/>
                          <a:ea typeface="+mn-ea"/>
                          <a:cs typeface="+mn-cs"/>
                        </a:rPr>
                        <a:t>97% (419/430) </a:t>
                      </a:r>
                      <a:endParaRPr lang="en-US" sz="1800" dirty="0"/>
                    </a:p>
                  </a:txBody>
                  <a:tcPr/>
                </a:tc>
                <a:tc>
                  <a:txBody>
                    <a:bodyPr/>
                    <a:lstStyle/>
                    <a:p>
                      <a:r>
                        <a:rPr lang="en-US" sz="1800" kern="1200" dirty="0">
                          <a:solidFill>
                            <a:schemeClr val="dk1"/>
                          </a:solidFill>
                          <a:effectLst/>
                          <a:latin typeface="+mn-lt"/>
                          <a:ea typeface="+mn-ea"/>
                          <a:cs typeface="+mn-cs"/>
                        </a:rPr>
                        <a:t>0/430</a:t>
                      </a:r>
                      <a:r>
                        <a:rPr lang="en-US" sz="1800" dirty="0">
                          <a:effectLst/>
                        </a:rPr>
                        <a:t> </a:t>
                      </a:r>
                      <a:endParaRPr lang="en-US" sz="1800" dirty="0"/>
                    </a:p>
                  </a:txBody>
                  <a:tcPr/>
                </a:tc>
                <a:extLst>
                  <a:ext uri="{0D108BD9-81ED-4DB2-BD59-A6C34878D82A}">
                    <a16:rowId xmlns:a16="http://schemas.microsoft.com/office/drawing/2014/main" val="10003"/>
                  </a:ext>
                </a:extLst>
              </a:tr>
              <a:tr h="1150577">
                <a:tc>
                  <a:txBody>
                    <a:bodyPr/>
                    <a:lstStyle/>
                    <a:p>
                      <a:r>
                        <a:rPr lang="en-US" sz="1800" kern="1200" dirty="0">
                          <a:solidFill>
                            <a:schemeClr val="dk1"/>
                          </a:solidFill>
                          <a:effectLst/>
                          <a:latin typeface="+mn-lt"/>
                          <a:ea typeface="+mn-ea"/>
                          <a:cs typeface="+mn-cs"/>
                        </a:rPr>
                        <a:t>Janthinobacterium sp. LM6</a:t>
                      </a:r>
                      <a:r>
                        <a:rPr lang="en-US" sz="1800" dirty="0">
                          <a:effectLst/>
                        </a:rPr>
                        <a:t> </a:t>
                      </a:r>
                      <a:endParaRPr lang="en-US" sz="1800" dirty="0"/>
                    </a:p>
                  </a:txBody>
                  <a:tcPr/>
                </a:tc>
                <a:tc>
                  <a:txBody>
                    <a:bodyPr/>
                    <a:lstStyle/>
                    <a:p>
                      <a:pPr marL="0" marR="0">
                        <a:spcBef>
                          <a:spcPts val="0"/>
                        </a:spcBef>
                        <a:spcAft>
                          <a:spcPts val="0"/>
                        </a:spcAft>
                      </a:pPr>
                      <a:r>
                        <a:rPr lang="en-US" sz="1800" dirty="0">
                          <a:solidFill>
                            <a:srgbClr val="1A1A1A"/>
                          </a:solidFill>
                          <a:effectLst/>
                          <a:latin typeface="Calibri" charset="0"/>
                          <a:ea typeface="Calibri" charset="0"/>
                          <a:cs typeface="Verdana" charset="0"/>
                        </a:rPr>
                        <a:t>97%(419/432)</a:t>
                      </a:r>
                      <a:endParaRPr lang="en-US" sz="1800" dirty="0">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0"/>
                        </a:spcAft>
                      </a:pPr>
                      <a:r>
                        <a:rPr lang="en-US" sz="1400" dirty="0">
                          <a:solidFill>
                            <a:srgbClr val="1A1A1A"/>
                          </a:solidFill>
                          <a:effectLst/>
                          <a:latin typeface="Calibri" charset="0"/>
                          <a:ea typeface="Calibri" charset="0"/>
                          <a:cs typeface="Verdana" charset="0"/>
                        </a:rPr>
                        <a:t>(</a:t>
                      </a:r>
                      <a:r>
                        <a:rPr lang="en-US" sz="1800" kern="1200" dirty="0">
                          <a:solidFill>
                            <a:schemeClr val="dk1"/>
                          </a:solidFill>
                          <a:effectLst/>
                          <a:latin typeface="+mn-lt"/>
                          <a:ea typeface="+mn-ea"/>
                          <a:cs typeface="+mn-cs"/>
                        </a:rPr>
                        <a:t>0/432</a:t>
                      </a:r>
                      <a:r>
                        <a:rPr lang="en-US" sz="1800" dirty="0">
                          <a:effectLst/>
                        </a:rPr>
                        <a:t> </a:t>
                      </a:r>
                      <a:endParaRPr lang="en-US" sz="18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1150577">
                <a:tc>
                  <a:txBody>
                    <a:bodyPr/>
                    <a:lstStyle/>
                    <a:p>
                      <a:r>
                        <a:rPr lang="en-US" sz="1800" kern="1200" dirty="0">
                          <a:solidFill>
                            <a:schemeClr val="dk1"/>
                          </a:solidFill>
                          <a:effectLst/>
                          <a:latin typeface="+mn-lt"/>
                          <a:ea typeface="+mn-ea"/>
                          <a:cs typeface="+mn-cs"/>
                        </a:rPr>
                        <a:t>Janthinobacterium sp. LM6</a:t>
                      </a:r>
                      <a:r>
                        <a:rPr lang="en-US" sz="1800" dirty="0">
                          <a:effectLst/>
                        </a:rPr>
                        <a:t> </a:t>
                      </a:r>
                      <a:endParaRPr lang="en-US" sz="1800" dirty="0"/>
                    </a:p>
                  </a:txBody>
                  <a:tcPr/>
                </a:tc>
                <a:tc>
                  <a:txBody>
                    <a:bodyPr/>
                    <a:lstStyle/>
                    <a:p>
                      <a:r>
                        <a:rPr lang="en-US" sz="1800" kern="1200" dirty="0">
                          <a:solidFill>
                            <a:schemeClr val="dk1"/>
                          </a:solidFill>
                          <a:effectLst/>
                          <a:latin typeface="+mn-lt"/>
                          <a:ea typeface="+mn-ea"/>
                          <a:cs typeface="+mn-cs"/>
                        </a:rPr>
                        <a:t>97% (418/432 )</a:t>
                      </a:r>
                      <a:r>
                        <a:rPr lang="en-US" sz="1800" dirty="0">
                          <a:effectLst/>
                        </a:rPr>
                        <a:t> </a:t>
                      </a:r>
                      <a:endParaRPr lang="en-US" sz="1800" dirty="0"/>
                    </a:p>
                  </a:txBody>
                  <a:tcPr/>
                </a:tc>
                <a:tc>
                  <a:txBody>
                    <a:bodyPr/>
                    <a:lstStyle/>
                    <a:p>
                      <a:pPr marL="0" marR="0">
                        <a:spcBef>
                          <a:spcPts val="0"/>
                        </a:spcBef>
                        <a:spcAft>
                          <a:spcPts val="0"/>
                        </a:spcAft>
                      </a:pPr>
                      <a:r>
                        <a:rPr lang="en-US" sz="1400" dirty="0">
                          <a:effectLst/>
                          <a:latin typeface="Calibri" charset="0"/>
                          <a:ea typeface="Calibri" charset="0"/>
                          <a:cs typeface="Times New Roman" charset="0"/>
                        </a:rPr>
                        <a:t>0/432</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bl>
          </a:graphicData>
        </a:graphic>
      </p:graphicFrame>
      <p:pic>
        <p:nvPicPr>
          <p:cNvPr id="18" name="BIOL250 04 Gel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5"/>
          <a:stretch>
            <a:fillRect/>
          </a:stretch>
        </p:blipFill>
        <p:spPr>
          <a:xfrm>
            <a:off x="6905624" y="19255210"/>
            <a:ext cx="7128185" cy="7784160"/>
          </a:xfrm>
          <a:prstGeom prst="rect">
            <a:avLst/>
          </a:prstGeom>
        </p:spPr>
      </p:pic>
    </p:spTree>
    <p:extLst>
      <p:ext uri="{BB962C8B-B14F-4D97-AF65-F5344CB8AC3E}">
        <p14:creationId xmlns:p14="http://schemas.microsoft.com/office/powerpoint/2010/main" val="2082112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childTnLst>
              </p:cTn>
              <p:nextCondLst>
                <p:cond evt="onClick" delay="0">
                  <p:tgtEl>
                    <p:spTgt spid="18"/>
                  </p:tgtEl>
                </p:cond>
              </p:nextCondLst>
            </p:seq>
            <p:video>
              <p:cMediaNode vol="80000" mute="1">
                <p:cTn id="7" fill="hold" display="0">
                  <p:stCondLst>
                    <p:cond delay="indefinite"/>
                  </p:stCondLst>
                </p:cTn>
                <p:tgtEl>
                  <p:spTgt spid="18"/>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3328</TotalTime>
  <Words>487</Words>
  <Application>Microsoft Office PowerPoint</Application>
  <PresentationFormat>Custom</PresentationFormat>
  <Paragraphs>68</Paragraphs>
  <Slides>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Tahoma</vt:lpstr>
      <vt:lpstr>Times New Roman</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L. Kane</dc:creator>
  <cp:lastModifiedBy>Samuel L. Kane</cp:lastModifiedBy>
  <cp:revision>45</cp:revision>
  <dcterms:created xsi:type="dcterms:W3CDTF">2017-03-29T13:27:31Z</dcterms:created>
  <dcterms:modified xsi:type="dcterms:W3CDTF">2017-04-17T13:17:08Z</dcterms:modified>
</cp:coreProperties>
</file>