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8" r:id="rId9"/>
    <p:sldId id="263" r:id="rId10"/>
    <p:sldId id="264"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1B2F51-8568-4E4A-AD83-4DF8873FB919}" type="datetimeFigureOut">
              <a:rPr lang="en-US" smtClean="0"/>
              <a:t>11/12/2017</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166657636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B2F51-8568-4E4A-AD83-4DF8873FB919}" type="datetimeFigureOut">
              <a:rPr lang="en-US" smtClean="0"/>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42225079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B2F51-8568-4E4A-AD83-4DF8873FB919}" type="datetimeFigureOut">
              <a:rPr lang="en-US" smtClean="0"/>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398665529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B2F51-8568-4E4A-AD83-4DF8873FB919}" type="datetimeFigureOut">
              <a:rPr lang="en-US" smtClean="0"/>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20990904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1B2F51-8568-4E4A-AD83-4DF8873FB919}" type="datetimeFigureOut">
              <a:rPr lang="en-US" smtClean="0"/>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352975360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1B2F51-8568-4E4A-AD83-4DF8873FB919}" type="datetimeFigureOut">
              <a:rPr lang="en-US" smtClean="0"/>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159239792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1B2F51-8568-4E4A-AD83-4DF8873FB919}" type="datetimeFigureOut">
              <a:rPr lang="en-US" smtClean="0"/>
              <a:t>11/12/2017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262161384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1B2F51-8568-4E4A-AD83-4DF8873FB919}" type="datetimeFigureOut">
              <a:rPr lang="en-US" smtClean="0"/>
              <a:t>11/12/2017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166489058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B2F51-8568-4E4A-AD83-4DF8873FB919}" type="datetimeFigureOut">
              <a:rPr lang="en-US" smtClean="0"/>
              <a:t>11/12/2017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424478499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1B2F51-8568-4E4A-AD83-4DF8873FB919}" type="datetimeFigureOut">
              <a:rPr lang="en-US" smtClean="0"/>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64810481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dirty="0"/>
              <a:t>Click icon to add picture</a:t>
            </a:r>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D1B2F51-8568-4E4A-AD83-4DF8873FB919}" type="datetimeFigureOut">
              <a:rPr lang="en-US" smtClean="0"/>
              <a:t>11/12/2017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A371CC0E-4CC5-49E6-A462-F471A3B8F8C0}" type="slidenum">
              <a:rPr lang="en-US" smtClean="0"/>
              <a:t>‹#›</a:t>
            </a:fld>
            <a:endParaRPr lang="en-US" dirty="0"/>
          </a:p>
        </p:txBody>
      </p:sp>
    </p:spTree>
    <p:extLst>
      <p:ext uri="{BB962C8B-B14F-4D97-AF65-F5344CB8AC3E}">
        <p14:creationId xmlns:p14="http://schemas.microsoft.com/office/powerpoint/2010/main" val="412384056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D1B2F51-8568-4E4A-AD83-4DF8873FB919}" type="datetimeFigureOut">
              <a:rPr lang="en-US" smtClean="0"/>
              <a:t>11/12/2017</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371CC0E-4CC5-49E6-A462-F471A3B8F8C0}" type="slidenum">
              <a:rPr lang="en-US" smtClean="0"/>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23327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maze.com/@AIFRZTIQ" TargetMode="External"/><Relationship Id="rId2" Type="http://schemas.openxmlformats.org/officeDocument/2006/relationships/hyperlink" Target="https://www.pinterest.com/BelleReveur/existentialis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globalconnects.wikispaces.com/People+in+your+communi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5D0B-3325-471F-8E07-2C82A1EE022A}"/>
              </a:ext>
            </a:extLst>
          </p:cNvPr>
          <p:cNvSpPr>
            <a:spLocks noGrp="1"/>
          </p:cNvSpPr>
          <p:nvPr>
            <p:ph type="ctrTitle"/>
          </p:nvPr>
        </p:nvSpPr>
        <p:spPr>
          <a:xfrm>
            <a:off x="145773" y="1431235"/>
            <a:ext cx="11900453" cy="1196877"/>
          </a:xfrm>
        </p:spPr>
        <p:txBody>
          <a:bodyPr/>
          <a:lstStyle/>
          <a:p>
            <a:r>
              <a:rPr lang="en-US" dirty="0">
                <a:solidFill>
                  <a:schemeClr val="tx1"/>
                </a:solidFill>
              </a:rPr>
              <a:t>My Teaching Philosophy </a:t>
            </a:r>
          </a:p>
        </p:txBody>
      </p:sp>
      <p:sp>
        <p:nvSpPr>
          <p:cNvPr id="3" name="Subtitle 2">
            <a:extLst>
              <a:ext uri="{FF2B5EF4-FFF2-40B4-BE49-F238E27FC236}">
                <a16:creationId xmlns:a16="http://schemas.microsoft.com/office/drawing/2014/main" id="{94016D5A-E8AD-40B2-BC4D-D61A8B5D442C}"/>
              </a:ext>
            </a:extLst>
          </p:cNvPr>
          <p:cNvSpPr>
            <a:spLocks noGrp="1"/>
          </p:cNvSpPr>
          <p:nvPr>
            <p:ph type="subTitle" idx="1"/>
          </p:nvPr>
        </p:nvSpPr>
        <p:spPr>
          <a:xfrm>
            <a:off x="1777463" y="3140978"/>
            <a:ext cx="8637072" cy="977621"/>
          </a:xfrm>
        </p:spPr>
        <p:txBody>
          <a:bodyPr/>
          <a:lstStyle/>
          <a:p>
            <a:r>
              <a:rPr lang="en-US" dirty="0"/>
              <a:t>By Abby Souder</a:t>
            </a:r>
          </a:p>
        </p:txBody>
      </p:sp>
      <p:pic>
        <p:nvPicPr>
          <p:cNvPr id="4" name="Picture 3">
            <a:extLst>
              <a:ext uri="{FF2B5EF4-FFF2-40B4-BE49-F238E27FC236}">
                <a16:creationId xmlns:a16="http://schemas.microsoft.com/office/drawing/2014/main" id="{1F8DA2C8-0AE6-47DD-AF97-91D025D97CC7}"/>
              </a:ext>
            </a:extLst>
          </p:cNvPr>
          <p:cNvPicPr>
            <a:picLocks noChangeAspect="1"/>
          </p:cNvPicPr>
          <p:nvPr/>
        </p:nvPicPr>
        <p:blipFill>
          <a:blip r:embed="rId2"/>
          <a:stretch>
            <a:fillRect/>
          </a:stretch>
        </p:blipFill>
        <p:spPr>
          <a:xfrm>
            <a:off x="8499557" y="3640213"/>
            <a:ext cx="3201323" cy="2292839"/>
          </a:xfrm>
          <a:prstGeom prst="rect">
            <a:avLst/>
          </a:prstGeom>
        </p:spPr>
      </p:pic>
      <p:pic>
        <p:nvPicPr>
          <p:cNvPr id="11" name="Picture 10">
            <a:extLst>
              <a:ext uri="{FF2B5EF4-FFF2-40B4-BE49-F238E27FC236}">
                <a16:creationId xmlns:a16="http://schemas.microsoft.com/office/drawing/2014/main" id="{95B22574-C29A-4E81-B406-88A967967394}"/>
              </a:ext>
            </a:extLst>
          </p:cNvPr>
          <p:cNvPicPr>
            <a:picLocks noChangeAspect="1"/>
          </p:cNvPicPr>
          <p:nvPr/>
        </p:nvPicPr>
        <p:blipFill>
          <a:blip r:embed="rId3"/>
          <a:stretch>
            <a:fillRect/>
          </a:stretch>
        </p:blipFill>
        <p:spPr>
          <a:xfrm>
            <a:off x="824533" y="3140978"/>
            <a:ext cx="2607780" cy="2666514"/>
          </a:xfrm>
          <a:prstGeom prst="rect">
            <a:avLst/>
          </a:prstGeom>
        </p:spPr>
      </p:pic>
    </p:spTree>
    <p:extLst>
      <p:ext uri="{BB962C8B-B14F-4D97-AF65-F5344CB8AC3E}">
        <p14:creationId xmlns:p14="http://schemas.microsoft.com/office/powerpoint/2010/main" val="164733707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257A-96C7-405E-9E78-72DD302C3909}"/>
              </a:ext>
            </a:extLst>
          </p:cNvPr>
          <p:cNvSpPr>
            <a:spLocks noGrp="1"/>
          </p:cNvSpPr>
          <p:nvPr>
            <p:ph type="title"/>
          </p:nvPr>
        </p:nvSpPr>
        <p:spPr>
          <a:xfrm>
            <a:off x="1451579" y="279901"/>
            <a:ext cx="9291215" cy="1049235"/>
          </a:xfrm>
        </p:spPr>
        <p:txBody>
          <a:bodyPr/>
          <a:lstStyle/>
          <a:p>
            <a:r>
              <a:rPr lang="en-US" dirty="0">
                <a:solidFill>
                  <a:srgbClr val="FFFF00"/>
                </a:solidFill>
              </a:rPr>
              <a:t>Importance of Technology in classroom</a:t>
            </a:r>
          </a:p>
        </p:txBody>
      </p:sp>
      <p:sp>
        <p:nvSpPr>
          <p:cNvPr id="3" name="Content Placeholder 2">
            <a:extLst>
              <a:ext uri="{FF2B5EF4-FFF2-40B4-BE49-F238E27FC236}">
                <a16:creationId xmlns:a16="http://schemas.microsoft.com/office/drawing/2014/main" id="{D86AC66D-CF9D-46A8-B1A2-4DAD8D5586BE}"/>
              </a:ext>
            </a:extLst>
          </p:cNvPr>
          <p:cNvSpPr>
            <a:spLocks noGrp="1"/>
          </p:cNvSpPr>
          <p:nvPr>
            <p:ph idx="1"/>
          </p:nvPr>
        </p:nvSpPr>
        <p:spPr>
          <a:xfrm>
            <a:off x="1451579" y="1329136"/>
            <a:ext cx="9291215" cy="4724345"/>
          </a:xfrm>
        </p:spPr>
        <p:txBody>
          <a:bodyPr>
            <a:normAutofit lnSpcReduction="10000"/>
          </a:bodyPr>
          <a:lstStyle/>
          <a:p>
            <a:pPr>
              <a:buClr>
                <a:srgbClr val="FFFF00"/>
              </a:buClr>
            </a:pPr>
            <a:r>
              <a:rPr lang="en-US" dirty="0"/>
              <a:t>In todays time, technology is becoming a more prominent feature in society and are slowly working their way into the classrooms. </a:t>
            </a:r>
          </a:p>
          <a:p>
            <a:pPr>
              <a:buClr>
                <a:srgbClr val="FFFF00"/>
              </a:buClr>
            </a:pPr>
            <a:r>
              <a:rPr lang="en-US" dirty="0"/>
              <a:t>It benefits the students by appealing to different learning styles, makes students become familiar with technology they might use in the future, and guides more critical thinking. </a:t>
            </a:r>
          </a:p>
          <a:p>
            <a:pPr>
              <a:buClr>
                <a:srgbClr val="FFFF00"/>
              </a:buClr>
            </a:pPr>
            <a:r>
              <a:rPr lang="en-US" dirty="0"/>
              <a:t>Students are prepared for the future, as many careers will be more technology based, opening the job market.  </a:t>
            </a:r>
          </a:p>
          <a:p>
            <a:pPr>
              <a:buClr>
                <a:srgbClr val="FFFF00"/>
              </a:buClr>
            </a:pPr>
            <a:r>
              <a:rPr lang="en-US" dirty="0"/>
              <a:t>Using a progressivism philosophy would be making sure all students have the access or materials to use the technology. </a:t>
            </a:r>
          </a:p>
          <a:p>
            <a:pPr>
              <a:buClr>
                <a:srgbClr val="FFFF00"/>
              </a:buClr>
            </a:pPr>
            <a:r>
              <a:rPr lang="en-US" dirty="0"/>
              <a:t>Using a existentialism approach would be allowing students to express themselves freely by creating discussion boards or make research projects to think more critically.</a:t>
            </a:r>
          </a:p>
        </p:txBody>
      </p:sp>
    </p:spTree>
    <p:extLst>
      <p:ext uri="{BB962C8B-B14F-4D97-AF65-F5344CB8AC3E}">
        <p14:creationId xmlns:p14="http://schemas.microsoft.com/office/powerpoint/2010/main" val="190015634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6BC8-E68C-40AE-9B3D-9FD6C999B2A7}"/>
              </a:ext>
            </a:extLst>
          </p:cNvPr>
          <p:cNvSpPr>
            <a:spLocks noGrp="1"/>
          </p:cNvSpPr>
          <p:nvPr>
            <p:ph type="title"/>
          </p:nvPr>
        </p:nvSpPr>
        <p:spPr>
          <a:xfrm>
            <a:off x="1450392" y="632352"/>
            <a:ext cx="9291215" cy="1049235"/>
          </a:xfrm>
        </p:spPr>
        <p:txBody>
          <a:bodyPr/>
          <a:lstStyle/>
          <a:p>
            <a:r>
              <a:rPr lang="en-US" dirty="0">
                <a:solidFill>
                  <a:srgbClr val="00B0F0"/>
                </a:solidFill>
              </a:rPr>
              <a:t>Thank you for your listening!</a:t>
            </a:r>
          </a:p>
        </p:txBody>
      </p:sp>
      <p:sp>
        <p:nvSpPr>
          <p:cNvPr id="3" name="Content Placeholder 2">
            <a:extLst>
              <a:ext uri="{FF2B5EF4-FFF2-40B4-BE49-F238E27FC236}">
                <a16:creationId xmlns:a16="http://schemas.microsoft.com/office/drawing/2014/main" id="{592BBABE-5261-4386-AA81-DC6771034073}"/>
              </a:ext>
            </a:extLst>
          </p:cNvPr>
          <p:cNvSpPr>
            <a:spLocks noGrp="1"/>
          </p:cNvSpPr>
          <p:nvPr>
            <p:ph idx="1"/>
          </p:nvPr>
        </p:nvSpPr>
        <p:spPr/>
        <p:txBody>
          <a:bodyPr/>
          <a:lstStyle/>
          <a:p>
            <a:pPr marL="0" indent="0" algn="ctr">
              <a:buNone/>
            </a:pPr>
            <a:r>
              <a:rPr lang="en-US" dirty="0"/>
              <a:t>Work Cited   </a:t>
            </a:r>
          </a:p>
          <a:p>
            <a:pPr>
              <a:buClr>
                <a:srgbClr val="00B0F0"/>
              </a:buClr>
            </a:pPr>
            <a:r>
              <a:rPr lang="en-US" dirty="0"/>
              <a:t>Parkay, F. W. (2014). Becoming a teacher. (10th ed.). Boston: Pearson.  </a:t>
            </a:r>
          </a:p>
          <a:p>
            <a:pPr>
              <a:buClr>
                <a:srgbClr val="00B0F0"/>
              </a:buClr>
            </a:pPr>
            <a:r>
              <a:rPr lang="en-US" dirty="0"/>
              <a:t>http://clipartix.com/school-clipart-image-50393/  </a:t>
            </a:r>
          </a:p>
          <a:p>
            <a:pPr>
              <a:buClr>
                <a:srgbClr val="00B0F0"/>
              </a:buClr>
            </a:pPr>
            <a:r>
              <a:rPr lang="en-US" dirty="0">
                <a:hlinkClick r:id="rId2"/>
              </a:rPr>
              <a:t>https://www.pinterest.com/BelleReveur/existentialism/</a:t>
            </a:r>
            <a:r>
              <a:rPr lang="en-US" dirty="0"/>
              <a:t> </a:t>
            </a:r>
          </a:p>
          <a:p>
            <a:pPr>
              <a:buClr>
                <a:srgbClr val="00B0F0"/>
              </a:buClr>
            </a:pPr>
            <a:r>
              <a:rPr lang="en-US" dirty="0">
                <a:hlinkClick r:id="rId3"/>
              </a:rPr>
              <a:t>https://www.emaze.com/@AIFRZTIQ</a:t>
            </a:r>
            <a:r>
              <a:rPr lang="en-US" dirty="0"/>
              <a:t> </a:t>
            </a:r>
          </a:p>
          <a:p>
            <a:pPr>
              <a:buClr>
                <a:srgbClr val="00B0F0"/>
              </a:buClr>
            </a:pPr>
            <a:endParaRPr lang="en-US" dirty="0"/>
          </a:p>
          <a:p>
            <a:endParaRPr lang="en-US" dirty="0"/>
          </a:p>
        </p:txBody>
      </p:sp>
    </p:spTree>
    <p:extLst>
      <p:ext uri="{BB962C8B-B14F-4D97-AF65-F5344CB8AC3E}">
        <p14:creationId xmlns:p14="http://schemas.microsoft.com/office/powerpoint/2010/main" val="264183409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DC84-95F4-49FF-9582-5B2160F9C070}"/>
              </a:ext>
            </a:extLst>
          </p:cNvPr>
          <p:cNvSpPr>
            <a:spLocks noGrp="1"/>
          </p:cNvSpPr>
          <p:nvPr>
            <p:ph type="title"/>
          </p:nvPr>
        </p:nvSpPr>
        <p:spPr/>
        <p:txBody>
          <a:bodyPr/>
          <a:lstStyle/>
          <a:p>
            <a:r>
              <a:rPr lang="en-US" dirty="0">
                <a:solidFill>
                  <a:srgbClr val="FFFF00"/>
                </a:solidFill>
              </a:rPr>
              <a:t>A Little About me</a:t>
            </a:r>
          </a:p>
        </p:txBody>
      </p:sp>
      <p:sp>
        <p:nvSpPr>
          <p:cNvPr id="3" name="Content Placeholder 2">
            <a:extLst>
              <a:ext uri="{FF2B5EF4-FFF2-40B4-BE49-F238E27FC236}">
                <a16:creationId xmlns:a16="http://schemas.microsoft.com/office/drawing/2014/main" id="{BA8259FF-52BF-482A-9678-B7C065166AD6}"/>
              </a:ext>
            </a:extLst>
          </p:cNvPr>
          <p:cNvSpPr>
            <a:spLocks noGrp="1"/>
          </p:cNvSpPr>
          <p:nvPr>
            <p:ph idx="1"/>
          </p:nvPr>
        </p:nvSpPr>
        <p:spPr/>
        <p:txBody>
          <a:bodyPr/>
          <a:lstStyle/>
          <a:p>
            <a:pPr>
              <a:buClr>
                <a:srgbClr val="FFFF00"/>
              </a:buClr>
            </a:pPr>
            <a:r>
              <a:rPr lang="en-US" dirty="0"/>
              <a:t>Elementary and Middle School license with English Concentration </a:t>
            </a:r>
          </a:p>
          <a:p>
            <a:pPr>
              <a:buClr>
                <a:srgbClr val="FFFF00"/>
              </a:buClr>
            </a:pPr>
            <a:r>
              <a:rPr lang="en-US" dirty="0"/>
              <a:t>Children’s Literature Minor </a:t>
            </a:r>
          </a:p>
          <a:p>
            <a:pPr>
              <a:buClr>
                <a:srgbClr val="FFFF00"/>
              </a:buClr>
            </a:pPr>
            <a:r>
              <a:rPr lang="en-US" dirty="0"/>
              <a:t>Kappa Delta Pi (teaching honor society) member </a:t>
            </a:r>
          </a:p>
          <a:p>
            <a:pPr>
              <a:buClr>
                <a:srgbClr val="FFFF00"/>
              </a:buClr>
            </a:pPr>
            <a:r>
              <a:rPr lang="en-US" dirty="0"/>
              <a:t>Director of Jobs for Big Event </a:t>
            </a:r>
          </a:p>
          <a:p>
            <a:pPr>
              <a:buClr>
                <a:srgbClr val="FFFF00"/>
              </a:buClr>
            </a:pPr>
            <a:endParaRPr lang="en-US" dirty="0"/>
          </a:p>
          <a:p>
            <a:endParaRPr lang="en-US" dirty="0"/>
          </a:p>
        </p:txBody>
      </p:sp>
      <p:sp>
        <p:nvSpPr>
          <p:cNvPr id="6" name="TextBox 5">
            <a:extLst>
              <a:ext uri="{FF2B5EF4-FFF2-40B4-BE49-F238E27FC236}">
                <a16:creationId xmlns:a16="http://schemas.microsoft.com/office/drawing/2014/main" id="{2E93CFE9-1854-4E14-ADC2-FDBF049D02B8}"/>
              </a:ext>
            </a:extLst>
          </p:cNvPr>
          <p:cNvSpPr txBox="1"/>
          <p:nvPr/>
        </p:nvSpPr>
        <p:spPr>
          <a:xfrm>
            <a:off x="1135558" y="6858000"/>
            <a:ext cx="9920883" cy="230832"/>
          </a:xfrm>
          <a:prstGeom prst="rect">
            <a:avLst/>
          </a:prstGeom>
          <a:noFill/>
        </p:spPr>
        <p:txBody>
          <a:bodyPr wrap="square" rtlCol="0">
            <a:spAutoFit/>
          </a:bodyPr>
          <a:lstStyle/>
          <a:p>
            <a:r>
              <a:rPr lang="en-US" sz="900">
                <a:hlinkClick r:id="rId2" tooltip="http://globalconnects.wikispaces.com/People+in+your+community"/>
              </a:rPr>
              <a:t>This Photo</a:t>
            </a:r>
            <a:r>
              <a:rPr lang="en-US" sz="900"/>
              <a:t> by Unknown Author is licensed under </a:t>
            </a:r>
            <a:r>
              <a:rPr lang="en-US" sz="900">
                <a:hlinkClick r:id="rId3" tooltip="https://creativecommons.org/licenses/by-sa/3.0/"/>
              </a:rPr>
              <a:t>CC BY-SA</a:t>
            </a:r>
            <a:endParaRPr lang="en-US" sz="900"/>
          </a:p>
        </p:txBody>
      </p:sp>
    </p:spTree>
    <p:extLst>
      <p:ext uri="{BB962C8B-B14F-4D97-AF65-F5344CB8AC3E}">
        <p14:creationId xmlns:p14="http://schemas.microsoft.com/office/powerpoint/2010/main" val="111848757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B72D-544F-4C40-9588-CAC241020946}"/>
              </a:ext>
            </a:extLst>
          </p:cNvPr>
          <p:cNvSpPr>
            <a:spLocks noGrp="1"/>
          </p:cNvSpPr>
          <p:nvPr>
            <p:ph type="title"/>
          </p:nvPr>
        </p:nvSpPr>
        <p:spPr/>
        <p:txBody>
          <a:bodyPr/>
          <a:lstStyle/>
          <a:p>
            <a:r>
              <a:rPr lang="en-US" dirty="0">
                <a:solidFill>
                  <a:srgbClr val="00B0F0"/>
                </a:solidFill>
              </a:rPr>
              <a:t>Why I chose to be a teacher? </a:t>
            </a:r>
          </a:p>
        </p:txBody>
      </p:sp>
      <p:sp>
        <p:nvSpPr>
          <p:cNvPr id="3" name="Content Placeholder 2">
            <a:extLst>
              <a:ext uri="{FF2B5EF4-FFF2-40B4-BE49-F238E27FC236}">
                <a16:creationId xmlns:a16="http://schemas.microsoft.com/office/drawing/2014/main" id="{D8F253F3-39D4-407F-8F12-D84B43FC48F8}"/>
              </a:ext>
            </a:extLst>
          </p:cNvPr>
          <p:cNvSpPr>
            <a:spLocks noGrp="1"/>
          </p:cNvSpPr>
          <p:nvPr>
            <p:ph idx="1"/>
          </p:nvPr>
        </p:nvSpPr>
        <p:spPr/>
        <p:txBody>
          <a:bodyPr/>
          <a:lstStyle/>
          <a:p>
            <a:pPr>
              <a:buClr>
                <a:srgbClr val="00B0F0"/>
              </a:buClr>
            </a:pPr>
            <a:r>
              <a:rPr lang="en-US" dirty="0"/>
              <a:t>I believe it’s a teachers job to inspire and guide students to be the best they can be in life.  My teachers did that for me growing up, so I want to inspire children and help them through life.</a:t>
            </a:r>
          </a:p>
          <a:p>
            <a:pPr>
              <a:buClr>
                <a:srgbClr val="00B0F0"/>
              </a:buClr>
            </a:pPr>
            <a:r>
              <a:rPr lang="en-US" dirty="0"/>
              <a:t>I want to children to become excited to learn and be in school, to reach for their dreams and always have a passion for knowledge. </a:t>
            </a:r>
          </a:p>
          <a:p>
            <a:pPr marL="0" indent="0">
              <a:buClr>
                <a:srgbClr val="00B0F0"/>
              </a:buClr>
              <a:buNone/>
            </a:pPr>
            <a:endParaRPr lang="en-US" dirty="0"/>
          </a:p>
        </p:txBody>
      </p:sp>
    </p:spTree>
    <p:extLst>
      <p:ext uri="{BB962C8B-B14F-4D97-AF65-F5344CB8AC3E}">
        <p14:creationId xmlns:p14="http://schemas.microsoft.com/office/powerpoint/2010/main" val="399754598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7480-A519-48AC-80CC-0CF44A71B59B}"/>
              </a:ext>
            </a:extLst>
          </p:cNvPr>
          <p:cNvSpPr>
            <a:spLocks noGrp="1"/>
          </p:cNvSpPr>
          <p:nvPr>
            <p:ph type="title"/>
          </p:nvPr>
        </p:nvSpPr>
        <p:spPr/>
        <p:txBody>
          <a:bodyPr/>
          <a:lstStyle/>
          <a:p>
            <a:r>
              <a:rPr lang="en-US" dirty="0">
                <a:solidFill>
                  <a:srgbClr val="FFFF00"/>
                </a:solidFill>
              </a:rPr>
              <a:t>What is a teaching philosophy?</a:t>
            </a:r>
          </a:p>
        </p:txBody>
      </p:sp>
      <p:sp>
        <p:nvSpPr>
          <p:cNvPr id="3" name="Content Placeholder 2">
            <a:extLst>
              <a:ext uri="{FF2B5EF4-FFF2-40B4-BE49-F238E27FC236}">
                <a16:creationId xmlns:a16="http://schemas.microsoft.com/office/drawing/2014/main" id="{FACC6A0B-0E2A-4DCD-9731-CC28C03498D0}"/>
              </a:ext>
            </a:extLst>
          </p:cNvPr>
          <p:cNvSpPr>
            <a:spLocks noGrp="1"/>
          </p:cNvSpPr>
          <p:nvPr>
            <p:ph idx="1"/>
          </p:nvPr>
        </p:nvSpPr>
        <p:spPr/>
        <p:txBody>
          <a:bodyPr/>
          <a:lstStyle/>
          <a:p>
            <a:pPr>
              <a:buClr>
                <a:srgbClr val="FFFF00"/>
              </a:buClr>
            </a:pPr>
            <a:r>
              <a:rPr lang="en-US" dirty="0"/>
              <a:t>A teaching philosophy defines a teacher persons beliefs and ideas about the role of education and a teacher in a students life</a:t>
            </a:r>
          </a:p>
          <a:p>
            <a:pPr>
              <a:buClr>
                <a:srgbClr val="FFFF00"/>
              </a:buClr>
            </a:pPr>
            <a:r>
              <a:rPr lang="en-US" dirty="0"/>
              <a:t>Philosophy is important to teachers because it helps them understand everything that influences schools and grow more professionally as an educator. </a:t>
            </a:r>
          </a:p>
          <a:p>
            <a:pPr>
              <a:buClr>
                <a:srgbClr val="FFFF00"/>
              </a:buClr>
            </a:pPr>
            <a:r>
              <a:rPr lang="en-US" dirty="0"/>
              <a:t>Teachers need to always be think about what is best for their students and how they can benefit them.</a:t>
            </a:r>
          </a:p>
        </p:txBody>
      </p:sp>
    </p:spTree>
    <p:extLst>
      <p:ext uri="{BB962C8B-B14F-4D97-AF65-F5344CB8AC3E}">
        <p14:creationId xmlns:p14="http://schemas.microsoft.com/office/powerpoint/2010/main" val="365666930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8B67-7E8D-4BCA-B676-6C7E17FC6093}"/>
              </a:ext>
            </a:extLst>
          </p:cNvPr>
          <p:cNvSpPr>
            <a:spLocks noGrp="1"/>
          </p:cNvSpPr>
          <p:nvPr>
            <p:ph type="title"/>
          </p:nvPr>
        </p:nvSpPr>
        <p:spPr/>
        <p:txBody>
          <a:bodyPr/>
          <a:lstStyle/>
          <a:p>
            <a:r>
              <a:rPr lang="en-US" dirty="0">
                <a:solidFill>
                  <a:srgbClr val="00B0F0"/>
                </a:solidFill>
              </a:rPr>
              <a:t>My Teaching statement </a:t>
            </a:r>
          </a:p>
        </p:txBody>
      </p:sp>
      <p:sp>
        <p:nvSpPr>
          <p:cNvPr id="3" name="Content Placeholder 2">
            <a:extLst>
              <a:ext uri="{FF2B5EF4-FFF2-40B4-BE49-F238E27FC236}">
                <a16:creationId xmlns:a16="http://schemas.microsoft.com/office/drawing/2014/main" id="{50AF2E1E-A8BA-454A-96C8-42E1AA05E5D2}"/>
              </a:ext>
            </a:extLst>
          </p:cNvPr>
          <p:cNvSpPr>
            <a:spLocks noGrp="1"/>
          </p:cNvSpPr>
          <p:nvPr>
            <p:ph idx="1"/>
          </p:nvPr>
        </p:nvSpPr>
        <p:spPr>
          <a:xfrm>
            <a:off x="1074057" y="2015732"/>
            <a:ext cx="9668737" cy="3450613"/>
          </a:xfrm>
        </p:spPr>
        <p:txBody>
          <a:bodyPr/>
          <a:lstStyle/>
          <a:p>
            <a:pPr lvl="1">
              <a:buClr>
                <a:srgbClr val="00B0F0"/>
              </a:buClr>
            </a:pPr>
            <a:r>
              <a:rPr lang="en-US" sz="2000" dirty="0"/>
              <a:t>I believe teachers need to do what benefits their students individually and not what is best for the school board.  Learning occurs best when students feel comfortable with their teacher and feel they can express themselves freely. I would take a existentialist and progressivist approach by allowing students to make their own individual choices and focus on students more so than the subject.  The goals I have for my future students are a passion for learning, engage with their peers, and strive to be their best. </a:t>
            </a:r>
          </a:p>
          <a:p>
            <a:pPr marL="457200" lvl="1" indent="0">
              <a:buClr>
                <a:srgbClr val="00B0F0"/>
              </a:buClr>
              <a:buNone/>
            </a:pPr>
            <a:endParaRPr lang="en-US" dirty="0"/>
          </a:p>
        </p:txBody>
      </p:sp>
    </p:spTree>
    <p:extLst>
      <p:ext uri="{BB962C8B-B14F-4D97-AF65-F5344CB8AC3E}">
        <p14:creationId xmlns:p14="http://schemas.microsoft.com/office/powerpoint/2010/main" val="336967185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892F-F3F4-48D6-8048-24EDA8D55E90}"/>
              </a:ext>
            </a:extLst>
          </p:cNvPr>
          <p:cNvSpPr>
            <a:spLocks noGrp="1"/>
          </p:cNvSpPr>
          <p:nvPr>
            <p:ph type="title"/>
          </p:nvPr>
        </p:nvSpPr>
        <p:spPr/>
        <p:txBody>
          <a:bodyPr/>
          <a:lstStyle/>
          <a:p>
            <a:r>
              <a:rPr lang="en-US" dirty="0">
                <a:solidFill>
                  <a:srgbClr val="FFFF00"/>
                </a:solidFill>
              </a:rPr>
              <a:t>Educational Philosophies</a:t>
            </a:r>
          </a:p>
        </p:txBody>
      </p:sp>
      <p:sp>
        <p:nvSpPr>
          <p:cNvPr id="3" name="Content Placeholder 2">
            <a:extLst>
              <a:ext uri="{FF2B5EF4-FFF2-40B4-BE49-F238E27FC236}">
                <a16:creationId xmlns:a16="http://schemas.microsoft.com/office/drawing/2014/main" id="{12FB9326-F68F-4D0C-A001-42710BFD44A4}"/>
              </a:ext>
            </a:extLst>
          </p:cNvPr>
          <p:cNvSpPr>
            <a:spLocks noGrp="1"/>
          </p:cNvSpPr>
          <p:nvPr>
            <p:ph idx="1"/>
          </p:nvPr>
        </p:nvSpPr>
        <p:spPr/>
        <p:txBody>
          <a:bodyPr/>
          <a:lstStyle/>
          <a:p>
            <a:pPr>
              <a:buClr>
                <a:srgbClr val="FFFF00"/>
              </a:buClr>
            </a:pPr>
            <a:r>
              <a:rPr lang="en-US" dirty="0"/>
              <a:t>Existentialism- education should be focused on individual choice and enriching students lives. It wants to take away from the importance of rational theories, history and social institutions.   </a:t>
            </a:r>
          </a:p>
          <a:p>
            <a:pPr>
              <a:buClr>
                <a:srgbClr val="FFFF00"/>
              </a:buClr>
            </a:pPr>
            <a:r>
              <a:rPr lang="en-US" dirty="0"/>
              <a:t>Progressivism – education should be more about the student and less on the subject material or the teacher  </a:t>
            </a:r>
          </a:p>
          <a:p>
            <a:pPr marL="457200" lvl="1" indent="0">
              <a:buClr>
                <a:srgbClr val="FFFF00"/>
              </a:buClr>
              <a:buNone/>
            </a:pPr>
            <a:endParaRPr lang="en-US" dirty="0"/>
          </a:p>
        </p:txBody>
      </p:sp>
      <p:pic>
        <p:nvPicPr>
          <p:cNvPr id="5" name="Picture 4">
            <a:extLst>
              <a:ext uri="{FF2B5EF4-FFF2-40B4-BE49-F238E27FC236}">
                <a16:creationId xmlns:a16="http://schemas.microsoft.com/office/drawing/2014/main" id="{E9B0E794-19CB-49F1-81BF-7F42AC091505}"/>
              </a:ext>
            </a:extLst>
          </p:cNvPr>
          <p:cNvPicPr>
            <a:picLocks noChangeAspect="1"/>
          </p:cNvPicPr>
          <p:nvPr/>
        </p:nvPicPr>
        <p:blipFill>
          <a:blip r:embed="rId2"/>
          <a:stretch>
            <a:fillRect/>
          </a:stretch>
        </p:blipFill>
        <p:spPr>
          <a:xfrm>
            <a:off x="1449206" y="4146783"/>
            <a:ext cx="1851163" cy="1906698"/>
          </a:xfrm>
          <a:prstGeom prst="rect">
            <a:avLst/>
          </a:prstGeom>
        </p:spPr>
      </p:pic>
      <p:pic>
        <p:nvPicPr>
          <p:cNvPr id="7" name="Picture 6">
            <a:extLst>
              <a:ext uri="{FF2B5EF4-FFF2-40B4-BE49-F238E27FC236}">
                <a16:creationId xmlns:a16="http://schemas.microsoft.com/office/drawing/2014/main" id="{5A7A0D72-9D30-4CFE-9808-92FABEBBB7A2}"/>
              </a:ext>
            </a:extLst>
          </p:cNvPr>
          <p:cNvPicPr>
            <a:picLocks noChangeAspect="1"/>
          </p:cNvPicPr>
          <p:nvPr/>
        </p:nvPicPr>
        <p:blipFill>
          <a:blip r:embed="rId3"/>
          <a:stretch>
            <a:fillRect/>
          </a:stretch>
        </p:blipFill>
        <p:spPr>
          <a:xfrm>
            <a:off x="8064200" y="3752777"/>
            <a:ext cx="2675238" cy="2300704"/>
          </a:xfrm>
          <a:prstGeom prst="rect">
            <a:avLst/>
          </a:prstGeom>
        </p:spPr>
      </p:pic>
    </p:spTree>
    <p:extLst>
      <p:ext uri="{BB962C8B-B14F-4D97-AF65-F5344CB8AC3E}">
        <p14:creationId xmlns:p14="http://schemas.microsoft.com/office/powerpoint/2010/main" val="50698412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0210-50F2-4519-A68A-F4E45ADAE30D}"/>
              </a:ext>
            </a:extLst>
          </p:cNvPr>
          <p:cNvSpPr>
            <a:spLocks noGrp="1"/>
          </p:cNvSpPr>
          <p:nvPr>
            <p:ph type="title"/>
          </p:nvPr>
        </p:nvSpPr>
        <p:spPr/>
        <p:txBody>
          <a:bodyPr/>
          <a:lstStyle/>
          <a:p>
            <a:r>
              <a:rPr lang="en-US" dirty="0">
                <a:solidFill>
                  <a:srgbClr val="00B0F0"/>
                </a:solidFill>
              </a:rPr>
              <a:t>Examples of existentialism in the classroom</a:t>
            </a:r>
          </a:p>
        </p:txBody>
      </p:sp>
      <p:sp>
        <p:nvSpPr>
          <p:cNvPr id="3" name="Content Placeholder 2">
            <a:extLst>
              <a:ext uri="{FF2B5EF4-FFF2-40B4-BE49-F238E27FC236}">
                <a16:creationId xmlns:a16="http://schemas.microsoft.com/office/drawing/2014/main" id="{4A75D9C7-4801-4D16-92B7-05BA7A651268}"/>
              </a:ext>
            </a:extLst>
          </p:cNvPr>
          <p:cNvSpPr>
            <a:spLocks noGrp="1"/>
          </p:cNvSpPr>
          <p:nvPr>
            <p:ph idx="1"/>
          </p:nvPr>
        </p:nvSpPr>
        <p:spPr/>
        <p:txBody>
          <a:bodyPr/>
          <a:lstStyle/>
          <a:p>
            <a:pPr>
              <a:buClr>
                <a:srgbClr val="00B0F0"/>
              </a:buClr>
            </a:pPr>
            <a:r>
              <a:rPr lang="en-US" dirty="0"/>
              <a:t>Having more project-based learning which allows students to express them creatively and draw from their own experiences to make the project.  </a:t>
            </a:r>
          </a:p>
          <a:p>
            <a:pPr>
              <a:buClr>
                <a:srgbClr val="00B0F0"/>
              </a:buClr>
            </a:pPr>
            <a:r>
              <a:rPr lang="en-US" dirty="0"/>
              <a:t>Children are often forced to believe that college is the only option after graduation and is unachievable for most students. However, as teachers we need to respect their individual choices and help them in whatever they decide.</a:t>
            </a:r>
          </a:p>
          <a:p>
            <a:pPr>
              <a:buClr>
                <a:srgbClr val="00B0F0"/>
              </a:buClr>
            </a:pPr>
            <a:endParaRPr lang="en-US" dirty="0"/>
          </a:p>
        </p:txBody>
      </p:sp>
    </p:spTree>
    <p:extLst>
      <p:ext uri="{BB962C8B-B14F-4D97-AF65-F5344CB8AC3E}">
        <p14:creationId xmlns:p14="http://schemas.microsoft.com/office/powerpoint/2010/main" val="228901458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9F8B-72D0-4E18-BCEC-7106BAE0F189}"/>
              </a:ext>
            </a:extLst>
          </p:cNvPr>
          <p:cNvSpPr>
            <a:spLocks noGrp="1"/>
          </p:cNvSpPr>
          <p:nvPr>
            <p:ph type="title"/>
          </p:nvPr>
        </p:nvSpPr>
        <p:spPr/>
        <p:txBody>
          <a:bodyPr/>
          <a:lstStyle/>
          <a:p>
            <a:r>
              <a:rPr lang="en-US" dirty="0">
                <a:solidFill>
                  <a:srgbClr val="FFFF00"/>
                </a:solidFill>
              </a:rPr>
              <a:t>Examples of progressivism in the classroom</a:t>
            </a:r>
          </a:p>
        </p:txBody>
      </p:sp>
      <p:sp>
        <p:nvSpPr>
          <p:cNvPr id="3" name="Content Placeholder 2">
            <a:extLst>
              <a:ext uri="{FF2B5EF4-FFF2-40B4-BE49-F238E27FC236}">
                <a16:creationId xmlns:a16="http://schemas.microsoft.com/office/drawing/2014/main" id="{6726EFC5-CB05-4FB6-83F1-FE551F39509E}"/>
              </a:ext>
            </a:extLst>
          </p:cNvPr>
          <p:cNvSpPr>
            <a:spLocks noGrp="1"/>
          </p:cNvSpPr>
          <p:nvPr>
            <p:ph idx="1"/>
          </p:nvPr>
        </p:nvSpPr>
        <p:spPr/>
        <p:txBody>
          <a:bodyPr/>
          <a:lstStyle/>
          <a:p>
            <a:pPr>
              <a:buClr>
                <a:srgbClr val="FFFF00"/>
              </a:buClr>
            </a:pPr>
            <a:r>
              <a:rPr lang="en-US" dirty="0"/>
              <a:t>Dividing the room in activities centers caters to students individual needs as some students are interested in different subjects and like working in different settings.  </a:t>
            </a:r>
          </a:p>
          <a:p>
            <a:pPr>
              <a:buClr>
                <a:srgbClr val="FFFF00"/>
              </a:buClr>
            </a:pPr>
            <a:r>
              <a:rPr lang="en-US" dirty="0"/>
              <a:t>For students who may have behavior issues and can’t sit still or have trouble focusing, create an environment just for them. Such as creating corner for them to work in or give them a different chair like a yoga ball or moveable chair.</a:t>
            </a:r>
          </a:p>
        </p:txBody>
      </p:sp>
    </p:spTree>
    <p:extLst>
      <p:ext uri="{BB962C8B-B14F-4D97-AF65-F5344CB8AC3E}">
        <p14:creationId xmlns:p14="http://schemas.microsoft.com/office/powerpoint/2010/main" val="153953306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66B0-6C6C-49CA-B0A1-CC4883184557}"/>
              </a:ext>
            </a:extLst>
          </p:cNvPr>
          <p:cNvSpPr>
            <a:spLocks noGrp="1"/>
          </p:cNvSpPr>
          <p:nvPr>
            <p:ph type="title"/>
          </p:nvPr>
        </p:nvSpPr>
        <p:spPr>
          <a:xfrm>
            <a:off x="1450392" y="279901"/>
            <a:ext cx="9291215" cy="1049235"/>
          </a:xfrm>
        </p:spPr>
        <p:txBody>
          <a:bodyPr/>
          <a:lstStyle/>
          <a:p>
            <a:r>
              <a:rPr lang="en-US" dirty="0">
                <a:solidFill>
                  <a:srgbClr val="00B0F0"/>
                </a:solidFill>
              </a:rPr>
              <a:t>Importance of Diversity </a:t>
            </a:r>
          </a:p>
        </p:txBody>
      </p:sp>
      <p:sp>
        <p:nvSpPr>
          <p:cNvPr id="3" name="Content Placeholder 2">
            <a:extLst>
              <a:ext uri="{FF2B5EF4-FFF2-40B4-BE49-F238E27FC236}">
                <a16:creationId xmlns:a16="http://schemas.microsoft.com/office/drawing/2014/main" id="{133C6B87-A6D8-4F0C-9E9E-E27F23727A63}"/>
              </a:ext>
            </a:extLst>
          </p:cNvPr>
          <p:cNvSpPr>
            <a:spLocks noGrp="1"/>
          </p:cNvSpPr>
          <p:nvPr>
            <p:ph idx="1"/>
          </p:nvPr>
        </p:nvSpPr>
        <p:spPr>
          <a:xfrm>
            <a:off x="1451579" y="1628078"/>
            <a:ext cx="9291215" cy="4425403"/>
          </a:xfrm>
        </p:spPr>
        <p:txBody>
          <a:bodyPr/>
          <a:lstStyle/>
          <a:p>
            <a:pPr>
              <a:buClr>
                <a:srgbClr val="00B0F0"/>
              </a:buClr>
            </a:pPr>
            <a:r>
              <a:rPr lang="en-US" dirty="0"/>
              <a:t>Having a diverse classroom means there are multiple learning styles and a representation of all types of students and area.  </a:t>
            </a:r>
          </a:p>
          <a:p>
            <a:pPr>
              <a:buClr>
                <a:srgbClr val="00B0F0"/>
              </a:buClr>
            </a:pPr>
            <a:r>
              <a:rPr lang="en-US" dirty="0"/>
              <a:t>Its important to have a diverse classroom because it allows students to experience different cultures and lifestyles, as well as for teachers. Because society is so diverse, teachers need to make sure students are treated equally and are given the same access to knowledge as other students.  </a:t>
            </a:r>
          </a:p>
          <a:p>
            <a:pPr>
              <a:buClr>
                <a:srgbClr val="00B0F0"/>
              </a:buClr>
            </a:pPr>
            <a:r>
              <a:rPr lang="en-US" dirty="0"/>
              <a:t> Applying a progressivist approach means allowing students to express their culture or lifestyle in their schoolwork.  </a:t>
            </a:r>
          </a:p>
          <a:p>
            <a:pPr>
              <a:buClr>
                <a:srgbClr val="00B0F0"/>
              </a:buClr>
            </a:pPr>
            <a:r>
              <a:rPr lang="en-US" dirty="0"/>
              <a:t>Applying a existentialist approach means students should draw from their own experiences to connect with the lesson.</a:t>
            </a:r>
          </a:p>
        </p:txBody>
      </p:sp>
    </p:spTree>
    <p:extLst>
      <p:ext uri="{BB962C8B-B14F-4D97-AF65-F5344CB8AC3E}">
        <p14:creationId xmlns:p14="http://schemas.microsoft.com/office/powerpoint/2010/main" val="407013065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994</TotalTime>
  <Words>777</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Rockwell</vt:lpstr>
      <vt:lpstr>Gallery</vt:lpstr>
      <vt:lpstr>My Teaching Philosophy </vt:lpstr>
      <vt:lpstr>A Little About me</vt:lpstr>
      <vt:lpstr>Why I chose to be a teacher? </vt:lpstr>
      <vt:lpstr>What is a teaching philosophy?</vt:lpstr>
      <vt:lpstr>My Teaching statement </vt:lpstr>
      <vt:lpstr>Educational Philosophies</vt:lpstr>
      <vt:lpstr>Examples of existentialism in the classroom</vt:lpstr>
      <vt:lpstr>Examples of progressivism in the classroom</vt:lpstr>
      <vt:lpstr>Importance of Diversity </vt:lpstr>
      <vt:lpstr>Importance of Technology in classroom</vt:lpstr>
      <vt:lpstr>Thank you for your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Teaching Philosophy</dc:title>
  <dc:creator>Abbygail Souder</dc:creator>
  <cp:lastModifiedBy>Abbygail Souder</cp:lastModifiedBy>
  <cp:revision>38</cp:revision>
  <dcterms:created xsi:type="dcterms:W3CDTF">2017-11-12T01:28:37Z</dcterms:created>
  <dcterms:modified xsi:type="dcterms:W3CDTF">2017-11-13T04:35:38Z</dcterms:modified>
</cp:coreProperties>
</file>