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Amatic SC"/>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AmaticSC-bold.fntdata"/><Relationship Id="rId9" Type="http://schemas.openxmlformats.org/officeDocument/2006/relationships/font" Target="fonts/AmaticSC-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727637ad5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27637ad5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726732657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726732657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youtu.be/BLtQaRrDsC4" TargetMode="External"/><Relationship Id="rId4" Type="http://schemas.openxmlformats.org/officeDocument/2006/relationships/hyperlink" Target="http://drive.google.com/file/d/18DbWiaQmL6376oRH5VgQLw_omsGU_Rq_/view" TargetMode="External"/><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drive.google.com/file/d/1J2JZne8mcS130Y_VGE3ROZj7NwGJY8Cz/view"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AF1F1">
            <a:alpha val="30170"/>
          </a:srgbClr>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817800"/>
          </a:xfrm>
          <a:prstGeom prst="rect">
            <a:avLst/>
          </a:prstGeom>
        </p:spPr>
        <p:txBody>
          <a:bodyPr anchorCtr="0" anchor="b" bIns="91425" lIns="91425" spcFirstLastPara="1" rIns="91425" wrap="square" tIns="91425">
            <a:noAutofit/>
          </a:bodyPr>
          <a:lstStyle/>
          <a:p>
            <a:pPr indent="0" lvl="0" marL="0" rtl="0" algn="ctr">
              <a:lnSpc>
                <a:spcPct val="100000"/>
              </a:lnSpc>
              <a:spcBef>
                <a:spcPts val="900"/>
              </a:spcBef>
              <a:spcAft>
                <a:spcPts val="0"/>
              </a:spcAft>
              <a:buClr>
                <a:schemeClr val="dk1"/>
              </a:buClr>
              <a:buSzPts val="1100"/>
              <a:buFont typeface="Arial"/>
              <a:buNone/>
            </a:pPr>
            <a:r>
              <a:rPr b="1" lang="en" sz="3600">
                <a:solidFill>
                  <a:srgbClr val="000000"/>
                </a:solidFill>
                <a:latin typeface="Amatic SC"/>
                <a:ea typeface="Amatic SC"/>
                <a:cs typeface="Amatic SC"/>
                <a:sym typeface="Amatic SC"/>
              </a:rPr>
              <a:t>LANGUAGE DEVELOPMENT</a:t>
            </a:r>
            <a:endParaRPr b="1" sz="3600">
              <a:solidFill>
                <a:srgbClr val="000000"/>
              </a:solidFill>
              <a:latin typeface="Amatic SC"/>
              <a:ea typeface="Amatic SC"/>
              <a:cs typeface="Amatic SC"/>
              <a:sym typeface="Amatic SC"/>
            </a:endParaRPr>
          </a:p>
          <a:p>
            <a:pPr indent="0" lvl="0" marL="0" rtl="0" algn="ctr">
              <a:lnSpc>
                <a:spcPct val="100000"/>
              </a:lnSpc>
              <a:spcBef>
                <a:spcPts val="0"/>
              </a:spcBef>
              <a:spcAft>
                <a:spcPts val="0"/>
              </a:spcAft>
              <a:buNone/>
            </a:pPr>
            <a:r>
              <a:t/>
            </a:r>
            <a:endParaRPr/>
          </a:p>
        </p:txBody>
      </p:sp>
      <p:sp>
        <p:nvSpPr>
          <p:cNvPr id="55" name="Google Shape;55;p13"/>
          <p:cNvSpPr/>
          <p:nvPr/>
        </p:nvSpPr>
        <p:spPr>
          <a:xfrm>
            <a:off x="3352675" y="829875"/>
            <a:ext cx="2488800" cy="3578700"/>
          </a:xfrm>
          <a:prstGeom prst="flowChartAlternate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38000"/>
              </a:lnSpc>
              <a:spcBef>
                <a:spcPts val="0"/>
              </a:spcBef>
              <a:spcAft>
                <a:spcPts val="0"/>
              </a:spcAft>
              <a:buClr>
                <a:schemeClr val="dk1"/>
              </a:buClr>
              <a:buSzPts val="1100"/>
              <a:buFont typeface="Arial"/>
              <a:buNone/>
            </a:pPr>
            <a:r>
              <a:rPr b="1" lang="en" sz="1200">
                <a:solidFill>
                  <a:schemeClr val="dk1"/>
                </a:solidFill>
              </a:rPr>
              <a:t>Conversational skills:</a:t>
            </a:r>
            <a:endParaRPr b="1" sz="1200">
              <a:solidFill>
                <a:schemeClr val="dk1"/>
              </a:solidFill>
            </a:endParaRPr>
          </a:p>
          <a:p>
            <a:pPr indent="0" lvl="0" marL="0" rtl="0" algn="l">
              <a:lnSpc>
                <a:spcPct val="138000"/>
              </a:lnSpc>
              <a:spcBef>
                <a:spcPts val="0"/>
              </a:spcBef>
              <a:spcAft>
                <a:spcPts val="0"/>
              </a:spcAft>
              <a:buClr>
                <a:schemeClr val="dk1"/>
              </a:buClr>
              <a:buSzPts val="1100"/>
              <a:buFont typeface="Arial"/>
              <a:buNone/>
            </a:pPr>
            <a:r>
              <a:rPr lang="en" sz="1100">
                <a:solidFill>
                  <a:srgbClr val="FF00FF"/>
                </a:solidFill>
              </a:rPr>
              <a:t>Pragmatics:</a:t>
            </a:r>
            <a:r>
              <a:rPr lang="en" sz="1100">
                <a:solidFill>
                  <a:schemeClr val="dk1"/>
                </a:solidFill>
              </a:rPr>
              <a:t> the rules governing the use of language to communicate in a social setting</a:t>
            </a:r>
            <a:endParaRPr sz="1100">
              <a:solidFill>
                <a:schemeClr val="dk1"/>
              </a:solidFill>
            </a:endParaRPr>
          </a:p>
          <a:p>
            <a:pPr indent="0" lvl="0" marL="0" rtl="0" algn="l">
              <a:lnSpc>
                <a:spcPct val="138000"/>
              </a:lnSpc>
              <a:spcBef>
                <a:spcPts val="0"/>
              </a:spcBef>
              <a:spcAft>
                <a:spcPts val="0"/>
              </a:spcAft>
              <a:buClr>
                <a:schemeClr val="dk1"/>
              </a:buClr>
              <a:buSzPts val="1100"/>
              <a:buFont typeface="Arial"/>
              <a:buNone/>
            </a:pPr>
            <a:r>
              <a:rPr lang="en" sz="1100">
                <a:solidFill>
                  <a:srgbClr val="FF00FF"/>
                </a:solidFill>
              </a:rPr>
              <a:t>Metalinguistic awareness:</a:t>
            </a:r>
            <a:r>
              <a:rPr lang="en" sz="1100">
                <a:solidFill>
                  <a:schemeClr val="dk1"/>
                </a:solidFill>
              </a:rPr>
              <a:t> an understanding of one’s own use of language</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298450" lvl="0" marL="457200" rtl="0" algn="l">
              <a:lnSpc>
                <a:spcPct val="138000"/>
              </a:lnSpc>
              <a:spcBef>
                <a:spcPts val="0"/>
              </a:spcBef>
              <a:spcAft>
                <a:spcPts val="0"/>
              </a:spcAft>
              <a:buClr>
                <a:schemeClr val="dk1"/>
              </a:buClr>
              <a:buSzPts val="1100"/>
              <a:buChar char="★"/>
            </a:pPr>
            <a:r>
              <a:rPr lang="en" sz="1100">
                <a:solidFill>
                  <a:schemeClr val="dk1"/>
                </a:solidFill>
              </a:rPr>
              <a:t>Growing sophistication of their language help middle childhood children control their behavior</a:t>
            </a:r>
            <a:endParaRPr sz="1100">
              <a:solidFill>
                <a:schemeClr val="dk1"/>
              </a:solidFill>
            </a:endParaRPr>
          </a:p>
          <a:p>
            <a:pPr indent="-298450" lvl="0" marL="457200" rtl="0" algn="l">
              <a:lnSpc>
                <a:spcPct val="115000"/>
              </a:lnSpc>
              <a:spcBef>
                <a:spcPts val="0"/>
              </a:spcBef>
              <a:spcAft>
                <a:spcPts val="0"/>
              </a:spcAft>
              <a:buSzPts val="1100"/>
              <a:buChar char="★"/>
            </a:pPr>
            <a:r>
              <a:rPr lang="en" sz="1100">
                <a:solidFill>
                  <a:schemeClr val="dk1"/>
                </a:solidFill>
              </a:rPr>
              <a:t>The Marshmallow Experiment </a:t>
            </a:r>
            <a:r>
              <a:rPr lang="en" sz="1100" u="sng">
                <a:solidFill>
                  <a:schemeClr val="hlink"/>
                </a:solidFill>
                <a:hlinkClick r:id="rId3"/>
              </a:rPr>
              <a:t>Watch me!</a:t>
            </a:r>
            <a:endParaRPr sz="1100" u="sng">
              <a:solidFill>
                <a:srgbClr val="1155CC"/>
              </a:solidFill>
            </a:endParaRPr>
          </a:p>
        </p:txBody>
      </p:sp>
      <p:sp>
        <p:nvSpPr>
          <p:cNvPr id="56" name="Google Shape;56;p13"/>
          <p:cNvSpPr/>
          <p:nvPr/>
        </p:nvSpPr>
        <p:spPr>
          <a:xfrm>
            <a:off x="112076" y="466950"/>
            <a:ext cx="3054300" cy="4209600"/>
          </a:xfrm>
          <a:prstGeom prst="flowChartAlternate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38000"/>
              </a:lnSpc>
              <a:spcBef>
                <a:spcPts val="0"/>
              </a:spcBef>
              <a:spcAft>
                <a:spcPts val="0"/>
              </a:spcAft>
              <a:buClr>
                <a:schemeClr val="dk1"/>
              </a:buClr>
              <a:buSzPts val="1100"/>
              <a:buFont typeface="Arial"/>
              <a:buNone/>
            </a:pPr>
            <a:r>
              <a:rPr b="1" lang="en" sz="1200"/>
              <a:t>Pronunciation: </a:t>
            </a:r>
            <a:endParaRPr b="1" sz="1200"/>
          </a:p>
          <a:p>
            <a:pPr indent="0" lvl="0" marL="0" rtl="0" algn="l">
              <a:lnSpc>
                <a:spcPct val="138000"/>
              </a:lnSpc>
              <a:spcBef>
                <a:spcPts val="0"/>
              </a:spcBef>
              <a:spcAft>
                <a:spcPts val="0"/>
              </a:spcAft>
              <a:buClr>
                <a:schemeClr val="dk1"/>
              </a:buClr>
              <a:buSzPts val="1100"/>
              <a:buFont typeface="Arial"/>
              <a:buNone/>
            </a:pPr>
            <a:r>
              <a:rPr lang="en" sz="1100">
                <a:solidFill>
                  <a:srgbClr val="FF00FF"/>
                </a:solidFill>
              </a:rPr>
              <a:t>Phonemes</a:t>
            </a:r>
            <a:r>
              <a:rPr lang="en" sz="1100"/>
              <a:t>: units of sound (j, v, th, zh come later)</a:t>
            </a:r>
            <a:endParaRPr sz="1100"/>
          </a:p>
          <a:p>
            <a:pPr indent="-298450" lvl="0" marL="457200" rtl="0" algn="l">
              <a:lnSpc>
                <a:spcPct val="138000"/>
              </a:lnSpc>
              <a:spcBef>
                <a:spcPts val="0"/>
              </a:spcBef>
              <a:spcAft>
                <a:spcPts val="0"/>
              </a:spcAft>
              <a:buSzPts val="1100"/>
              <a:buChar char="★"/>
            </a:pPr>
            <a:r>
              <a:rPr lang="en" sz="1100"/>
              <a:t>Decoding sentences is difficult  when the meaning depends on </a:t>
            </a:r>
            <a:r>
              <a:rPr lang="en" sz="1100">
                <a:solidFill>
                  <a:srgbClr val="FF00FF"/>
                </a:solidFill>
              </a:rPr>
              <a:t>intonation</a:t>
            </a:r>
            <a:r>
              <a:rPr lang="en" sz="1100"/>
              <a:t>: tone of voice</a:t>
            </a:r>
            <a:endParaRPr sz="1100"/>
          </a:p>
          <a:p>
            <a:pPr indent="0" lvl="0" marL="0" rtl="0" algn="l">
              <a:lnSpc>
                <a:spcPct val="138000"/>
              </a:lnSpc>
              <a:spcBef>
                <a:spcPts val="0"/>
              </a:spcBef>
              <a:spcAft>
                <a:spcPts val="0"/>
              </a:spcAft>
              <a:buNone/>
            </a:pPr>
            <a:r>
              <a:rPr b="1" lang="en" sz="1100"/>
              <a:t>EX:</a:t>
            </a:r>
            <a:r>
              <a:rPr lang="en" sz="1100"/>
              <a:t> “George gave a book to David, and </a:t>
            </a:r>
            <a:r>
              <a:rPr lang="en" sz="1100">
                <a:solidFill>
                  <a:srgbClr val="0000FF"/>
                </a:solidFill>
              </a:rPr>
              <a:t>he</a:t>
            </a:r>
            <a:r>
              <a:rPr lang="en" sz="1100"/>
              <a:t> gave one to Bill” then “George gave a book to David and David gave a different book to Bill”  BUT IF </a:t>
            </a:r>
            <a:r>
              <a:rPr lang="en" sz="1100">
                <a:solidFill>
                  <a:schemeClr val="dk1"/>
                </a:solidFill>
              </a:rPr>
              <a:t>“George gave a book to David, </a:t>
            </a:r>
            <a:r>
              <a:rPr lang="en" sz="1100">
                <a:solidFill>
                  <a:srgbClr val="0000FF"/>
                </a:solidFill>
              </a:rPr>
              <a:t>and </a:t>
            </a:r>
            <a:r>
              <a:rPr lang="en" sz="1100"/>
              <a:t>he </a:t>
            </a:r>
            <a:r>
              <a:rPr lang="en" sz="1100">
                <a:solidFill>
                  <a:schemeClr val="dk1"/>
                </a:solidFill>
              </a:rPr>
              <a:t>gave one to Bill” then </a:t>
            </a:r>
            <a:r>
              <a:rPr lang="en" sz="1100"/>
              <a:t>“George gave a book to David and George also gave a book to Bill”</a:t>
            </a:r>
            <a:endParaRPr sz="1100"/>
          </a:p>
          <a:p>
            <a:pPr indent="0" lvl="0" marL="0" rtl="0" algn="l">
              <a:lnSpc>
                <a:spcPct val="115000"/>
              </a:lnSpc>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57" name="Google Shape;57;p13"/>
          <p:cNvSpPr/>
          <p:nvPr/>
        </p:nvSpPr>
        <p:spPr>
          <a:xfrm>
            <a:off x="6027750" y="466950"/>
            <a:ext cx="2954400" cy="4396200"/>
          </a:xfrm>
          <a:prstGeom prst="flowChartAlternate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38000"/>
              </a:lnSpc>
              <a:spcBef>
                <a:spcPts val="0"/>
              </a:spcBef>
              <a:spcAft>
                <a:spcPts val="0"/>
              </a:spcAft>
              <a:buClr>
                <a:schemeClr val="dk1"/>
              </a:buClr>
              <a:buSzPts val="1100"/>
              <a:buFont typeface="Arial"/>
              <a:buNone/>
            </a:pPr>
            <a:r>
              <a:rPr b="1" lang="en" sz="1200"/>
              <a:t>G</a:t>
            </a:r>
            <a:r>
              <a:rPr b="1" lang="en" sz="1200"/>
              <a:t>rammar: </a:t>
            </a:r>
            <a:endParaRPr b="1" sz="1200"/>
          </a:p>
          <a:p>
            <a:pPr indent="-298450" lvl="0" marL="457200" rtl="0" algn="l">
              <a:lnSpc>
                <a:spcPct val="138000"/>
              </a:lnSpc>
              <a:spcBef>
                <a:spcPts val="0"/>
              </a:spcBef>
              <a:spcAft>
                <a:spcPts val="0"/>
              </a:spcAft>
              <a:buSzPts val="1100"/>
              <a:buChar char="★"/>
            </a:pPr>
            <a:r>
              <a:rPr lang="en" sz="1100"/>
              <a:t>Passive voice</a:t>
            </a:r>
            <a:endParaRPr sz="1100"/>
          </a:p>
          <a:p>
            <a:pPr indent="0" lvl="0" marL="457200" rtl="0" algn="l">
              <a:lnSpc>
                <a:spcPct val="138000"/>
              </a:lnSpc>
              <a:spcBef>
                <a:spcPts val="0"/>
              </a:spcBef>
              <a:spcAft>
                <a:spcPts val="0"/>
              </a:spcAft>
              <a:buNone/>
            </a:pPr>
            <a:r>
              <a:rPr b="1" lang="en" sz="1100"/>
              <a:t>EX: </a:t>
            </a:r>
            <a:r>
              <a:rPr lang="en" sz="1100"/>
              <a:t>“The dog was walked by John”</a:t>
            </a:r>
            <a:endParaRPr sz="1100"/>
          </a:p>
          <a:p>
            <a:pPr indent="-298450" lvl="0" marL="457200" rtl="0" algn="l">
              <a:lnSpc>
                <a:spcPct val="138000"/>
              </a:lnSpc>
              <a:spcBef>
                <a:spcPts val="0"/>
              </a:spcBef>
              <a:spcAft>
                <a:spcPts val="0"/>
              </a:spcAft>
              <a:buSzPts val="1100"/>
              <a:buChar char="★"/>
            </a:pPr>
            <a:r>
              <a:rPr lang="en" sz="1100"/>
              <a:t>Conditional sentences</a:t>
            </a:r>
            <a:endParaRPr sz="1100"/>
          </a:p>
          <a:p>
            <a:pPr indent="0" lvl="0" marL="457200" rtl="0" algn="l">
              <a:lnSpc>
                <a:spcPct val="138000"/>
              </a:lnSpc>
              <a:spcBef>
                <a:spcPts val="0"/>
              </a:spcBef>
              <a:spcAft>
                <a:spcPts val="0"/>
              </a:spcAft>
              <a:buNone/>
            </a:pPr>
            <a:r>
              <a:rPr b="1" lang="en" sz="1100"/>
              <a:t>EX: </a:t>
            </a:r>
            <a:r>
              <a:rPr lang="en" sz="1100"/>
              <a:t> “If Sarah will set the table, I will wash the dishes” </a:t>
            </a:r>
            <a:endParaRPr sz="1100"/>
          </a:p>
          <a:p>
            <a:pPr indent="0" lvl="0" marL="0" rtl="0" algn="l">
              <a:lnSpc>
                <a:spcPct val="138000"/>
              </a:lnSpc>
              <a:spcBef>
                <a:spcPts val="0"/>
              </a:spcBef>
              <a:spcAft>
                <a:spcPts val="0"/>
              </a:spcAft>
              <a:buNone/>
            </a:pPr>
            <a:r>
              <a:rPr lang="en" sz="1100">
                <a:solidFill>
                  <a:srgbClr val="FF00FF"/>
                </a:solidFill>
              </a:rPr>
              <a:t>Syntax:</a:t>
            </a:r>
            <a:r>
              <a:rPr lang="en" sz="1100"/>
              <a:t> the rules that indicate how words and phrases can be combined to form sentences</a:t>
            </a:r>
            <a:endParaRPr sz="1100"/>
          </a:p>
          <a:p>
            <a:pPr indent="0" lvl="0" marL="0" rtl="0" algn="l">
              <a:lnSpc>
                <a:spcPct val="138000"/>
              </a:lnSpc>
              <a:spcBef>
                <a:spcPts val="0"/>
              </a:spcBef>
              <a:spcAft>
                <a:spcPts val="0"/>
              </a:spcAft>
              <a:buNone/>
            </a:pPr>
            <a:r>
              <a:rPr b="1" lang="en" sz="1200">
                <a:solidFill>
                  <a:schemeClr val="dk1"/>
                </a:solidFill>
              </a:rPr>
              <a:t>Vocabulary:</a:t>
            </a:r>
            <a:endParaRPr b="1" sz="1200">
              <a:solidFill>
                <a:schemeClr val="dk1"/>
              </a:solidFill>
            </a:endParaRPr>
          </a:p>
          <a:p>
            <a:pPr indent="-298450" lvl="0" marL="457200" rtl="0" algn="l">
              <a:lnSpc>
                <a:spcPct val="138000"/>
              </a:lnSpc>
              <a:spcBef>
                <a:spcPts val="0"/>
              </a:spcBef>
              <a:spcAft>
                <a:spcPts val="0"/>
              </a:spcAft>
              <a:buClr>
                <a:schemeClr val="dk1"/>
              </a:buClr>
              <a:buSzPts val="1100"/>
              <a:buChar char="★"/>
            </a:pPr>
            <a:r>
              <a:rPr lang="en" sz="1100">
                <a:solidFill>
                  <a:schemeClr val="dk1"/>
                </a:solidFill>
              </a:rPr>
              <a:t>Average 6 year old has a vocabulary of 8,000-14,000 words</a:t>
            </a:r>
            <a:endParaRPr sz="1100">
              <a:solidFill>
                <a:schemeClr val="dk1"/>
              </a:solidFill>
            </a:endParaRPr>
          </a:p>
          <a:p>
            <a:pPr indent="-298450" lvl="0" marL="914400" rtl="0" algn="l">
              <a:lnSpc>
                <a:spcPct val="138000"/>
              </a:lnSpc>
              <a:spcBef>
                <a:spcPts val="0"/>
              </a:spcBef>
              <a:spcAft>
                <a:spcPts val="0"/>
              </a:spcAft>
              <a:buClr>
                <a:schemeClr val="dk1"/>
              </a:buClr>
              <a:buSzPts val="1100"/>
              <a:buChar char="★"/>
            </a:pPr>
            <a:r>
              <a:rPr lang="en" sz="1100">
                <a:solidFill>
                  <a:schemeClr val="dk1"/>
                </a:solidFill>
              </a:rPr>
              <a:t>Grows by another 5,000 words between the age of 9-11</a:t>
            </a:r>
            <a:endParaRPr sz="1100"/>
          </a:p>
          <a:p>
            <a:pPr indent="0" lvl="0" marL="0" rtl="0" algn="l">
              <a:lnSpc>
                <a:spcPct val="115000"/>
              </a:lnSpc>
              <a:spcBef>
                <a:spcPts val="0"/>
              </a:spcBef>
              <a:spcAft>
                <a:spcPts val="0"/>
              </a:spcAft>
              <a:buClr>
                <a:schemeClr val="dk1"/>
              </a:buClr>
              <a:buSzPts val="1100"/>
              <a:buFont typeface="Arial"/>
              <a:buNone/>
            </a:pPr>
            <a:r>
              <a:t/>
            </a:r>
            <a:endParaRPr/>
          </a:p>
        </p:txBody>
      </p:sp>
      <p:cxnSp>
        <p:nvCxnSpPr>
          <p:cNvPr id="58" name="Google Shape;58;p13"/>
          <p:cNvCxnSpPr/>
          <p:nvPr/>
        </p:nvCxnSpPr>
        <p:spPr>
          <a:xfrm flipH="1" rot="10800000">
            <a:off x="2926675" y="2111800"/>
            <a:ext cx="610200" cy="12600"/>
          </a:xfrm>
          <a:prstGeom prst="straightConnector1">
            <a:avLst/>
          </a:prstGeom>
          <a:noFill/>
          <a:ln cap="flat" cmpd="sng" w="9525">
            <a:solidFill>
              <a:schemeClr val="dk2"/>
            </a:solidFill>
            <a:prstDash val="solid"/>
            <a:round/>
            <a:headEnd len="med" w="med" type="none"/>
            <a:tailEnd len="med" w="med" type="triangle"/>
          </a:ln>
        </p:spPr>
      </p:cxnSp>
      <p:cxnSp>
        <p:nvCxnSpPr>
          <p:cNvPr id="59" name="Google Shape;59;p13"/>
          <p:cNvCxnSpPr/>
          <p:nvPr/>
        </p:nvCxnSpPr>
        <p:spPr>
          <a:xfrm flipH="1" rot="10800000">
            <a:off x="5544975" y="2111800"/>
            <a:ext cx="610200" cy="12600"/>
          </a:xfrm>
          <a:prstGeom prst="straightConnector1">
            <a:avLst/>
          </a:prstGeom>
          <a:noFill/>
          <a:ln cap="flat" cmpd="sng" w="9525">
            <a:solidFill>
              <a:schemeClr val="dk2"/>
            </a:solidFill>
            <a:prstDash val="solid"/>
            <a:round/>
            <a:headEnd len="med" w="med" type="none"/>
            <a:tailEnd len="med" w="med" type="triangle"/>
          </a:ln>
        </p:spPr>
      </p:cxnSp>
      <p:pic>
        <p:nvPicPr>
          <p:cNvPr id="60" name="Google Shape;60;p13" title="Untitled: Mar 31, 2020 3:30 PM.mp3">
            <a:hlinkClick r:id="rId4"/>
          </p:cNvPr>
          <p:cNvPicPr preferRelativeResize="0"/>
          <p:nvPr/>
        </p:nvPicPr>
        <p:blipFill>
          <a:blip r:embed="rId5">
            <a:alphaModFix/>
          </a:blip>
          <a:stretch>
            <a:fillRect/>
          </a:stretch>
        </p:blipFill>
        <p:spPr>
          <a:xfrm>
            <a:off x="112075" y="0"/>
            <a:ext cx="425075" cy="425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AF1F1">
            <a:alpha val="30170"/>
          </a:srgbClr>
        </a:solidFill>
      </p:bgPr>
    </p:bg>
    <p:spTree>
      <p:nvGrpSpPr>
        <p:cNvPr id="64" name="Shape 64"/>
        <p:cNvGrpSpPr/>
        <p:nvPr/>
      </p:nvGrpSpPr>
      <p:grpSpPr>
        <a:xfrm>
          <a:off x="0" y="0"/>
          <a:ext cx="0" cy="0"/>
          <a:chOff x="0" y="0"/>
          <a:chExt cx="0" cy="0"/>
        </a:xfrm>
      </p:grpSpPr>
      <p:sp>
        <p:nvSpPr>
          <p:cNvPr id="65" name="Google Shape;65;p14"/>
          <p:cNvSpPr txBox="1"/>
          <p:nvPr>
            <p:ph type="ctrTitle"/>
          </p:nvPr>
        </p:nvSpPr>
        <p:spPr>
          <a:xfrm>
            <a:off x="311700" y="613925"/>
            <a:ext cx="8520600" cy="817800"/>
          </a:xfrm>
          <a:prstGeom prst="rect">
            <a:avLst/>
          </a:prstGeom>
        </p:spPr>
        <p:txBody>
          <a:bodyPr anchorCtr="0" anchor="b" bIns="91425" lIns="91425" spcFirstLastPara="1" rIns="91425" wrap="square" tIns="91425">
            <a:noAutofit/>
          </a:bodyPr>
          <a:lstStyle/>
          <a:p>
            <a:pPr indent="0" lvl="0" marL="0" rtl="0" algn="ctr">
              <a:lnSpc>
                <a:spcPct val="100000"/>
              </a:lnSpc>
              <a:spcBef>
                <a:spcPts val="900"/>
              </a:spcBef>
              <a:spcAft>
                <a:spcPts val="0"/>
              </a:spcAft>
              <a:buClr>
                <a:schemeClr val="dk1"/>
              </a:buClr>
              <a:buSzPts val="1100"/>
              <a:buFont typeface="Arial"/>
              <a:buNone/>
            </a:pPr>
            <a:r>
              <a:rPr b="1" lang="en" sz="3000">
                <a:solidFill>
                  <a:srgbClr val="000000"/>
                </a:solidFill>
                <a:latin typeface="Amatic SC"/>
                <a:ea typeface="Amatic SC"/>
                <a:cs typeface="Amatic SC"/>
                <a:sym typeface="Amatic SC"/>
              </a:rPr>
              <a:t>Bilingual Education </a:t>
            </a:r>
            <a:endParaRPr b="1" sz="3000">
              <a:solidFill>
                <a:srgbClr val="000000"/>
              </a:solidFill>
              <a:latin typeface="Amatic SC"/>
              <a:ea typeface="Amatic SC"/>
              <a:cs typeface="Amatic SC"/>
              <a:sym typeface="Amatic SC"/>
            </a:endParaRPr>
          </a:p>
          <a:p>
            <a:pPr indent="0" lvl="0" marL="0" rtl="0" algn="ctr">
              <a:lnSpc>
                <a:spcPct val="100000"/>
              </a:lnSpc>
              <a:spcBef>
                <a:spcPts val="0"/>
              </a:spcBef>
              <a:spcAft>
                <a:spcPts val="0"/>
              </a:spcAft>
              <a:buNone/>
            </a:pPr>
            <a:r>
              <a:t/>
            </a:r>
            <a:endParaRPr/>
          </a:p>
        </p:txBody>
      </p:sp>
      <p:sp>
        <p:nvSpPr>
          <p:cNvPr id="66" name="Google Shape;66;p14"/>
          <p:cNvSpPr/>
          <p:nvPr/>
        </p:nvSpPr>
        <p:spPr>
          <a:xfrm>
            <a:off x="3422250" y="613925"/>
            <a:ext cx="2299500" cy="4421700"/>
          </a:xfrm>
          <a:prstGeom prst="flowChartAlternate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38000"/>
              </a:lnSpc>
              <a:spcBef>
                <a:spcPts val="0"/>
              </a:spcBef>
              <a:spcAft>
                <a:spcPts val="0"/>
              </a:spcAft>
              <a:buClr>
                <a:schemeClr val="dk1"/>
              </a:buClr>
              <a:buSzPts val="1100"/>
              <a:buFont typeface="Arial"/>
              <a:buNone/>
            </a:pPr>
            <a:r>
              <a:rPr b="1" lang="en" sz="1100">
                <a:solidFill>
                  <a:srgbClr val="FF00FF"/>
                </a:solidFill>
              </a:rPr>
              <a:t>Know the Facts</a:t>
            </a:r>
            <a:r>
              <a:rPr b="1" lang="en" sz="1100">
                <a:solidFill>
                  <a:schemeClr val="dk1"/>
                </a:solidFill>
              </a:rPr>
              <a:t>: </a:t>
            </a:r>
            <a:endParaRPr b="1" sz="1100">
              <a:solidFill>
                <a:schemeClr val="dk1"/>
              </a:solidFill>
            </a:endParaRPr>
          </a:p>
          <a:p>
            <a:pPr indent="-298450" lvl="0" marL="457200" rtl="0" algn="l">
              <a:lnSpc>
                <a:spcPct val="138000"/>
              </a:lnSpc>
              <a:spcBef>
                <a:spcPts val="0"/>
              </a:spcBef>
              <a:spcAft>
                <a:spcPts val="0"/>
              </a:spcAft>
              <a:buClr>
                <a:schemeClr val="dk1"/>
              </a:buClr>
              <a:buSzPts val="1100"/>
              <a:buChar char="★"/>
            </a:pPr>
            <a:r>
              <a:rPr lang="en" sz="1100">
                <a:solidFill>
                  <a:schemeClr val="dk1"/>
                </a:solidFill>
              </a:rPr>
              <a:t>“Nearly 1 in 5 people in the United States speaks a language other than English at home.” </a:t>
            </a:r>
            <a:endParaRPr sz="1100">
              <a:solidFill>
                <a:schemeClr val="dk1"/>
              </a:solidFill>
            </a:endParaRPr>
          </a:p>
          <a:p>
            <a:pPr indent="-298450" lvl="0" marL="457200" rtl="0" algn="l">
              <a:lnSpc>
                <a:spcPct val="138000"/>
              </a:lnSpc>
              <a:spcBef>
                <a:spcPts val="0"/>
              </a:spcBef>
              <a:spcAft>
                <a:spcPts val="0"/>
              </a:spcAft>
              <a:buClr>
                <a:schemeClr val="dk1"/>
              </a:buClr>
              <a:buSzPts val="1100"/>
              <a:buChar char="★"/>
            </a:pPr>
            <a:r>
              <a:rPr lang="en" sz="1100">
                <a:solidFill>
                  <a:schemeClr val="dk1"/>
                </a:solidFill>
              </a:rPr>
              <a:t>“Learning in one’s native tongue is associated with higher self-esteem in minority students.”  </a:t>
            </a:r>
            <a:endParaRPr sz="1100">
              <a:solidFill>
                <a:schemeClr val="dk1"/>
              </a:solidFill>
            </a:endParaRPr>
          </a:p>
          <a:p>
            <a:pPr indent="-298450" lvl="0" marL="457200" rtl="0" algn="l">
              <a:lnSpc>
                <a:spcPct val="138000"/>
              </a:lnSpc>
              <a:spcBef>
                <a:spcPts val="0"/>
              </a:spcBef>
              <a:spcAft>
                <a:spcPts val="0"/>
              </a:spcAft>
              <a:buClr>
                <a:schemeClr val="dk1"/>
              </a:buClr>
              <a:buSzPts val="1100"/>
              <a:buChar char="★"/>
            </a:pPr>
            <a:r>
              <a:rPr lang="en" sz="1100">
                <a:solidFill>
                  <a:schemeClr val="dk1"/>
                </a:solidFill>
              </a:rPr>
              <a:t>“Bilingual children often have greater metalinguistic awareness, understanding the rules of language more explicitly.”</a:t>
            </a:r>
            <a:endParaRPr sz="1100">
              <a:solidFill>
                <a:schemeClr val="dk1"/>
              </a:solidFill>
            </a:endParaRPr>
          </a:p>
          <a:p>
            <a:pPr indent="0" lvl="0" marL="0" rtl="0" algn="l">
              <a:lnSpc>
                <a:spcPct val="115000"/>
              </a:lnSpc>
              <a:spcBef>
                <a:spcPts val="0"/>
              </a:spcBef>
              <a:spcAft>
                <a:spcPts val="0"/>
              </a:spcAft>
              <a:buNone/>
            </a:pPr>
            <a:r>
              <a:t/>
            </a:r>
            <a:endParaRPr sz="1100" u="sng">
              <a:solidFill>
                <a:srgbClr val="1155CC"/>
              </a:solidFill>
            </a:endParaRPr>
          </a:p>
        </p:txBody>
      </p:sp>
      <p:sp>
        <p:nvSpPr>
          <p:cNvPr id="67" name="Google Shape;67;p14"/>
          <p:cNvSpPr/>
          <p:nvPr/>
        </p:nvSpPr>
        <p:spPr>
          <a:xfrm>
            <a:off x="5877900" y="64950"/>
            <a:ext cx="2954400" cy="5013600"/>
          </a:xfrm>
          <a:prstGeom prst="flowChartAlternate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38000"/>
              </a:lnSpc>
              <a:spcBef>
                <a:spcPts val="0"/>
              </a:spcBef>
              <a:spcAft>
                <a:spcPts val="0"/>
              </a:spcAft>
              <a:buClr>
                <a:schemeClr val="dk1"/>
              </a:buClr>
              <a:buSzPts val="1100"/>
              <a:buFont typeface="Arial"/>
              <a:buNone/>
            </a:pPr>
            <a:r>
              <a:rPr b="1" lang="en" sz="1100">
                <a:solidFill>
                  <a:srgbClr val="FF00FF"/>
                </a:solidFill>
              </a:rPr>
              <a:t>Bilingual Instruction</a:t>
            </a:r>
            <a:r>
              <a:rPr b="1" lang="en" sz="1100"/>
              <a:t>: </a:t>
            </a:r>
            <a:endParaRPr b="1" sz="12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This approach </a:t>
            </a:r>
            <a:r>
              <a:rPr lang="en" sz="1100">
                <a:solidFill>
                  <a:srgbClr val="0000FF"/>
                </a:solidFill>
              </a:rPr>
              <a:t>combines</a:t>
            </a:r>
            <a:r>
              <a:rPr lang="en" sz="1100">
                <a:solidFill>
                  <a:schemeClr val="dk1"/>
                </a:solidFill>
              </a:rPr>
              <a:t> the use of learning tasks in one’s native language with simultaneously learning tasks in English. </a:t>
            </a:r>
            <a:endParaRPr sz="1100" u="sng">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The benefit of bilingual instruction is that the child will be proficient in English and their native language and will be able to </a:t>
            </a:r>
            <a:r>
              <a:rPr lang="en" sz="1100">
                <a:solidFill>
                  <a:srgbClr val="0000FF"/>
                </a:solidFill>
              </a:rPr>
              <a:t>easily translate</a:t>
            </a:r>
            <a:r>
              <a:rPr lang="en" sz="1100">
                <a:solidFill>
                  <a:schemeClr val="dk1"/>
                </a:solidFill>
              </a:rPr>
              <a:t> assignments.  </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The drawback is that some children might not able to become completely fluent and rather will only become </a:t>
            </a:r>
            <a:r>
              <a:rPr lang="en" sz="1100">
                <a:solidFill>
                  <a:srgbClr val="0000FF"/>
                </a:solidFill>
              </a:rPr>
              <a:t>partially fluent</a:t>
            </a:r>
            <a:r>
              <a:rPr lang="en" sz="1100">
                <a:solidFill>
                  <a:schemeClr val="dk1"/>
                </a:solidFill>
              </a:rPr>
              <a:t> in English due to not emerging them in English as quickly as possible. </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Here is a detailed explanation of these topics: </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457200" rtl="0" algn="l">
              <a:lnSpc>
                <a:spcPct val="115000"/>
              </a:lnSpc>
              <a:spcBef>
                <a:spcPts val="0"/>
              </a:spcBef>
              <a:spcAft>
                <a:spcPts val="0"/>
              </a:spcAft>
              <a:buNone/>
            </a:pPr>
            <a:r>
              <a:t/>
            </a:r>
            <a:endParaRPr sz="1100">
              <a:solidFill>
                <a:schemeClr val="dk1"/>
              </a:solidFill>
            </a:endParaRPr>
          </a:p>
        </p:txBody>
      </p:sp>
      <p:cxnSp>
        <p:nvCxnSpPr>
          <p:cNvPr id="68" name="Google Shape;68;p14"/>
          <p:cNvCxnSpPr/>
          <p:nvPr/>
        </p:nvCxnSpPr>
        <p:spPr>
          <a:xfrm flipH="1" rot="10800000">
            <a:off x="2926675" y="2111800"/>
            <a:ext cx="610200" cy="12600"/>
          </a:xfrm>
          <a:prstGeom prst="straightConnector1">
            <a:avLst/>
          </a:prstGeom>
          <a:noFill/>
          <a:ln cap="flat" cmpd="sng" w="9525">
            <a:solidFill>
              <a:schemeClr val="dk2"/>
            </a:solidFill>
            <a:prstDash val="solid"/>
            <a:round/>
            <a:headEnd len="med" w="med" type="none"/>
            <a:tailEnd len="med" w="med" type="triangle"/>
          </a:ln>
        </p:spPr>
      </p:cxnSp>
      <p:cxnSp>
        <p:nvCxnSpPr>
          <p:cNvPr id="69" name="Google Shape;69;p14"/>
          <p:cNvCxnSpPr/>
          <p:nvPr/>
        </p:nvCxnSpPr>
        <p:spPr>
          <a:xfrm flipH="1" rot="10800000">
            <a:off x="5544975" y="2111800"/>
            <a:ext cx="610200" cy="12600"/>
          </a:xfrm>
          <a:prstGeom prst="straightConnector1">
            <a:avLst/>
          </a:prstGeom>
          <a:noFill/>
          <a:ln cap="flat" cmpd="sng" w="9525">
            <a:solidFill>
              <a:schemeClr val="dk2"/>
            </a:solidFill>
            <a:prstDash val="solid"/>
            <a:round/>
            <a:headEnd len="med" w="med" type="none"/>
            <a:tailEnd len="med" w="med" type="triangle"/>
          </a:ln>
        </p:spPr>
      </p:cxnSp>
      <p:sp>
        <p:nvSpPr>
          <p:cNvPr id="70" name="Google Shape;70;p14"/>
          <p:cNvSpPr/>
          <p:nvPr/>
        </p:nvSpPr>
        <p:spPr>
          <a:xfrm>
            <a:off x="311700" y="64950"/>
            <a:ext cx="2954400" cy="5013600"/>
          </a:xfrm>
          <a:prstGeom prst="flowChartAlternate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38000"/>
              </a:lnSpc>
              <a:spcBef>
                <a:spcPts val="0"/>
              </a:spcBef>
              <a:spcAft>
                <a:spcPts val="0"/>
              </a:spcAft>
              <a:buClr>
                <a:schemeClr val="dk1"/>
              </a:buClr>
              <a:buSzPts val="1100"/>
              <a:buFont typeface="Arial"/>
              <a:buNone/>
            </a:pPr>
            <a:r>
              <a:rPr b="1" lang="en" sz="1100">
                <a:solidFill>
                  <a:srgbClr val="FF00FF"/>
                </a:solidFill>
              </a:rPr>
              <a:t>Immersion Approach</a:t>
            </a:r>
            <a:r>
              <a:rPr b="1" lang="en" sz="1100"/>
              <a:t>: </a:t>
            </a:r>
            <a:endParaRPr b="1" sz="1100"/>
          </a:p>
          <a:p>
            <a:pPr indent="-298450" lvl="0" marL="457200" rtl="0" algn="l">
              <a:lnSpc>
                <a:spcPct val="138000"/>
              </a:lnSpc>
              <a:spcBef>
                <a:spcPts val="0"/>
              </a:spcBef>
              <a:spcAft>
                <a:spcPts val="0"/>
              </a:spcAft>
              <a:buSzPts val="1100"/>
              <a:buChar char="★"/>
            </a:pPr>
            <a:r>
              <a:rPr lang="en" sz="1100"/>
              <a:t>This approach is accomplished by having the teacher conduct assignments with the use of </a:t>
            </a:r>
            <a:r>
              <a:rPr lang="en" sz="1100">
                <a:solidFill>
                  <a:srgbClr val="0000FF"/>
                </a:solidFill>
              </a:rPr>
              <a:t>English only</a:t>
            </a:r>
            <a:r>
              <a:rPr lang="en" sz="1100"/>
              <a:t>. </a:t>
            </a:r>
            <a:endParaRPr sz="1100"/>
          </a:p>
          <a:p>
            <a:pPr indent="-298450" lvl="0" marL="457200" rtl="0" algn="l">
              <a:lnSpc>
                <a:spcPct val="138000"/>
              </a:lnSpc>
              <a:spcBef>
                <a:spcPts val="0"/>
              </a:spcBef>
              <a:spcAft>
                <a:spcPts val="0"/>
              </a:spcAft>
              <a:buSzPts val="1100"/>
              <a:buChar char="★"/>
            </a:pPr>
            <a:r>
              <a:rPr lang="en" sz="1100"/>
              <a:t>The benefit of the immersion approach is that it forces students to learn English or not learn at all. Many argue that this offers </a:t>
            </a:r>
            <a:r>
              <a:rPr lang="en" sz="1100">
                <a:solidFill>
                  <a:srgbClr val="0000FF"/>
                </a:solidFill>
              </a:rPr>
              <a:t>motivation</a:t>
            </a:r>
            <a:r>
              <a:rPr lang="en" sz="1100"/>
              <a:t> for students to become fluent in both languages. </a:t>
            </a:r>
            <a:endParaRPr sz="1100"/>
          </a:p>
          <a:p>
            <a:pPr indent="-298450" lvl="0" marL="457200" rtl="0" algn="l">
              <a:lnSpc>
                <a:spcPct val="138000"/>
              </a:lnSpc>
              <a:spcBef>
                <a:spcPts val="0"/>
              </a:spcBef>
              <a:spcAft>
                <a:spcPts val="0"/>
              </a:spcAft>
              <a:buSzPts val="1100"/>
              <a:buChar char="★"/>
            </a:pPr>
            <a:r>
              <a:rPr lang="en" sz="1100"/>
              <a:t>The drawback is that some students then have difficulty translating topics from English to their native language or vice versa. This would mean they understand certain things in their native language and certain things in English, </a:t>
            </a:r>
            <a:r>
              <a:rPr lang="en" sz="1100">
                <a:solidFill>
                  <a:srgbClr val="0000FF"/>
                </a:solidFill>
              </a:rPr>
              <a:t>but not both. </a:t>
            </a:r>
            <a:endParaRPr>
              <a:solidFill>
                <a:srgbClr val="0000FF"/>
              </a:solidFill>
            </a:endParaRPr>
          </a:p>
        </p:txBody>
      </p:sp>
      <p:pic>
        <p:nvPicPr>
          <p:cNvPr id="71" name="Google Shape;71;p14" title="Reflection Task 4.webm">
            <a:hlinkClick r:id="rId3"/>
          </p:cNvPr>
          <p:cNvPicPr preferRelativeResize="0"/>
          <p:nvPr/>
        </p:nvPicPr>
        <p:blipFill>
          <a:blip r:embed="rId4">
            <a:alphaModFix/>
          </a:blip>
          <a:stretch>
            <a:fillRect/>
          </a:stretch>
        </p:blipFill>
        <p:spPr>
          <a:xfrm>
            <a:off x="6499451" y="3897875"/>
            <a:ext cx="1711300" cy="10695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Works Cited</a:t>
            </a:r>
            <a:endParaRPr/>
          </a:p>
        </p:txBody>
      </p:sp>
      <p:sp>
        <p:nvSpPr>
          <p:cNvPr id="77" name="Google Shape;7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Feldman, R. S. (2018). Child Development (8th ed.). Upper Saddle River, NJ: Prentice Hall.</a:t>
            </a:r>
            <a:endParaRPr sz="1100" u="sng">
              <a:solidFill>
                <a:schemeClr val="dk1"/>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