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2" r:id="rId4"/>
    <p:sldId id="257" r:id="rId5"/>
    <p:sldId id="258" r:id="rId6"/>
    <p:sldId id="259" r:id="rId7"/>
    <p:sldId id="264" r:id="rId8"/>
    <p:sldId id="261"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94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57E99E-FA8D-40C6-80F0-22FE8DC1676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BAF65-73A2-461E-8D1F-2165356FCE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59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57E99E-FA8D-40C6-80F0-22FE8DC1676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BAF65-73A2-461E-8D1F-2165356FCE29}" type="slidenum">
              <a:rPr lang="en-US" smtClean="0"/>
              <a:t>‹#›</a:t>
            </a:fld>
            <a:endParaRPr lang="en-US"/>
          </a:p>
        </p:txBody>
      </p:sp>
    </p:spTree>
    <p:extLst>
      <p:ext uri="{BB962C8B-B14F-4D97-AF65-F5344CB8AC3E}">
        <p14:creationId xmlns:p14="http://schemas.microsoft.com/office/powerpoint/2010/main" val="1483300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57E99E-FA8D-40C6-80F0-22FE8DC1676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BAF65-73A2-461E-8D1F-2165356FCE29}" type="slidenum">
              <a:rPr lang="en-US" smtClean="0"/>
              <a:t>‹#›</a:t>
            </a:fld>
            <a:endParaRPr lang="en-US"/>
          </a:p>
        </p:txBody>
      </p:sp>
    </p:spTree>
    <p:extLst>
      <p:ext uri="{BB962C8B-B14F-4D97-AF65-F5344CB8AC3E}">
        <p14:creationId xmlns:p14="http://schemas.microsoft.com/office/powerpoint/2010/main" val="331248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57E99E-FA8D-40C6-80F0-22FE8DC1676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BAF65-73A2-461E-8D1F-2165356FCE29}" type="slidenum">
              <a:rPr lang="en-US" smtClean="0"/>
              <a:t>‹#›</a:t>
            </a:fld>
            <a:endParaRPr lang="en-US"/>
          </a:p>
        </p:txBody>
      </p:sp>
    </p:spTree>
    <p:extLst>
      <p:ext uri="{BB962C8B-B14F-4D97-AF65-F5344CB8AC3E}">
        <p14:creationId xmlns:p14="http://schemas.microsoft.com/office/powerpoint/2010/main" val="426414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57E99E-FA8D-40C6-80F0-22FE8DC1676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BAF65-73A2-461E-8D1F-2165356FCE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67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57E99E-FA8D-40C6-80F0-22FE8DC1676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BAF65-73A2-461E-8D1F-2165356FCE29}" type="slidenum">
              <a:rPr lang="en-US" smtClean="0"/>
              <a:t>‹#›</a:t>
            </a:fld>
            <a:endParaRPr lang="en-US"/>
          </a:p>
        </p:txBody>
      </p:sp>
    </p:spTree>
    <p:extLst>
      <p:ext uri="{BB962C8B-B14F-4D97-AF65-F5344CB8AC3E}">
        <p14:creationId xmlns:p14="http://schemas.microsoft.com/office/powerpoint/2010/main" val="214929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57E99E-FA8D-40C6-80F0-22FE8DC16767}"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EBAF65-73A2-461E-8D1F-2165356FCE29}" type="slidenum">
              <a:rPr lang="en-US" smtClean="0"/>
              <a:t>‹#›</a:t>
            </a:fld>
            <a:endParaRPr lang="en-US"/>
          </a:p>
        </p:txBody>
      </p:sp>
    </p:spTree>
    <p:extLst>
      <p:ext uri="{BB962C8B-B14F-4D97-AF65-F5344CB8AC3E}">
        <p14:creationId xmlns:p14="http://schemas.microsoft.com/office/powerpoint/2010/main" val="80091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57E99E-FA8D-40C6-80F0-22FE8DC16767}"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EBAF65-73A2-461E-8D1F-2165356FCE29}" type="slidenum">
              <a:rPr lang="en-US" smtClean="0"/>
              <a:t>‹#›</a:t>
            </a:fld>
            <a:endParaRPr lang="en-US"/>
          </a:p>
        </p:txBody>
      </p:sp>
    </p:spTree>
    <p:extLst>
      <p:ext uri="{BB962C8B-B14F-4D97-AF65-F5344CB8AC3E}">
        <p14:creationId xmlns:p14="http://schemas.microsoft.com/office/powerpoint/2010/main" val="173364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357E99E-FA8D-40C6-80F0-22FE8DC16767}" type="datetimeFigureOut">
              <a:rPr lang="en-US" smtClean="0"/>
              <a:t>4/24/2018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EBAF65-73A2-461E-8D1F-2165356FCE29}" type="slidenum">
              <a:rPr lang="en-US" smtClean="0"/>
              <a:t>‹#›</a:t>
            </a:fld>
            <a:endParaRPr lang="en-US"/>
          </a:p>
        </p:txBody>
      </p:sp>
    </p:spTree>
    <p:extLst>
      <p:ext uri="{BB962C8B-B14F-4D97-AF65-F5344CB8AC3E}">
        <p14:creationId xmlns:p14="http://schemas.microsoft.com/office/powerpoint/2010/main" val="282097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357E99E-FA8D-40C6-80F0-22FE8DC16767}" type="datetimeFigureOut">
              <a:rPr lang="en-US" smtClean="0"/>
              <a:t>4/24/2018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EBAF65-73A2-461E-8D1F-2165356FCE29}" type="slidenum">
              <a:rPr lang="en-US" smtClean="0"/>
              <a:t>‹#›</a:t>
            </a:fld>
            <a:endParaRPr lang="en-US"/>
          </a:p>
        </p:txBody>
      </p:sp>
    </p:spTree>
    <p:extLst>
      <p:ext uri="{BB962C8B-B14F-4D97-AF65-F5344CB8AC3E}">
        <p14:creationId xmlns:p14="http://schemas.microsoft.com/office/powerpoint/2010/main" val="52925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57E99E-FA8D-40C6-80F0-22FE8DC1676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BAF65-73A2-461E-8D1F-2165356FCE29}" type="slidenum">
              <a:rPr lang="en-US" smtClean="0"/>
              <a:t>‹#›</a:t>
            </a:fld>
            <a:endParaRPr lang="en-US"/>
          </a:p>
        </p:txBody>
      </p:sp>
    </p:spTree>
    <p:extLst>
      <p:ext uri="{BB962C8B-B14F-4D97-AF65-F5344CB8AC3E}">
        <p14:creationId xmlns:p14="http://schemas.microsoft.com/office/powerpoint/2010/main" val="261471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57E99E-FA8D-40C6-80F0-22FE8DC16767}" type="datetimeFigureOut">
              <a:rPr lang="en-US" smtClean="0"/>
              <a:t>4/24/2018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EBAF65-73A2-461E-8D1F-2165356FCE2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806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deed.com/"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bl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carinsurance.com/state/Virginia-car-insurance.aspx" TargetMode="External"/><Relationship Id="rId3" Type="http://schemas.openxmlformats.org/officeDocument/2006/relationships/hyperlink" Target="https://www.indeed.com/jobs?q=high%20school%20french%20teacher&amp;l=Virginia&amp;vjk=200802cb08d7de31" TargetMode="External"/><Relationship Id="rId7" Type="http://schemas.openxmlformats.org/officeDocument/2006/relationships/hyperlink" Target="https://www.moneytalksnews.com/5-myths-renters-insurance/" TargetMode="External"/><Relationship Id="rId2" Type="http://schemas.openxmlformats.org/officeDocument/2006/relationships/hyperlink" Target="https://www.bls.gov/ooh/education-training-and-library/high-school-teachers.htm" TargetMode="External"/><Relationship Id="rId1" Type="http://schemas.openxmlformats.org/officeDocument/2006/relationships/slideLayout" Target="../slideLayouts/slideLayout2.xml"/><Relationship Id="rId6" Type="http://schemas.openxmlformats.org/officeDocument/2006/relationships/hyperlink" Target="https://smartasset.com/taxes/income-taxes#nNz60XKtWO" TargetMode="External"/><Relationship Id="rId5" Type="http://schemas.openxmlformats.org/officeDocument/2006/relationships/hyperlink" Target="https://smartasset.com/investing/inflation-calculator#S20bwiK4Va" TargetMode="External"/><Relationship Id="rId4" Type="http://schemas.openxmlformats.org/officeDocument/2006/relationships/hyperlink" Target="https://www.apartmentguide.com/apartments/Virginia/Chester/Rivers-Bend-Apartment-Homes/1580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tudentloanhero.com/calculators/student-loan-payment-calculator/" TargetMode="External"/><Relationship Id="rId2" Type="http://schemas.openxmlformats.org/officeDocument/2006/relationships/hyperlink" Target="http://www.wisebread.com/how-much-does-your-credit-card-debt-cost-yo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BFDA0F-6AD3-42FD-8DAD-E50314A98FED}"/>
              </a:ext>
            </a:extLst>
          </p:cNvPr>
          <p:cNvPicPr>
            <a:picLocks noChangeAspect="1"/>
          </p:cNvPicPr>
          <p:nvPr/>
        </p:nvPicPr>
        <p:blipFill rotWithShape="1">
          <a:blip r:embed="rId2">
            <a:extLst>
              <a:ext uri="{28A0092B-C50C-407E-A947-70E740481C1C}">
                <a14:useLocalDpi xmlns:a14="http://schemas.microsoft.com/office/drawing/2010/main" val="0"/>
              </a:ext>
            </a:extLst>
          </a:blip>
          <a:srcRect l="30272" r="18228"/>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 name="Title 1">
            <a:extLst>
              <a:ext uri="{FF2B5EF4-FFF2-40B4-BE49-F238E27FC236}">
                <a16:creationId xmlns:a16="http://schemas.microsoft.com/office/drawing/2014/main" id="{15A9628C-2F1D-4057-B782-D57CB6BB261B}"/>
              </a:ext>
            </a:extLst>
          </p:cNvPr>
          <p:cNvSpPr>
            <a:spLocks noGrp="1"/>
          </p:cNvSpPr>
          <p:nvPr>
            <p:ph type="ctrTitle"/>
          </p:nvPr>
        </p:nvSpPr>
        <p:spPr>
          <a:xfrm>
            <a:off x="655320" y="2444760"/>
            <a:ext cx="5257803" cy="2427120"/>
          </a:xfrm>
        </p:spPr>
        <p:txBody>
          <a:bodyPr anchor="t">
            <a:normAutofit fontScale="90000"/>
          </a:bodyPr>
          <a:lstStyle/>
          <a:p>
            <a:pPr algn="l"/>
            <a:r>
              <a:rPr lang="en-US" dirty="0"/>
              <a:t>Future Budget Project</a:t>
            </a:r>
          </a:p>
        </p:txBody>
      </p:sp>
      <p:sp>
        <p:nvSpPr>
          <p:cNvPr id="3" name="Subtitle 2">
            <a:extLst>
              <a:ext uri="{FF2B5EF4-FFF2-40B4-BE49-F238E27FC236}">
                <a16:creationId xmlns:a16="http://schemas.microsoft.com/office/drawing/2014/main" id="{7A9BCAAE-3465-4F4D-9DAA-C86E734505DF}"/>
              </a:ext>
            </a:extLst>
          </p:cNvPr>
          <p:cNvSpPr>
            <a:spLocks noGrp="1"/>
          </p:cNvSpPr>
          <p:nvPr>
            <p:ph type="subTitle" idx="1"/>
          </p:nvPr>
        </p:nvSpPr>
        <p:spPr>
          <a:xfrm>
            <a:off x="655320" y="330359"/>
            <a:ext cx="4758891" cy="1655762"/>
          </a:xfrm>
        </p:spPr>
        <p:txBody>
          <a:bodyPr anchor="b">
            <a:normAutofit/>
          </a:bodyPr>
          <a:lstStyle/>
          <a:p>
            <a:pPr algn="l"/>
            <a:r>
              <a:rPr lang="en-US" dirty="0"/>
              <a:t>Sam DiLandro</a:t>
            </a:r>
          </a:p>
          <a:p>
            <a:pPr algn="l"/>
            <a:r>
              <a:rPr lang="en-US" dirty="0"/>
              <a:t>Finance 250</a:t>
            </a:r>
          </a:p>
          <a:p>
            <a:pPr algn="l"/>
            <a:r>
              <a:rPr lang="en-US" dirty="0"/>
              <a:t>Spring 2018</a:t>
            </a:r>
          </a:p>
        </p:txBody>
      </p:sp>
    </p:spTree>
    <p:extLst>
      <p:ext uri="{BB962C8B-B14F-4D97-AF65-F5344CB8AC3E}">
        <p14:creationId xmlns:p14="http://schemas.microsoft.com/office/powerpoint/2010/main" val="134750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picture containing indoor, table, floor, chair&#10;&#10;Description generated with very high confidence">
            <a:extLst>
              <a:ext uri="{FF2B5EF4-FFF2-40B4-BE49-F238E27FC236}">
                <a16:creationId xmlns:a16="http://schemas.microsoft.com/office/drawing/2014/main" id="{1F6A893A-B098-46DE-92DF-756C96ADFE3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737E529-E43B-4948-B3C4-7F6B806FC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609E9FA-BDDE-45C4-8F5E-974D4208D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45549E29-E797-4A00-B030-3AB01640CFD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97B6DF-AF21-40BF-9F70-363FB52058FB}"/>
              </a:ext>
            </a:extLst>
          </p:cNvPr>
          <p:cNvSpPr>
            <a:spLocks noGrp="1"/>
          </p:cNvSpPr>
          <p:nvPr>
            <p:ph type="title"/>
          </p:nvPr>
        </p:nvSpPr>
        <p:spPr>
          <a:xfrm>
            <a:off x="1097280" y="286603"/>
            <a:ext cx="10058400" cy="1450757"/>
          </a:xfrm>
        </p:spPr>
        <p:txBody>
          <a:bodyPr>
            <a:normAutofit/>
          </a:bodyPr>
          <a:lstStyle/>
          <a:p>
            <a:r>
              <a:rPr lang="en-US">
                <a:solidFill>
                  <a:schemeClr val="tx1"/>
                </a:solidFill>
              </a:rPr>
              <a:t>Career of Choice</a:t>
            </a:r>
          </a:p>
        </p:txBody>
      </p:sp>
      <p:sp>
        <p:nvSpPr>
          <p:cNvPr id="3" name="Content Placeholder 2">
            <a:extLst>
              <a:ext uri="{FF2B5EF4-FFF2-40B4-BE49-F238E27FC236}">
                <a16:creationId xmlns:a16="http://schemas.microsoft.com/office/drawing/2014/main" id="{7B607F78-9CEC-4534-8EDE-3B241A71F605}"/>
              </a:ext>
            </a:extLst>
          </p:cNvPr>
          <p:cNvSpPr>
            <a:spLocks noGrp="1"/>
          </p:cNvSpPr>
          <p:nvPr>
            <p:ph idx="1"/>
          </p:nvPr>
        </p:nvSpPr>
        <p:spPr>
          <a:xfrm>
            <a:off x="1097280" y="1845734"/>
            <a:ext cx="10058400" cy="4023360"/>
          </a:xfrm>
        </p:spPr>
        <p:txBody>
          <a:bodyPr>
            <a:noAutofit/>
          </a:bodyPr>
          <a:lstStyle/>
          <a:p>
            <a:pPr>
              <a:buFont typeface="Arial" panose="020B0604020202020204" pitchFamily="34" charset="0"/>
              <a:buChar char="•"/>
            </a:pPr>
            <a:r>
              <a:rPr lang="en-US" dirty="0">
                <a:solidFill>
                  <a:schemeClr val="tx1"/>
                </a:solidFill>
              </a:rPr>
              <a:t>A note, </a:t>
            </a:r>
            <a:r>
              <a:rPr lang="en-US" dirty="0">
                <a:solidFill>
                  <a:schemeClr val="tx1"/>
                </a:solidFill>
                <a:hlinkClick r:id="rId3"/>
              </a:rPr>
              <a:t>www.bls.gov</a:t>
            </a:r>
            <a:r>
              <a:rPr lang="en-US" dirty="0">
                <a:solidFill>
                  <a:schemeClr val="tx1"/>
                </a:solidFill>
              </a:rPr>
              <a:t> does not have stats for specifically a “French Teacher” or a “High School Foreign Language Teacher” so the statistics provided below are for a High School Teacher.  </a:t>
            </a:r>
            <a:r>
              <a:rPr lang="en-US" dirty="0">
                <a:solidFill>
                  <a:schemeClr val="tx1"/>
                </a:solidFill>
                <a:hlinkClick r:id="rId3"/>
              </a:rPr>
              <a:t>www.bls.gov</a:t>
            </a:r>
            <a:r>
              <a:rPr lang="en-US" dirty="0">
                <a:solidFill>
                  <a:schemeClr val="tx1"/>
                </a:solidFill>
              </a:rPr>
              <a:t> links you to the High School Teacher statistics when you search for and select “High school French teacher”</a:t>
            </a:r>
          </a:p>
          <a:p>
            <a:pPr>
              <a:buFont typeface="Arial" panose="020B0604020202020204" pitchFamily="34" charset="0"/>
              <a:buChar char="•"/>
            </a:pPr>
            <a:r>
              <a:rPr lang="en-US" dirty="0">
                <a:solidFill>
                  <a:schemeClr val="tx1"/>
                </a:solidFill>
              </a:rPr>
              <a:t>Career: High School French Teacher</a:t>
            </a:r>
          </a:p>
          <a:p>
            <a:pPr>
              <a:buFont typeface="Arial" panose="020B0604020202020204" pitchFamily="34" charset="0"/>
              <a:buChar char="•"/>
            </a:pPr>
            <a:r>
              <a:rPr lang="en-US" dirty="0">
                <a:solidFill>
                  <a:schemeClr val="tx1"/>
                </a:solidFill>
              </a:rPr>
              <a:t>Description: Help to prepare students for life after graduation, teach academic lessons and various skills that students will need to attend college and to enter the job market.  (for specifically a French teacher) Teach students about French history, culture, and all aspects of the language.  </a:t>
            </a:r>
          </a:p>
          <a:p>
            <a:pP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68145408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91B0AFF4-1A83-42A7-B67D-66B5F9A1528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7737E529-E43B-4948-B3C4-7F6B806FC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609E9FA-BDDE-45C4-8F5E-974D4208D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45549E29-E797-4A00-B030-3AB01640CFD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5070B7F-9179-4E55-88CD-EC3344859B2E}"/>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Career of Choice (cont.)</a:t>
            </a:r>
          </a:p>
        </p:txBody>
      </p:sp>
      <p:sp>
        <p:nvSpPr>
          <p:cNvPr id="10" name="Content Placeholder 9">
            <a:extLst>
              <a:ext uri="{FF2B5EF4-FFF2-40B4-BE49-F238E27FC236}">
                <a16:creationId xmlns:a16="http://schemas.microsoft.com/office/drawing/2014/main" id="{8D0F67CF-25CC-4AAA-A512-D04197D02EF0}"/>
              </a:ext>
            </a:extLst>
          </p:cNvPr>
          <p:cNvSpPr>
            <a:spLocks noGrp="1"/>
          </p:cNvSpPr>
          <p:nvPr>
            <p:ph idx="1"/>
          </p:nvPr>
        </p:nvSpPr>
        <p:spPr>
          <a:xfrm>
            <a:off x="1097280" y="1845734"/>
            <a:ext cx="10058400" cy="4023360"/>
          </a:xfrm>
        </p:spPr>
        <p:txBody>
          <a:bodyPr>
            <a:normAutofit/>
          </a:bodyPr>
          <a:lstStyle/>
          <a:p>
            <a:pPr lvl="0">
              <a:buClr>
                <a:srgbClr val="E48312"/>
              </a:buClr>
              <a:buFont typeface="Arial" panose="020B0604020202020204" pitchFamily="34" charset="0"/>
              <a:buChar char="•"/>
            </a:pPr>
            <a:r>
              <a:rPr lang="en-US" dirty="0">
                <a:solidFill>
                  <a:prstClr val="white"/>
                </a:solidFill>
              </a:rPr>
              <a:t>Strengths I Lend to This Career: My current degree path prepares me perfectly for this career.  I have good public speaking characteristics, and I feel generally comfortable in front of people when I can relate to them in some way, I am also an Eagle Scout, so I feel like, in terms of leadership skills, this sets me apart from the rest. This also allows me to take control of the classroom and consistently hold it throughout the lessons.  </a:t>
            </a:r>
          </a:p>
          <a:p>
            <a:pPr lvl="0">
              <a:buClr>
                <a:srgbClr val="E48312"/>
              </a:buClr>
              <a:buFont typeface="Arial" panose="020B0604020202020204" pitchFamily="34" charset="0"/>
              <a:buChar char="•"/>
            </a:pPr>
            <a:r>
              <a:rPr lang="en-US" dirty="0">
                <a:solidFill>
                  <a:prstClr val="white"/>
                </a:solidFill>
              </a:rPr>
              <a:t>Entry Level Position Found: According to </a:t>
            </a:r>
            <a:r>
              <a:rPr lang="en-US" dirty="0">
                <a:solidFill>
                  <a:prstClr val="white"/>
                </a:solidFill>
                <a:hlinkClick r:id="rId3"/>
              </a:rPr>
              <a:t>www.indeed.com</a:t>
            </a:r>
            <a:r>
              <a:rPr lang="en-US" dirty="0">
                <a:solidFill>
                  <a:prstClr val="white"/>
                </a:solidFill>
              </a:rPr>
              <a:t>, there is currently a French High School Teacher position open in Chesterfield County</a:t>
            </a:r>
          </a:p>
          <a:p>
            <a:pPr lvl="0">
              <a:buClr>
                <a:srgbClr val="E48312"/>
              </a:buClr>
              <a:buFont typeface="Arial" panose="020B0604020202020204" pitchFamily="34" charset="0"/>
              <a:buChar char="•"/>
            </a:pPr>
            <a:r>
              <a:rPr lang="en-US" dirty="0">
                <a:solidFill>
                  <a:prstClr val="white"/>
                </a:solidFill>
              </a:rPr>
              <a:t>Salary: </a:t>
            </a:r>
            <a:r>
              <a:rPr lang="en-US" dirty="0">
                <a:solidFill>
                  <a:prstClr val="white"/>
                </a:solidFill>
                <a:hlinkClick r:id="rId4"/>
              </a:rPr>
              <a:t>www.bls.gov</a:t>
            </a:r>
            <a:r>
              <a:rPr lang="en-US" dirty="0">
                <a:solidFill>
                  <a:prstClr val="white"/>
                </a:solidFill>
              </a:rPr>
              <a:t> lists the median pay as $58,030.00, </a:t>
            </a:r>
            <a:r>
              <a:rPr lang="en-US" dirty="0">
                <a:solidFill>
                  <a:prstClr val="white"/>
                </a:solidFill>
                <a:hlinkClick r:id="rId3"/>
              </a:rPr>
              <a:t>www.indeed.com</a:t>
            </a:r>
            <a:r>
              <a:rPr lang="en-US" dirty="0">
                <a:solidFill>
                  <a:prstClr val="white"/>
                </a:solidFill>
              </a:rPr>
              <a:t> lists the price range for the job opening in Chesterfield County as $44,037 - $70,604 a year.  </a:t>
            </a:r>
          </a:p>
          <a:p>
            <a:pPr lvl="0">
              <a:buClr>
                <a:srgbClr val="E48312"/>
              </a:buClr>
              <a:buFont typeface="Arial" panose="020B0604020202020204" pitchFamily="34" charset="0"/>
              <a:buChar char="•"/>
            </a:pPr>
            <a:r>
              <a:rPr lang="en-US" dirty="0">
                <a:solidFill>
                  <a:prstClr val="white"/>
                </a:solidFill>
              </a:rPr>
              <a:t>I do feel very confident that whether I am looking for a job now or in the future that I would find one and get a job because, at least now, French teachers, especially male ones, are in demand in Virginia.  </a:t>
            </a:r>
          </a:p>
          <a:p>
            <a:pPr marL="0" lvl="0" indent="0">
              <a:buClr>
                <a:srgbClr val="E48312"/>
              </a:buClr>
              <a:buNone/>
            </a:pPr>
            <a:endParaRPr lang="en-US" dirty="0">
              <a:solidFill>
                <a:schemeClr val="tx1"/>
              </a:solidFill>
            </a:endParaRPr>
          </a:p>
        </p:txBody>
      </p:sp>
    </p:spTree>
    <p:extLst>
      <p:ext uri="{BB962C8B-B14F-4D97-AF65-F5344CB8AC3E}">
        <p14:creationId xmlns:p14="http://schemas.microsoft.com/office/powerpoint/2010/main" val="22803132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house with bushes in front of a building&#10;&#10;Description generated with very high confidence">
            <a:extLst>
              <a:ext uri="{FF2B5EF4-FFF2-40B4-BE49-F238E27FC236}">
                <a16:creationId xmlns:a16="http://schemas.microsoft.com/office/drawing/2014/main" id="{8113D705-4DD7-4EE8-AA29-8462EEF1AC0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6" name="Rectangle 9">
            <a:extLst>
              <a:ext uri="{FF2B5EF4-FFF2-40B4-BE49-F238E27FC236}">
                <a16:creationId xmlns:a16="http://schemas.microsoft.com/office/drawing/2014/main" id="{7737E529-E43B-4948-B3C4-7F6B806FC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1">
            <a:extLst>
              <a:ext uri="{FF2B5EF4-FFF2-40B4-BE49-F238E27FC236}">
                <a16:creationId xmlns:a16="http://schemas.microsoft.com/office/drawing/2014/main" id="{C609E9FA-BDDE-45C4-8F5E-974D4208D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3">
            <a:extLst>
              <a:ext uri="{FF2B5EF4-FFF2-40B4-BE49-F238E27FC236}">
                <a16:creationId xmlns:a16="http://schemas.microsoft.com/office/drawing/2014/main" id="{45549E29-E797-4A00-B030-3AB01640CFD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9D97DC-4498-4226-BD50-29F7155AF515}"/>
              </a:ext>
            </a:extLst>
          </p:cNvPr>
          <p:cNvSpPr>
            <a:spLocks noGrp="1"/>
          </p:cNvSpPr>
          <p:nvPr>
            <p:ph type="title"/>
          </p:nvPr>
        </p:nvSpPr>
        <p:spPr>
          <a:xfrm>
            <a:off x="1097280" y="286603"/>
            <a:ext cx="10058400" cy="1450757"/>
          </a:xfrm>
        </p:spPr>
        <p:txBody>
          <a:bodyPr>
            <a:normAutofit/>
          </a:bodyPr>
          <a:lstStyle/>
          <a:p>
            <a:r>
              <a:rPr lang="en-US">
                <a:solidFill>
                  <a:schemeClr val="tx1"/>
                </a:solidFill>
              </a:rPr>
              <a:t>After Graduation Living</a:t>
            </a:r>
          </a:p>
        </p:txBody>
      </p:sp>
      <p:sp>
        <p:nvSpPr>
          <p:cNvPr id="3" name="Content Placeholder 2">
            <a:extLst>
              <a:ext uri="{FF2B5EF4-FFF2-40B4-BE49-F238E27FC236}">
                <a16:creationId xmlns:a16="http://schemas.microsoft.com/office/drawing/2014/main" id="{15EDDAA4-D56C-47B7-8B10-3970479A050E}"/>
              </a:ext>
            </a:extLst>
          </p:cNvPr>
          <p:cNvSpPr>
            <a:spLocks noGrp="1"/>
          </p:cNvSpPr>
          <p:nvPr>
            <p:ph idx="1"/>
          </p:nvPr>
        </p:nvSpPr>
        <p:spPr>
          <a:xfrm>
            <a:off x="1097280" y="1845734"/>
            <a:ext cx="10058400" cy="4023360"/>
          </a:xfrm>
        </p:spPr>
        <p:txBody>
          <a:bodyPr>
            <a:normAutofit/>
          </a:bodyPr>
          <a:lstStyle/>
          <a:p>
            <a:pPr>
              <a:buFont typeface="Arial" panose="020B0604020202020204" pitchFamily="34" charset="0"/>
              <a:buChar char="•"/>
            </a:pPr>
            <a:r>
              <a:rPr lang="en-US" dirty="0">
                <a:solidFill>
                  <a:schemeClr val="tx1"/>
                </a:solidFill>
              </a:rPr>
              <a:t>Living Area in Accordance with Previous Job Position: For the job I found, I would need to find a suitable apartment or house in the Chesterfield County area.  </a:t>
            </a:r>
          </a:p>
          <a:p>
            <a:pPr>
              <a:buFont typeface="Arial" panose="020B0604020202020204" pitchFamily="34" charset="0"/>
              <a:buChar char="•"/>
            </a:pPr>
            <a:r>
              <a:rPr lang="en-US" dirty="0">
                <a:solidFill>
                  <a:schemeClr val="tx1"/>
                </a:solidFill>
              </a:rPr>
              <a:t>Average Cost of Living: The average cost of living for the apartment I found is $905 - $940 in rent.  This apartment complex does allow pets as well.    </a:t>
            </a:r>
          </a:p>
          <a:p>
            <a:pPr>
              <a:buFont typeface="Arial" panose="020B0604020202020204" pitchFamily="34" charset="0"/>
              <a:buChar char="•"/>
            </a:pPr>
            <a:r>
              <a:rPr lang="en-US" dirty="0">
                <a:solidFill>
                  <a:schemeClr val="tx1"/>
                </a:solidFill>
              </a:rPr>
              <a:t>Rent/Mortgage in 4 Years Time: Using an inflation calculator, my rent in 2021 would average from $975 - $1,012.  </a:t>
            </a:r>
          </a:p>
          <a:p>
            <a:pPr marL="0" indent="0">
              <a:buNone/>
            </a:pPr>
            <a:endParaRPr lang="en-US" dirty="0">
              <a:solidFill>
                <a:schemeClr val="tx1"/>
              </a:solidFill>
            </a:endParaRPr>
          </a:p>
        </p:txBody>
      </p:sp>
      <p:pic>
        <p:nvPicPr>
          <p:cNvPr id="7" name="Picture 6" descr="A close up of a sign&#10;&#10;Description generated with very high confidence">
            <a:extLst>
              <a:ext uri="{FF2B5EF4-FFF2-40B4-BE49-F238E27FC236}">
                <a16:creationId xmlns:a16="http://schemas.microsoft.com/office/drawing/2014/main" id="{5D79ECE9-E7B9-49BC-83DF-609A0AF95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532" y="4432318"/>
            <a:ext cx="5642735" cy="1566689"/>
          </a:xfrm>
          <a:prstGeom prst="rect">
            <a:avLst/>
          </a:prstGeom>
        </p:spPr>
      </p:pic>
      <p:pic>
        <p:nvPicPr>
          <p:cNvPr id="9" name="Picture 8" descr="A large brick building with grass in front of a house&#10;&#10;Description generated with very high confidence">
            <a:extLst>
              <a:ext uri="{FF2B5EF4-FFF2-40B4-BE49-F238E27FC236}">
                <a16:creationId xmlns:a16="http://schemas.microsoft.com/office/drawing/2014/main" id="{4E414402-4FAA-405E-8B78-5215F676A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677" y="3625689"/>
            <a:ext cx="4519199" cy="2636199"/>
          </a:xfrm>
          <a:prstGeom prst="rect">
            <a:avLst/>
          </a:prstGeom>
        </p:spPr>
      </p:pic>
    </p:spTree>
    <p:extLst>
      <p:ext uri="{BB962C8B-B14F-4D97-AF65-F5344CB8AC3E}">
        <p14:creationId xmlns:p14="http://schemas.microsoft.com/office/powerpoint/2010/main" val="6975331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picture containing text, book&#10;&#10;Description generated with very high confidence">
            <a:extLst>
              <a:ext uri="{FF2B5EF4-FFF2-40B4-BE49-F238E27FC236}">
                <a16:creationId xmlns:a16="http://schemas.microsoft.com/office/drawing/2014/main" id="{E7AF8040-DD95-4AD4-B1A6-664E12DDA453}"/>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6" name="Rectangle 9">
            <a:extLst>
              <a:ext uri="{FF2B5EF4-FFF2-40B4-BE49-F238E27FC236}">
                <a16:creationId xmlns:a16="http://schemas.microsoft.com/office/drawing/2014/main" id="{94620B5C-0452-4C14-93BC-D29D4DD203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1">
            <a:extLst>
              <a:ext uri="{FF2B5EF4-FFF2-40B4-BE49-F238E27FC236}">
                <a16:creationId xmlns:a16="http://schemas.microsoft.com/office/drawing/2014/main" id="{C672EAF5-5470-4BA7-B932-B6C0D09E7F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3">
            <a:extLst>
              <a:ext uri="{FF2B5EF4-FFF2-40B4-BE49-F238E27FC236}">
                <a16:creationId xmlns:a16="http://schemas.microsoft.com/office/drawing/2014/main" id="{327CAB8F-A0BA-4128-8B2F-EC1879A167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7044331-8C5A-4867-8A09-A9A4B13EA06F}"/>
              </a:ext>
            </a:extLst>
          </p:cNvPr>
          <p:cNvSpPr>
            <a:spLocks noGrp="1"/>
          </p:cNvSpPr>
          <p:nvPr>
            <p:ph type="title"/>
          </p:nvPr>
        </p:nvSpPr>
        <p:spPr>
          <a:xfrm>
            <a:off x="1097280" y="286603"/>
            <a:ext cx="10058400" cy="1450757"/>
          </a:xfrm>
        </p:spPr>
        <p:txBody>
          <a:bodyPr>
            <a:normAutofit/>
          </a:bodyPr>
          <a:lstStyle/>
          <a:p>
            <a:r>
              <a:rPr lang="en-US" dirty="0"/>
              <a:t>Financial Goals</a:t>
            </a:r>
          </a:p>
        </p:txBody>
      </p:sp>
      <p:sp>
        <p:nvSpPr>
          <p:cNvPr id="3" name="Content Placeholder 2">
            <a:extLst>
              <a:ext uri="{FF2B5EF4-FFF2-40B4-BE49-F238E27FC236}">
                <a16:creationId xmlns:a16="http://schemas.microsoft.com/office/drawing/2014/main" id="{D6C5D73D-45E8-4DC0-84C9-2A88C10C72E4}"/>
              </a:ext>
            </a:extLst>
          </p:cNvPr>
          <p:cNvSpPr>
            <a:spLocks noGrp="1"/>
          </p:cNvSpPr>
          <p:nvPr>
            <p:ph idx="1"/>
          </p:nvPr>
        </p:nvSpPr>
        <p:spPr>
          <a:xfrm>
            <a:off x="1097280" y="1845734"/>
            <a:ext cx="5079731" cy="4023360"/>
          </a:xfrm>
        </p:spPr>
        <p:txBody>
          <a:bodyPr>
            <a:normAutofit fontScale="92500" lnSpcReduction="10000"/>
          </a:bodyPr>
          <a:lstStyle/>
          <a:p>
            <a:pPr>
              <a:buFont typeface="Arial" panose="020B0604020202020204" pitchFamily="34" charset="0"/>
              <a:buChar char="•"/>
            </a:pPr>
            <a:r>
              <a:rPr lang="en-US" dirty="0"/>
              <a:t>Own a pet Ferret.  I recently had my own pet Ferret, Harold, pass away over winter break and it crushed me.  He was the sweetest little guy, and I would love to have another Ferret like him.  </a:t>
            </a:r>
          </a:p>
          <a:p>
            <a:pPr>
              <a:buFont typeface="Arial" panose="020B0604020202020204" pitchFamily="34" charset="0"/>
              <a:buChar char="•"/>
            </a:pPr>
            <a:r>
              <a:rPr lang="en-US" dirty="0"/>
              <a:t>I don’t really have any specific Financial goals I want for myself except to be Financially stable, which to me includes making steady and consistent payments on my house, car, student loans, etc.</a:t>
            </a:r>
          </a:p>
          <a:p>
            <a:pPr>
              <a:buFont typeface="Arial" panose="020B0604020202020204" pitchFamily="34" charset="0"/>
              <a:buChar char="•"/>
            </a:pPr>
            <a:r>
              <a:rPr lang="en-US" dirty="0"/>
              <a:t>I’d like to own a house around where I plan on working.  I have yet to figure out where that might be, but I prefer to have a large front or backyard and a small house with a garage and maybe a room above the garage.  </a:t>
            </a:r>
          </a:p>
          <a:p>
            <a:pPr marL="0" indent="0">
              <a:buNone/>
            </a:pPr>
            <a:endParaRPr lang="en-US" dirty="0"/>
          </a:p>
        </p:txBody>
      </p:sp>
      <p:pic>
        <p:nvPicPr>
          <p:cNvPr id="19" name="Picture 18" descr="A person holding a stuffed animal&#10;&#10;Description generated with high confidence">
            <a:extLst>
              <a:ext uri="{FF2B5EF4-FFF2-40B4-BE49-F238E27FC236}">
                <a16:creationId xmlns:a16="http://schemas.microsoft.com/office/drawing/2014/main" id="{7AFFB827-3D71-41F3-91BD-954D7B956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547" y="2809688"/>
            <a:ext cx="2469013" cy="3292018"/>
          </a:xfrm>
          <a:prstGeom prst="rect">
            <a:avLst/>
          </a:prstGeom>
        </p:spPr>
      </p:pic>
      <p:pic>
        <p:nvPicPr>
          <p:cNvPr id="13" name="Picture 12" descr="A person holding a large teddy bear posing for the camera&#10;&#10;Description generated with high confidence">
            <a:extLst>
              <a:ext uri="{FF2B5EF4-FFF2-40B4-BE49-F238E27FC236}">
                <a16:creationId xmlns:a16="http://schemas.microsoft.com/office/drawing/2014/main" id="{18E73724-F7A8-44DA-AFB3-8E5DBD735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184" y="1920214"/>
            <a:ext cx="2469014" cy="3292019"/>
          </a:xfrm>
          <a:prstGeom prst="rect">
            <a:avLst/>
          </a:prstGeom>
        </p:spPr>
      </p:pic>
    </p:spTree>
    <p:extLst>
      <p:ext uri="{BB962C8B-B14F-4D97-AF65-F5344CB8AC3E}">
        <p14:creationId xmlns:p14="http://schemas.microsoft.com/office/powerpoint/2010/main" val="15523899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83E13A8-974E-4EC3-BCDE-5A7EA154DB6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7737E529-E43B-4948-B3C4-7F6B806FCC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609E9FA-BDDE-45C4-8F5E-974D4208D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45549E29-E797-4A00-B030-3AB01640CFD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B2DE63-86B0-45C0-996F-12D93B708AFE}"/>
              </a:ext>
            </a:extLst>
          </p:cNvPr>
          <p:cNvSpPr>
            <a:spLocks noGrp="1"/>
          </p:cNvSpPr>
          <p:nvPr>
            <p:ph type="title"/>
          </p:nvPr>
        </p:nvSpPr>
        <p:spPr>
          <a:xfrm>
            <a:off x="1097280" y="286603"/>
            <a:ext cx="10058400" cy="1450757"/>
          </a:xfrm>
        </p:spPr>
        <p:txBody>
          <a:bodyPr>
            <a:normAutofit/>
          </a:bodyPr>
          <a:lstStyle/>
          <a:p>
            <a:r>
              <a:rPr lang="en-US">
                <a:solidFill>
                  <a:schemeClr val="tx1"/>
                </a:solidFill>
              </a:rPr>
              <a:t>Income Statement</a:t>
            </a:r>
          </a:p>
        </p:txBody>
      </p:sp>
      <p:sp>
        <p:nvSpPr>
          <p:cNvPr id="10" name="Content Placeholder 9">
            <a:extLst>
              <a:ext uri="{FF2B5EF4-FFF2-40B4-BE49-F238E27FC236}">
                <a16:creationId xmlns:a16="http://schemas.microsoft.com/office/drawing/2014/main" id="{62206629-F006-4A19-B93A-E0AF52905E40}"/>
              </a:ext>
            </a:extLst>
          </p:cNvPr>
          <p:cNvSpPr>
            <a:spLocks noGrp="1"/>
          </p:cNvSpPr>
          <p:nvPr>
            <p:ph idx="1"/>
          </p:nvPr>
        </p:nvSpPr>
        <p:spPr>
          <a:xfrm>
            <a:off x="1097280" y="1845734"/>
            <a:ext cx="10058400" cy="4023360"/>
          </a:xfrm>
        </p:spPr>
        <p:txBody>
          <a:bodyPr>
            <a:normAutofit/>
          </a:bodyPr>
          <a:lstStyle/>
          <a:p>
            <a:pPr>
              <a:buFont typeface="Arial" panose="020B0604020202020204" pitchFamily="34" charset="0"/>
              <a:buChar char="•"/>
            </a:pPr>
            <a:r>
              <a:rPr lang="en-US" dirty="0">
                <a:solidFill>
                  <a:schemeClr val="tx1"/>
                </a:solidFill>
              </a:rPr>
              <a:t>For my total income on my Income Statement, I averaged the price range of the position I looked at and got $57.320.50.</a:t>
            </a:r>
          </a:p>
          <a:p>
            <a:pPr>
              <a:buFont typeface="Arial" panose="020B0604020202020204" pitchFamily="34" charset="0"/>
              <a:buChar char="•"/>
            </a:pPr>
            <a:r>
              <a:rPr lang="en-US" dirty="0">
                <a:solidFill>
                  <a:schemeClr val="tx1"/>
                </a:solidFill>
              </a:rPr>
              <a:t>I estimated some of these values based upon how I am living right now, very minimalistic.  I only really buy something if I need it.  Also, for pet food, etc., I know these values from buying those items before.    </a:t>
            </a:r>
          </a:p>
        </p:txBody>
      </p:sp>
    </p:spTree>
    <p:extLst>
      <p:ext uri="{BB962C8B-B14F-4D97-AF65-F5344CB8AC3E}">
        <p14:creationId xmlns:p14="http://schemas.microsoft.com/office/powerpoint/2010/main" val="22075922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510F2BF-C14C-4A8D-B0AA-A203E1FB3141}"/>
              </a:ext>
            </a:extLst>
          </p:cNvPr>
          <p:cNvGraphicFramePr>
            <a:graphicFrameLocks noGrp="1"/>
          </p:cNvGraphicFramePr>
          <p:nvPr>
            <p:ph idx="1"/>
            <p:extLst>
              <p:ext uri="{D42A27DB-BD31-4B8C-83A1-F6EECF244321}">
                <p14:modId xmlns:p14="http://schemas.microsoft.com/office/powerpoint/2010/main" val="3645065811"/>
              </p:ext>
            </p:extLst>
          </p:nvPr>
        </p:nvGraphicFramePr>
        <p:xfrm>
          <a:off x="1876125" y="0"/>
          <a:ext cx="8439750" cy="6256415"/>
        </p:xfrm>
        <a:graphic>
          <a:graphicData uri="http://schemas.openxmlformats.org/drawingml/2006/table">
            <a:tbl>
              <a:tblPr/>
              <a:tblGrid>
                <a:gridCol w="271023">
                  <a:extLst>
                    <a:ext uri="{9D8B030D-6E8A-4147-A177-3AD203B41FA5}">
                      <a16:colId xmlns:a16="http://schemas.microsoft.com/office/drawing/2014/main" val="187389077"/>
                    </a:ext>
                  </a:extLst>
                </a:gridCol>
                <a:gridCol w="313816">
                  <a:extLst>
                    <a:ext uri="{9D8B030D-6E8A-4147-A177-3AD203B41FA5}">
                      <a16:colId xmlns:a16="http://schemas.microsoft.com/office/drawing/2014/main" val="660018720"/>
                    </a:ext>
                  </a:extLst>
                </a:gridCol>
                <a:gridCol w="271023">
                  <a:extLst>
                    <a:ext uri="{9D8B030D-6E8A-4147-A177-3AD203B41FA5}">
                      <a16:colId xmlns:a16="http://schemas.microsoft.com/office/drawing/2014/main" val="104189817"/>
                    </a:ext>
                  </a:extLst>
                </a:gridCol>
                <a:gridCol w="4716750">
                  <a:extLst>
                    <a:ext uri="{9D8B030D-6E8A-4147-A177-3AD203B41FA5}">
                      <a16:colId xmlns:a16="http://schemas.microsoft.com/office/drawing/2014/main" val="824497163"/>
                    </a:ext>
                  </a:extLst>
                </a:gridCol>
                <a:gridCol w="213965">
                  <a:extLst>
                    <a:ext uri="{9D8B030D-6E8A-4147-A177-3AD203B41FA5}">
                      <a16:colId xmlns:a16="http://schemas.microsoft.com/office/drawing/2014/main" val="243760673"/>
                    </a:ext>
                  </a:extLst>
                </a:gridCol>
                <a:gridCol w="313816">
                  <a:extLst>
                    <a:ext uri="{9D8B030D-6E8A-4147-A177-3AD203B41FA5}">
                      <a16:colId xmlns:a16="http://schemas.microsoft.com/office/drawing/2014/main" val="698920638"/>
                    </a:ext>
                  </a:extLst>
                </a:gridCol>
                <a:gridCol w="1797311">
                  <a:extLst>
                    <a:ext uri="{9D8B030D-6E8A-4147-A177-3AD203B41FA5}">
                      <a16:colId xmlns:a16="http://schemas.microsoft.com/office/drawing/2014/main" val="1959369536"/>
                    </a:ext>
                  </a:extLst>
                </a:gridCol>
                <a:gridCol w="271023">
                  <a:extLst>
                    <a:ext uri="{9D8B030D-6E8A-4147-A177-3AD203B41FA5}">
                      <a16:colId xmlns:a16="http://schemas.microsoft.com/office/drawing/2014/main" val="3298840938"/>
                    </a:ext>
                  </a:extLst>
                </a:gridCol>
                <a:gridCol w="271023">
                  <a:extLst>
                    <a:ext uri="{9D8B030D-6E8A-4147-A177-3AD203B41FA5}">
                      <a16:colId xmlns:a16="http://schemas.microsoft.com/office/drawing/2014/main" val="3287114799"/>
                    </a:ext>
                  </a:extLst>
                </a:gridCol>
              </a:tblGrid>
              <a:tr h="297403">
                <a:tc gridSpan="9">
                  <a:txBody>
                    <a:bodyPr/>
                    <a:lstStyle/>
                    <a:p>
                      <a:pPr algn="ctr" fontAlgn="b"/>
                      <a:r>
                        <a:rPr lang="en-US" sz="1100" b="1" i="0" u="none" strike="noStrike">
                          <a:effectLst/>
                          <a:latin typeface="Times New Roman" panose="02020603050405020304" pitchFamily="18" charset="0"/>
                        </a:rPr>
                        <a:t> Simplified Monthly Income Statement Worksheet</a:t>
                      </a:r>
                    </a:p>
                  </a:txBody>
                  <a:tcPr marL="7654" marR="7654" marT="76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741037"/>
                  </a:ext>
                </a:extLst>
              </a:tr>
              <a:tr h="225088">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480541"/>
                  </a:ext>
                </a:extLst>
              </a:tr>
              <a:tr h="237922">
                <a:tc gridSpan="9">
                  <a:txBody>
                    <a:bodyPr/>
                    <a:lstStyle/>
                    <a:p>
                      <a:pPr algn="ctr" fontAlgn="b"/>
                      <a:r>
                        <a:rPr lang="en-US" sz="900" b="1" i="0" u="none" strike="noStrike">
                          <a:effectLst/>
                          <a:latin typeface="Times New Roman" panose="02020603050405020304" pitchFamily="18" charset="0"/>
                        </a:rPr>
                        <a:t>Your MonthlyTake-Home Pay</a:t>
                      </a:r>
                    </a:p>
                  </a:txBody>
                  <a:tcPr marL="7654" marR="7654" marT="7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556377"/>
                  </a:ext>
                </a:extLst>
              </a:tr>
              <a:tr h="261714">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Times New Roman" panose="02020603050405020304" pitchFamily="18" charset="0"/>
                        </a:rPr>
                        <a:t>A.</a:t>
                      </a:r>
                    </a:p>
                  </a:txBody>
                  <a:tcPr marL="7654" marR="7654" marT="7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effectLst/>
                          <a:latin typeface="Times New Roman" panose="02020603050405020304" pitchFamily="18" charset="0"/>
                        </a:rPr>
                        <a:t>Total Income</a:t>
                      </a:r>
                    </a:p>
                  </a:txBody>
                  <a:tcPr marL="7654" marR="7654" marT="7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effectLst/>
                          <a:latin typeface="Times New Roman" panose="02020603050405020304" pitchFamily="18" charset="0"/>
                        </a:rPr>
                        <a:t>A.</a:t>
                      </a:r>
                    </a:p>
                  </a:txBody>
                  <a:tcPr marL="7654" marR="7654" marT="7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effectLst/>
                          <a:latin typeface="Times New Roman" panose="02020603050405020304" pitchFamily="18" charset="0"/>
                        </a:rPr>
                        <a:t>4,776.70</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30291067"/>
                  </a:ext>
                </a:extLst>
              </a:tr>
              <a:tr h="261714">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Times New Roman" panose="02020603050405020304" pitchFamily="18" charset="0"/>
                        </a:rPr>
                        <a:t>B.</a:t>
                      </a: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Total Income Taxes</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B.</a:t>
                      </a:r>
                    </a:p>
                  </a:txBody>
                  <a:tcPr marL="7654" marR="7654" marT="7654" marB="0" anchor="b">
                    <a:lnL>
                      <a:noFill/>
                    </a:lnL>
                    <a:lnR>
                      <a:noFill/>
                    </a:lnR>
                    <a:lnT>
                      <a:noFill/>
                    </a:lnT>
                    <a:lnB>
                      <a:noFill/>
                    </a:lnB>
                  </a:tcPr>
                </a:tc>
                <a:tc>
                  <a:txBody>
                    <a:bodyPr/>
                    <a:lstStyle/>
                    <a:p>
                      <a:pPr algn="r" fontAlgn="b"/>
                      <a:r>
                        <a:rPr lang="en-US" sz="900" b="0" i="0" u="none" strike="noStrike">
                          <a:effectLst/>
                          <a:latin typeface="Times New Roman" panose="02020603050405020304" pitchFamily="18" charset="0"/>
                        </a:rPr>
                        <a:t>988</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57780499"/>
                  </a:ext>
                </a:extLst>
              </a:tr>
              <a:tr h="475845">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900" b="0" i="0" u="none" strike="noStrike">
                          <a:effectLst/>
                          <a:latin typeface="Times New Roman" panose="02020603050405020304" pitchFamily="18" charset="0"/>
                        </a:rPr>
                        <a:t>C.</a:t>
                      </a:r>
                    </a:p>
                  </a:txBody>
                  <a:tcPr marL="7654" marR="7654" marT="7654" marB="0">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After-Tax Income Available for Living Expenditures</a:t>
                      </a:r>
                      <a:br>
                        <a:rPr lang="en-US" sz="900" b="0" i="0" u="none" strike="noStrike">
                          <a:effectLst/>
                          <a:latin typeface="Times New Roman" panose="02020603050405020304" pitchFamily="18" charset="0"/>
                        </a:rPr>
                      </a:br>
                      <a:r>
                        <a:rPr lang="en-US" sz="900" b="0" i="0" u="none" strike="noStrike">
                          <a:effectLst/>
                          <a:latin typeface="Times New Roman" panose="02020603050405020304" pitchFamily="18" charset="0"/>
                        </a:rPr>
                        <a:t>or Take-Home Pay (line A minus line B)</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C.</a:t>
                      </a:r>
                    </a:p>
                  </a:txBody>
                  <a:tcPr marL="7654" marR="7654" marT="7654" marB="0" anchor="b">
                    <a:lnL>
                      <a:noFill/>
                    </a:lnL>
                    <a:lnR>
                      <a:noFill/>
                    </a:lnR>
                    <a:lnT>
                      <a:noFill/>
                    </a:lnT>
                    <a:lnB>
                      <a:noFill/>
                    </a:lnB>
                  </a:tcPr>
                </a:tc>
                <a:tc>
                  <a:txBody>
                    <a:bodyPr/>
                    <a:lstStyle/>
                    <a:p>
                      <a:pPr algn="r" fontAlgn="b"/>
                      <a:r>
                        <a:rPr lang="en-US" sz="900" b="0" i="0" u="none" strike="noStrike">
                          <a:effectLst/>
                          <a:latin typeface="Times New Roman" panose="02020603050405020304" pitchFamily="18" charset="0"/>
                        </a:rPr>
                        <a:t>3,788.87</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037800"/>
                  </a:ext>
                </a:extLst>
              </a:tr>
              <a:tr h="237922">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62848546"/>
                  </a:ext>
                </a:extLst>
              </a:tr>
              <a:tr h="237922">
                <a:tc gridSpan="9">
                  <a:txBody>
                    <a:bodyPr/>
                    <a:lstStyle/>
                    <a:p>
                      <a:pPr algn="ctr" fontAlgn="b"/>
                      <a:r>
                        <a:rPr lang="en-US" sz="900" b="1" i="0" u="none" strike="noStrike">
                          <a:effectLst/>
                          <a:latin typeface="Times New Roman" panose="02020603050405020304" pitchFamily="18" charset="0"/>
                        </a:rPr>
                        <a:t>Your Living Expenses</a:t>
                      </a:r>
                    </a:p>
                  </a:txBody>
                  <a:tcPr marL="7654" marR="7654" marT="76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9677664"/>
                  </a:ext>
                </a:extLst>
              </a:tr>
              <a:tr h="261714">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Times New Roman" panose="02020603050405020304" pitchFamily="18" charset="0"/>
                        </a:rPr>
                        <a:t>D.</a:t>
                      </a:r>
                    </a:p>
                  </a:txBody>
                  <a:tcPr marL="7654" marR="7654" marT="7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effectLst/>
                          <a:latin typeface="Times New Roman" panose="02020603050405020304" pitchFamily="18" charset="0"/>
                        </a:rPr>
                        <a:t>Total Housing Expenditures</a:t>
                      </a:r>
                    </a:p>
                  </a:txBody>
                  <a:tcPr marL="7654" marR="7654" marT="7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D.</a:t>
                      </a:r>
                    </a:p>
                  </a:txBody>
                  <a:tcPr marL="7654" marR="7654" marT="7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effectLst/>
                          <a:latin typeface="Times New Roman" panose="02020603050405020304" pitchFamily="18" charset="0"/>
                        </a:rPr>
                        <a:t>$1,009 </a:t>
                      </a: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240300"/>
                  </a:ext>
                </a:extLst>
              </a:tr>
              <a:tr h="261714">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Times New Roman" panose="02020603050405020304" pitchFamily="18" charset="0"/>
                        </a:rPr>
                        <a:t>E.</a:t>
                      </a: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Total Food Expenditures</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E.</a:t>
                      </a:r>
                    </a:p>
                  </a:txBody>
                  <a:tcPr marL="7654" marR="7654" marT="7654" marB="0" anchor="b">
                    <a:lnL>
                      <a:noFill/>
                    </a:lnL>
                    <a:lnR>
                      <a:noFill/>
                    </a:lnR>
                    <a:lnT>
                      <a:noFill/>
                    </a:lnT>
                    <a:lnB>
                      <a:noFill/>
                    </a:lnB>
                  </a:tcPr>
                </a:tc>
                <a:tc>
                  <a:txBody>
                    <a:bodyPr/>
                    <a:lstStyle/>
                    <a:p>
                      <a:pPr algn="r" fontAlgn="b"/>
                      <a:r>
                        <a:rPr lang="en-US" sz="900" b="0" i="0" u="none" strike="noStrike">
                          <a:effectLst/>
                          <a:latin typeface="Times New Roman" panose="02020603050405020304" pitchFamily="18" charset="0"/>
                        </a:rPr>
                        <a:t>250</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11462733"/>
                  </a:ext>
                </a:extLst>
              </a:tr>
              <a:tr h="475845">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900" b="0" i="0" u="none" strike="noStrike">
                          <a:effectLst/>
                          <a:latin typeface="Times New Roman" panose="02020603050405020304" pitchFamily="18" charset="0"/>
                        </a:rPr>
                        <a:t>F.</a:t>
                      </a:r>
                    </a:p>
                  </a:txBody>
                  <a:tcPr marL="7654" marR="7654" marT="7654" marB="0">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Total Clothing and</a:t>
                      </a:r>
                      <a:br>
                        <a:rPr lang="en-US" sz="900" b="0" i="0" u="none" strike="noStrike">
                          <a:effectLst/>
                          <a:latin typeface="Times New Roman" panose="02020603050405020304" pitchFamily="18" charset="0"/>
                        </a:rPr>
                      </a:br>
                      <a:r>
                        <a:rPr lang="en-US" sz="900" b="0" i="0" u="none" strike="noStrike">
                          <a:effectLst/>
                          <a:latin typeface="Times New Roman" panose="02020603050405020304" pitchFamily="18" charset="0"/>
                        </a:rPr>
                        <a:t>Personal Care Expenditures</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F.</a:t>
                      </a:r>
                    </a:p>
                  </a:txBody>
                  <a:tcPr marL="7654" marR="7654" marT="7654" marB="0" anchor="b">
                    <a:lnL>
                      <a:noFill/>
                    </a:lnL>
                    <a:lnR>
                      <a:noFill/>
                    </a:lnR>
                    <a:lnT>
                      <a:noFill/>
                    </a:lnT>
                    <a:lnB>
                      <a:noFill/>
                    </a:lnB>
                  </a:tcPr>
                </a:tc>
                <a:tc>
                  <a:txBody>
                    <a:bodyPr/>
                    <a:lstStyle/>
                    <a:p>
                      <a:pPr algn="r" fontAlgn="b"/>
                      <a:r>
                        <a:rPr lang="en-US" sz="900" b="0" i="0" u="none" strike="noStrike">
                          <a:effectLst/>
                          <a:latin typeface="Times New Roman" panose="02020603050405020304" pitchFamily="18" charset="0"/>
                        </a:rPr>
                        <a:t>150</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6912750"/>
                  </a:ext>
                </a:extLst>
              </a:tr>
              <a:tr h="261714">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Times New Roman" panose="02020603050405020304" pitchFamily="18" charset="0"/>
                        </a:rPr>
                        <a:t>G.</a:t>
                      </a: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Total Transportation Expenditures</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G.</a:t>
                      </a:r>
                    </a:p>
                  </a:txBody>
                  <a:tcPr marL="7654" marR="7654" marT="7654" marB="0" anchor="b">
                    <a:lnL>
                      <a:noFill/>
                    </a:lnL>
                    <a:lnR>
                      <a:noFill/>
                    </a:lnR>
                    <a:lnT>
                      <a:noFill/>
                    </a:lnT>
                    <a:lnB>
                      <a:noFill/>
                    </a:lnB>
                  </a:tcPr>
                </a:tc>
                <a:tc>
                  <a:txBody>
                    <a:bodyPr/>
                    <a:lstStyle/>
                    <a:p>
                      <a:pPr algn="r" fontAlgn="b"/>
                      <a:r>
                        <a:rPr lang="en-US" sz="900" b="0" i="0" u="none" strike="noStrike">
                          <a:effectLst/>
                          <a:latin typeface="Times New Roman" panose="02020603050405020304" pitchFamily="18" charset="0"/>
                        </a:rPr>
                        <a:t>300</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10353137"/>
                  </a:ext>
                </a:extLst>
              </a:tr>
              <a:tr h="261714">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Times New Roman" panose="02020603050405020304" pitchFamily="18" charset="0"/>
                        </a:rPr>
                        <a:t>H.</a:t>
                      </a: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Total Recreation Expenditures</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H.</a:t>
                      </a:r>
                    </a:p>
                  </a:txBody>
                  <a:tcPr marL="7654" marR="7654" marT="7654" marB="0" anchor="b">
                    <a:lnL>
                      <a:noFill/>
                    </a:lnL>
                    <a:lnR>
                      <a:noFill/>
                    </a:lnR>
                    <a:lnT>
                      <a:noFill/>
                    </a:lnT>
                    <a:lnB>
                      <a:noFill/>
                    </a:lnB>
                  </a:tcPr>
                </a:tc>
                <a:tc>
                  <a:txBody>
                    <a:bodyPr/>
                    <a:lstStyle/>
                    <a:p>
                      <a:pPr algn="r" fontAlgn="b"/>
                      <a:r>
                        <a:rPr lang="en-US" sz="900" b="0" i="0" u="none" strike="noStrike">
                          <a:effectLst/>
                          <a:latin typeface="Times New Roman" panose="02020603050405020304" pitchFamily="18" charset="0"/>
                        </a:rPr>
                        <a:t>255</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51484530"/>
                  </a:ext>
                </a:extLst>
              </a:tr>
              <a:tr h="261714">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Times New Roman" panose="02020603050405020304" pitchFamily="18" charset="0"/>
                        </a:rPr>
                        <a:t>I. </a:t>
                      </a: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Total Medical Expenditures</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I.</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1622249"/>
                  </a:ext>
                </a:extLst>
              </a:tr>
              <a:tr h="261714">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Times New Roman" panose="02020603050405020304" pitchFamily="18" charset="0"/>
                        </a:rPr>
                        <a:t>J.</a:t>
                      </a: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Total Insurance Expenditures</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J.</a:t>
                      </a:r>
                    </a:p>
                  </a:txBody>
                  <a:tcPr marL="7654" marR="7654" marT="7654" marB="0" anchor="b">
                    <a:lnL>
                      <a:noFill/>
                    </a:lnL>
                    <a:lnR>
                      <a:noFill/>
                    </a:lnR>
                    <a:lnT>
                      <a:noFill/>
                    </a:lnT>
                    <a:lnB>
                      <a:noFill/>
                    </a:lnB>
                  </a:tcPr>
                </a:tc>
                <a:tc>
                  <a:txBody>
                    <a:bodyPr/>
                    <a:lstStyle/>
                    <a:p>
                      <a:pPr algn="r" fontAlgn="b"/>
                      <a:r>
                        <a:rPr lang="en-US" sz="900" b="0" i="0" u="none" strike="noStrike">
                          <a:effectLst/>
                          <a:latin typeface="Times New Roman" panose="02020603050405020304" pitchFamily="18" charset="0"/>
                        </a:rPr>
                        <a:t>499</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3721940"/>
                  </a:ext>
                </a:extLst>
              </a:tr>
              <a:tr h="261714">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Times New Roman" panose="02020603050405020304" pitchFamily="18" charset="0"/>
                        </a:rPr>
                        <a:t>K.</a:t>
                      </a: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Total Loan Payments</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K.</a:t>
                      </a:r>
                    </a:p>
                  </a:txBody>
                  <a:tcPr marL="7654" marR="7654" marT="7654" marB="0" anchor="b">
                    <a:lnL>
                      <a:noFill/>
                    </a:lnL>
                    <a:lnR>
                      <a:noFill/>
                    </a:lnR>
                    <a:lnT>
                      <a:noFill/>
                    </a:lnT>
                    <a:lnB>
                      <a:noFill/>
                    </a:lnB>
                  </a:tcPr>
                </a:tc>
                <a:tc>
                  <a:txBody>
                    <a:bodyPr/>
                    <a:lstStyle/>
                    <a:p>
                      <a:pPr algn="r" fontAlgn="b"/>
                      <a:r>
                        <a:rPr lang="en-US" sz="900" b="0" i="0" u="none" strike="noStrike">
                          <a:effectLst/>
                          <a:latin typeface="Times New Roman" panose="02020603050405020304" pitchFamily="18" charset="0"/>
                        </a:rPr>
                        <a:t>360</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98728581"/>
                  </a:ext>
                </a:extLst>
              </a:tr>
              <a:tr h="261714">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Times New Roman" panose="02020603050405020304" pitchFamily="18" charset="0"/>
                        </a:rPr>
                        <a:t>L.</a:t>
                      </a: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Total Other Expenditures</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L.</a:t>
                      </a:r>
                    </a:p>
                  </a:txBody>
                  <a:tcPr marL="7654" marR="7654" marT="7654" marB="0" anchor="b">
                    <a:lnL>
                      <a:noFill/>
                    </a:lnL>
                    <a:lnR>
                      <a:noFill/>
                    </a:lnR>
                    <a:lnT>
                      <a:noFill/>
                    </a:lnT>
                    <a:lnB>
                      <a:noFill/>
                    </a:lnB>
                  </a:tcPr>
                </a:tc>
                <a:tc>
                  <a:txBody>
                    <a:bodyPr/>
                    <a:lstStyle/>
                    <a:p>
                      <a:pPr algn="r" fontAlgn="b"/>
                      <a:r>
                        <a:rPr lang="en-US" sz="900" b="0" i="0" u="none" strike="noStrike">
                          <a:effectLst/>
                          <a:latin typeface="Times New Roman" panose="02020603050405020304" pitchFamily="18" charset="0"/>
                        </a:rPr>
                        <a:t>150</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4703270"/>
                  </a:ext>
                </a:extLst>
              </a:tr>
              <a:tr h="475845">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900" b="0" i="0" u="none" strike="noStrike">
                          <a:effectLst/>
                          <a:latin typeface="Times New Roman" panose="02020603050405020304" pitchFamily="18" charset="0"/>
                        </a:rPr>
                        <a:t>M.</a:t>
                      </a:r>
                    </a:p>
                  </a:txBody>
                  <a:tcPr marL="7654" marR="7654" marT="7654" marB="0">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Total Living Expenditures</a:t>
                      </a:r>
                      <a:br>
                        <a:rPr lang="en-US" sz="900" b="0" i="0" u="none" strike="noStrike">
                          <a:effectLst/>
                          <a:latin typeface="Times New Roman" panose="02020603050405020304" pitchFamily="18" charset="0"/>
                        </a:rPr>
                      </a:br>
                      <a:r>
                        <a:rPr lang="en-US" sz="900" b="0" i="0" u="none" strike="noStrike">
                          <a:effectLst/>
                          <a:latin typeface="Times New Roman" panose="02020603050405020304" pitchFamily="18" charset="0"/>
                        </a:rPr>
                        <a:t>(add lines D through K)</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M.</a:t>
                      </a:r>
                    </a:p>
                  </a:txBody>
                  <a:tcPr marL="7654" marR="7654" marT="7654" marB="0" anchor="b">
                    <a:lnL>
                      <a:noFill/>
                    </a:lnL>
                    <a:lnR>
                      <a:noFill/>
                    </a:lnR>
                    <a:lnT>
                      <a:noFill/>
                    </a:lnT>
                    <a:lnB>
                      <a:noFill/>
                    </a:lnB>
                  </a:tcPr>
                </a:tc>
                <a:tc>
                  <a:txBody>
                    <a:bodyPr/>
                    <a:lstStyle/>
                    <a:p>
                      <a:pPr algn="r" fontAlgn="b"/>
                      <a:r>
                        <a:rPr lang="en-US" sz="900" b="0" i="0" u="none" strike="noStrike">
                          <a:effectLst/>
                          <a:latin typeface="Times New Roman" panose="02020603050405020304" pitchFamily="18" charset="0"/>
                        </a:rPr>
                        <a:t>2613</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0133095"/>
                  </a:ext>
                </a:extLst>
              </a:tr>
              <a:tr h="499639">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900" b="0" i="0" u="none" strike="noStrike">
                          <a:effectLst/>
                          <a:latin typeface="Times New Roman" panose="02020603050405020304" pitchFamily="18" charset="0"/>
                        </a:rPr>
                        <a:t>N</a:t>
                      </a:r>
                    </a:p>
                  </a:txBody>
                  <a:tcPr marL="7654" marR="7654" marT="7654" marB="0">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Income Available for Savings and Investment</a:t>
                      </a:r>
                      <a:br>
                        <a:rPr lang="en-US" sz="900" b="0" i="0" u="none" strike="noStrike">
                          <a:effectLst/>
                          <a:latin typeface="Times New Roman" panose="02020603050405020304" pitchFamily="18" charset="0"/>
                        </a:rPr>
                      </a:br>
                      <a:r>
                        <a:rPr lang="en-US" sz="900" b="0" i="0" u="none" strike="noStrike">
                          <a:effectLst/>
                          <a:latin typeface="Times New Roman" panose="02020603050405020304" pitchFamily="18" charset="0"/>
                        </a:rPr>
                        <a:t>(line C minus line L)</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a:t>
                      </a: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N</a:t>
                      </a:r>
                    </a:p>
                  </a:txBody>
                  <a:tcPr marL="7654" marR="7654" marT="7654" marB="0" anchor="b">
                    <a:lnL>
                      <a:noFill/>
                    </a:lnL>
                    <a:lnR>
                      <a:noFill/>
                    </a:lnR>
                    <a:lnT>
                      <a:noFill/>
                    </a:lnT>
                    <a:lnB>
                      <a:noFill/>
                    </a:lnB>
                  </a:tcPr>
                </a:tc>
                <a:tc>
                  <a:txBody>
                    <a:bodyPr/>
                    <a:lstStyle/>
                    <a:p>
                      <a:pPr algn="r" fontAlgn="b"/>
                      <a:r>
                        <a:rPr lang="en-US" sz="900" b="0" i="0" u="none" strike="noStrike">
                          <a:effectLst/>
                          <a:latin typeface="Times New Roman" panose="02020603050405020304" pitchFamily="18" charset="0"/>
                        </a:rPr>
                        <a:t>1,175.87</a:t>
                      </a:r>
                    </a:p>
                  </a:txBody>
                  <a:tcPr marL="7654" marR="7654" marT="76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2943641"/>
                  </a:ext>
                </a:extLst>
              </a:tr>
              <a:tr h="237922">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Times New Roman" panose="02020603050405020304" pitchFamily="18" charset="0"/>
                      </a:endParaRPr>
                    </a:p>
                  </a:txBody>
                  <a:tcPr marL="7654" marR="7654" marT="7654" marB="0" anchor="b">
                    <a:lnL>
                      <a:noFill/>
                    </a:lnL>
                    <a:lnR>
                      <a:noFill/>
                    </a:lnR>
                    <a:lnT>
                      <a:noFill/>
                    </a:lnT>
                    <a:lnB>
                      <a:noFill/>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71268535"/>
                  </a:ext>
                </a:extLst>
              </a:tr>
              <a:tr h="237922">
                <a:tc>
                  <a:txBody>
                    <a:bodyPr/>
                    <a:lstStyle/>
                    <a:p>
                      <a:pPr algn="l" fontAlgn="b"/>
                      <a:r>
                        <a:rPr lang="en-US" sz="900" b="0" i="0" u="none" strike="noStrike">
                          <a:effectLst/>
                          <a:latin typeface="Times New Roman" panose="02020603050405020304" pitchFamily="18" charset="0"/>
                        </a:rPr>
                        <a:t> </a:t>
                      </a:r>
                    </a:p>
                  </a:txBody>
                  <a:tcPr marL="7654" marR="7654" marT="765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Times New Roman" panose="02020603050405020304" pitchFamily="18" charset="0"/>
                        </a:rPr>
                        <a:t> </a:t>
                      </a:r>
                    </a:p>
                  </a:txBody>
                  <a:tcPr marL="7654" marR="7654" marT="76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Times New Roman" panose="02020603050405020304" pitchFamily="18" charset="0"/>
                        </a:rPr>
                        <a:t> </a:t>
                      </a:r>
                    </a:p>
                  </a:txBody>
                  <a:tcPr marL="7654" marR="7654" marT="765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419715"/>
                  </a:ext>
                </a:extLst>
              </a:tr>
            </a:tbl>
          </a:graphicData>
        </a:graphic>
      </p:graphicFrame>
    </p:spTree>
    <p:extLst>
      <p:ext uri="{BB962C8B-B14F-4D97-AF65-F5344CB8AC3E}">
        <p14:creationId xmlns:p14="http://schemas.microsoft.com/office/powerpoint/2010/main" val="5800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7B8B-D4E0-4C41-B3F2-02AC60ABAFA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DBD7505-6778-4159-A78E-074FCEA70613}"/>
              </a:ext>
            </a:extLst>
          </p:cNvPr>
          <p:cNvSpPr>
            <a:spLocks noGrp="1"/>
          </p:cNvSpPr>
          <p:nvPr>
            <p:ph idx="1"/>
          </p:nvPr>
        </p:nvSpPr>
        <p:spPr/>
        <p:txBody>
          <a:bodyPr/>
          <a:lstStyle/>
          <a:p>
            <a:pPr>
              <a:buFont typeface="Arial" panose="020B0604020202020204" pitchFamily="34" charset="0"/>
              <a:buChar char="•"/>
            </a:pPr>
            <a:r>
              <a:rPr lang="en-US" dirty="0">
                <a:hlinkClick r:id="rId2"/>
              </a:rPr>
              <a:t>https://www.bls.gov/ooh/education-training-and-library/high-school-teachers.htm</a:t>
            </a:r>
            <a:r>
              <a:rPr lang="en-US" dirty="0"/>
              <a:t> - High School Teacher Statistics</a:t>
            </a:r>
          </a:p>
          <a:p>
            <a:pPr>
              <a:buFont typeface="Arial" panose="020B0604020202020204" pitchFamily="34" charset="0"/>
              <a:buChar char="•"/>
            </a:pPr>
            <a:r>
              <a:rPr lang="en-US" dirty="0">
                <a:hlinkClick r:id="rId3"/>
              </a:rPr>
              <a:t>https://www.indeed.com/jobs?q=high%20school%20french%20teacher&amp;l=Virginia&amp;vjk=200802cb08d7de31</a:t>
            </a:r>
            <a:r>
              <a:rPr lang="en-US" dirty="0"/>
              <a:t> – Chesterfield County French Teacher Job Opening</a:t>
            </a:r>
          </a:p>
          <a:p>
            <a:pPr>
              <a:buFont typeface="Arial" panose="020B0604020202020204" pitchFamily="34" charset="0"/>
              <a:buChar char="•"/>
            </a:pPr>
            <a:r>
              <a:rPr lang="en-US" dirty="0">
                <a:hlinkClick r:id="rId4"/>
              </a:rPr>
              <a:t>https://www.apartmentguide.com/apartments/Virginia/Chester/Rivers-Bend-Apartment-Homes/15802/</a:t>
            </a:r>
            <a:r>
              <a:rPr lang="en-US" dirty="0"/>
              <a:t> - Information for Apartment Found</a:t>
            </a:r>
          </a:p>
          <a:p>
            <a:pPr>
              <a:buFont typeface="Arial" panose="020B0604020202020204" pitchFamily="34" charset="0"/>
              <a:buChar char="•"/>
            </a:pPr>
            <a:r>
              <a:rPr lang="en-US" dirty="0">
                <a:hlinkClick r:id="rId5"/>
              </a:rPr>
              <a:t>https://smartasset.com/investing/inflation-calculator#S20bwiK4Va</a:t>
            </a:r>
            <a:r>
              <a:rPr lang="en-US" dirty="0"/>
              <a:t> – Future Rent Value</a:t>
            </a:r>
          </a:p>
          <a:p>
            <a:pPr>
              <a:buFont typeface="Arial" panose="020B0604020202020204" pitchFamily="34" charset="0"/>
              <a:buChar char="•"/>
            </a:pPr>
            <a:r>
              <a:rPr lang="en-US" dirty="0">
                <a:hlinkClick r:id="rId6"/>
              </a:rPr>
              <a:t>https://smartasset.com/taxes/income-taxes#nNz60XKtWO</a:t>
            </a:r>
            <a:r>
              <a:rPr lang="en-US" dirty="0"/>
              <a:t> – Income Tax Calculator</a:t>
            </a:r>
          </a:p>
          <a:p>
            <a:pPr>
              <a:buFont typeface="Arial" panose="020B0604020202020204" pitchFamily="34" charset="0"/>
              <a:buChar char="•"/>
            </a:pPr>
            <a:r>
              <a:rPr lang="en-US" dirty="0">
                <a:hlinkClick r:id="rId7"/>
              </a:rPr>
              <a:t>https://www.moneytalksnews.com/5-myths-renters-insurance/</a:t>
            </a:r>
            <a:r>
              <a:rPr lang="en-US" dirty="0"/>
              <a:t> - Renters Insurance Average</a:t>
            </a:r>
          </a:p>
          <a:p>
            <a:pPr>
              <a:buFont typeface="Arial" panose="020B0604020202020204" pitchFamily="34" charset="0"/>
              <a:buChar char="•"/>
            </a:pPr>
            <a:r>
              <a:rPr lang="en-US" dirty="0">
                <a:hlinkClick r:id="rId8"/>
              </a:rPr>
              <a:t>https://www.carinsurance.com/state/Virginia-car-insurance.aspx</a:t>
            </a:r>
            <a:r>
              <a:rPr lang="en-US" dirty="0"/>
              <a:t> - Car Insurance Average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7489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185C-EB19-42DC-AC25-3821A60F6150}"/>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E85B835F-C211-4D6F-833B-159B61CD92C5}"/>
              </a:ext>
            </a:extLst>
          </p:cNvPr>
          <p:cNvSpPr>
            <a:spLocks noGrp="1"/>
          </p:cNvSpPr>
          <p:nvPr>
            <p:ph idx="1"/>
          </p:nvPr>
        </p:nvSpPr>
        <p:spPr/>
        <p:txBody>
          <a:bodyPr/>
          <a:lstStyle/>
          <a:p>
            <a:pPr>
              <a:buFont typeface="Arial" panose="020B0604020202020204" pitchFamily="34" charset="0"/>
              <a:buChar char="•"/>
            </a:pPr>
            <a:r>
              <a:rPr lang="en-US" dirty="0">
                <a:hlinkClick r:id="rId2"/>
              </a:rPr>
              <a:t>http://www.wisebread.com/how-much-does-your-credit-card-debt-cost-you</a:t>
            </a:r>
            <a:r>
              <a:rPr lang="en-US" dirty="0"/>
              <a:t> - Average Credit Card Loan Cost</a:t>
            </a:r>
          </a:p>
          <a:p>
            <a:pPr>
              <a:buFont typeface="Arial" panose="020B0604020202020204" pitchFamily="34" charset="0"/>
              <a:buChar char="•"/>
            </a:pPr>
            <a:r>
              <a:rPr lang="en-US" dirty="0">
                <a:hlinkClick r:id="rId3"/>
              </a:rPr>
              <a:t>https://studentloanhero.com/calculators/student-loan-payment-calculator/</a:t>
            </a:r>
            <a:r>
              <a:rPr lang="en-US" dirty="0"/>
              <a:t> - Average Student Loan Cost Calculator</a:t>
            </a:r>
          </a:p>
        </p:txBody>
      </p:sp>
    </p:spTree>
    <p:extLst>
      <p:ext uri="{BB962C8B-B14F-4D97-AF65-F5344CB8AC3E}">
        <p14:creationId xmlns:p14="http://schemas.microsoft.com/office/powerpoint/2010/main" val="365760183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978</TotalTime>
  <Words>954</Words>
  <Application>Microsoft Office PowerPoint</Application>
  <PresentationFormat>Widescreen</PresentationFormat>
  <Paragraphs>151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Retrospect</vt:lpstr>
      <vt:lpstr>Future Budget Project</vt:lpstr>
      <vt:lpstr>Career of Choice</vt:lpstr>
      <vt:lpstr>Career of Choice (cont.)</vt:lpstr>
      <vt:lpstr>After Graduation Living</vt:lpstr>
      <vt:lpstr>Financial Goals</vt:lpstr>
      <vt:lpstr>Income Statement</vt:lpstr>
      <vt:lpstr>PowerPoint Presentation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DiLandro</dc:creator>
  <cp:lastModifiedBy>Sam DiLandro</cp:lastModifiedBy>
  <cp:revision>25</cp:revision>
  <dcterms:created xsi:type="dcterms:W3CDTF">2018-04-11T04:03:11Z</dcterms:created>
  <dcterms:modified xsi:type="dcterms:W3CDTF">2018-04-24T23:24:58Z</dcterms:modified>
</cp:coreProperties>
</file>