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Average"/>
      <p:regular r:id="rId18"/>
    </p:embeddedFont>
    <p:embeddedFont>
      <p:font typeface="Oswald"/>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Oswald-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Oswald-regular.fntdata"/><Relationship Id="rId6" Type="http://schemas.openxmlformats.org/officeDocument/2006/relationships/slide" Target="slides/slide2.xml"/><Relationship Id="rId18" Type="http://schemas.openxmlformats.org/officeDocument/2006/relationships/font" Target="fonts/Average-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4" name="Shape 14"/>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Shape 15"/>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Shape 42"/>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Shape 43"/>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2623675" y="987075"/>
            <a:ext cx="4157100" cy="178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Mindless Eating </a:t>
            </a:r>
            <a:endParaRPr/>
          </a:p>
          <a:p>
            <a:pPr indent="0" lvl="0" marL="0">
              <a:spcBef>
                <a:spcPts val="0"/>
              </a:spcBef>
              <a:spcAft>
                <a:spcPts val="0"/>
              </a:spcAft>
              <a:buNone/>
            </a:pPr>
            <a:r>
              <a:rPr lang="en-GB"/>
              <a:t>Mini-Experiment</a:t>
            </a:r>
            <a:endParaRPr/>
          </a:p>
        </p:txBody>
      </p:sp>
      <p:sp>
        <p:nvSpPr>
          <p:cNvPr id="60" name="Shape 60"/>
          <p:cNvSpPr txBox="1"/>
          <p:nvPr>
            <p:ph idx="1" type="subTitle"/>
          </p:nvPr>
        </p:nvSpPr>
        <p:spPr>
          <a:xfrm>
            <a:off x="2883975" y="3093375"/>
            <a:ext cx="3376200" cy="1195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A64D79"/>
                </a:solidFill>
                <a:latin typeface="Times New Roman"/>
                <a:ea typeface="Times New Roman"/>
                <a:cs typeface="Times New Roman"/>
                <a:sym typeface="Times New Roman"/>
              </a:rPr>
              <a:t>Crystal Nzewi </a:t>
            </a:r>
            <a:endParaRPr>
              <a:solidFill>
                <a:srgbClr val="A64D79"/>
              </a:solidFill>
              <a:latin typeface="Times New Roman"/>
              <a:ea typeface="Times New Roman"/>
              <a:cs typeface="Times New Roman"/>
              <a:sym typeface="Times New Roman"/>
            </a:endParaRPr>
          </a:p>
          <a:p>
            <a:pPr indent="0" lvl="0" marL="0">
              <a:spcBef>
                <a:spcPts val="0"/>
              </a:spcBef>
              <a:spcAft>
                <a:spcPts val="0"/>
              </a:spcAft>
              <a:buNone/>
            </a:pPr>
            <a:r>
              <a:rPr lang="en-GB">
                <a:solidFill>
                  <a:srgbClr val="A64D79"/>
                </a:solidFill>
                <a:latin typeface="Times New Roman"/>
                <a:ea typeface="Times New Roman"/>
                <a:cs typeface="Times New Roman"/>
                <a:sym typeface="Times New Roman"/>
              </a:rPr>
              <a:t>&amp;</a:t>
            </a:r>
            <a:endParaRPr>
              <a:solidFill>
                <a:srgbClr val="A64D79"/>
              </a:solidFill>
              <a:latin typeface="Times New Roman"/>
              <a:ea typeface="Times New Roman"/>
              <a:cs typeface="Times New Roman"/>
              <a:sym typeface="Times New Roman"/>
            </a:endParaRPr>
          </a:p>
          <a:p>
            <a:pPr indent="0" lvl="0" marL="0">
              <a:spcBef>
                <a:spcPts val="0"/>
              </a:spcBef>
              <a:spcAft>
                <a:spcPts val="0"/>
              </a:spcAft>
              <a:buNone/>
            </a:pPr>
            <a:r>
              <a:rPr lang="en-GB">
                <a:solidFill>
                  <a:srgbClr val="A64D79"/>
                </a:solidFill>
                <a:latin typeface="Times New Roman"/>
                <a:ea typeface="Times New Roman"/>
                <a:cs typeface="Times New Roman"/>
                <a:sym typeface="Times New Roman"/>
              </a:rPr>
              <a:t> </a:t>
            </a:r>
            <a:r>
              <a:rPr lang="en-GB">
                <a:solidFill>
                  <a:srgbClr val="A64D79"/>
                </a:solidFill>
                <a:latin typeface="Times New Roman"/>
                <a:ea typeface="Times New Roman"/>
                <a:cs typeface="Times New Roman"/>
                <a:sym typeface="Times New Roman"/>
              </a:rPr>
              <a:t>Jacqueline</a:t>
            </a:r>
            <a:r>
              <a:rPr lang="en-GB">
                <a:solidFill>
                  <a:srgbClr val="A64D79"/>
                </a:solidFill>
                <a:latin typeface="Times New Roman"/>
                <a:ea typeface="Times New Roman"/>
                <a:cs typeface="Times New Roman"/>
                <a:sym typeface="Times New Roman"/>
              </a:rPr>
              <a:t> Nickels</a:t>
            </a:r>
            <a:endParaRPr>
              <a:solidFill>
                <a:srgbClr val="A64D79"/>
              </a:solidFill>
              <a:latin typeface="Times New Roman"/>
              <a:ea typeface="Times New Roman"/>
              <a:cs typeface="Times New Roman"/>
              <a:sym typeface="Times New Roman"/>
            </a:endParaRPr>
          </a:p>
        </p:txBody>
      </p:sp>
      <p:pic>
        <p:nvPicPr>
          <p:cNvPr id="61" name="Shape 61"/>
          <p:cNvPicPr preferRelativeResize="0"/>
          <p:nvPr/>
        </p:nvPicPr>
        <p:blipFill>
          <a:blip r:embed="rId3">
            <a:alphaModFix/>
          </a:blip>
          <a:stretch>
            <a:fillRect/>
          </a:stretch>
        </p:blipFill>
        <p:spPr>
          <a:xfrm>
            <a:off x="152400" y="152400"/>
            <a:ext cx="2318875" cy="1543106"/>
          </a:xfrm>
          <a:prstGeom prst="rect">
            <a:avLst/>
          </a:prstGeom>
          <a:noFill/>
          <a:ln>
            <a:noFill/>
          </a:ln>
        </p:spPr>
      </p:pic>
      <p:pic>
        <p:nvPicPr>
          <p:cNvPr id="62" name="Shape 62"/>
          <p:cNvPicPr preferRelativeResize="0"/>
          <p:nvPr/>
        </p:nvPicPr>
        <p:blipFill>
          <a:blip r:embed="rId4">
            <a:alphaModFix/>
          </a:blip>
          <a:stretch>
            <a:fillRect/>
          </a:stretch>
        </p:blipFill>
        <p:spPr>
          <a:xfrm>
            <a:off x="6349525" y="3514325"/>
            <a:ext cx="2579175" cy="14262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idx="1" type="body"/>
          </p:nvPr>
        </p:nvSpPr>
        <p:spPr>
          <a:xfrm>
            <a:off x="244675" y="323150"/>
            <a:ext cx="2486100" cy="457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sz="1400" u="sng"/>
              <a:t>Subject #9 (Female)</a:t>
            </a:r>
            <a:endParaRPr sz="1400" u="sng"/>
          </a:p>
          <a:p>
            <a:pPr indent="-317500" lvl="0" marL="457200" rtl="0">
              <a:spcBef>
                <a:spcPts val="1600"/>
              </a:spcBef>
              <a:spcAft>
                <a:spcPts val="0"/>
              </a:spcAft>
              <a:buSzPts val="1400"/>
              <a:buAutoNum type="arabicPeriod"/>
            </a:pPr>
            <a:r>
              <a:rPr lang="en-GB" sz="1400"/>
              <a:t>Neutral</a:t>
            </a:r>
            <a:endParaRPr sz="1400"/>
          </a:p>
          <a:p>
            <a:pPr indent="-317500" lvl="0" marL="457200" rtl="0">
              <a:spcBef>
                <a:spcPts val="0"/>
              </a:spcBef>
              <a:spcAft>
                <a:spcPts val="0"/>
              </a:spcAft>
              <a:buSzPts val="1400"/>
              <a:buAutoNum type="arabicPeriod"/>
            </a:pPr>
            <a:r>
              <a:rPr lang="en-GB" sz="1400"/>
              <a:t>Tired</a:t>
            </a:r>
            <a:endParaRPr sz="1400"/>
          </a:p>
          <a:p>
            <a:pPr indent="-317500" lvl="0" marL="457200" rtl="0">
              <a:spcBef>
                <a:spcPts val="0"/>
              </a:spcBef>
              <a:spcAft>
                <a:spcPts val="0"/>
              </a:spcAft>
              <a:buSzPts val="1400"/>
              <a:buAutoNum type="arabicPeriod"/>
            </a:pPr>
            <a:r>
              <a:rPr lang="en-GB" sz="1400"/>
              <a:t>Yes</a:t>
            </a:r>
            <a:endParaRPr sz="1400"/>
          </a:p>
          <a:p>
            <a:pPr indent="-317500" lvl="0" marL="457200" rtl="0">
              <a:spcBef>
                <a:spcPts val="0"/>
              </a:spcBef>
              <a:spcAft>
                <a:spcPts val="0"/>
              </a:spcAft>
              <a:buSzPts val="1400"/>
              <a:buAutoNum type="arabicPeriod"/>
            </a:pPr>
            <a:r>
              <a:rPr lang="en-GB" sz="1400"/>
              <a:t>Yes, healthier </a:t>
            </a:r>
            <a:endParaRPr sz="1400"/>
          </a:p>
          <a:p>
            <a:pPr indent="-317500" lvl="0" marL="457200" rtl="0">
              <a:spcBef>
                <a:spcPts val="0"/>
              </a:spcBef>
              <a:spcAft>
                <a:spcPts val="0"/>
              </a:spcAft>
              <a:buSzPts val="1400"/>
              <a:buAutoNum type="arabicPeriod"/>
            </a:pPr>
            <a:r>
              <a:rPr lang="en-GB" sz="1400"/>
              <a:t>10%</a:t>
            </a:r>
            <a:endParaRPr sz="1400"/>
          </a:p>
          <a:p>
            <a:pPr indent="0" lvl="0" marL="0" rtl="0">
              <a:spcBef>
                <a:spcPts val="1600"/>
              </a:spcBef>
              <a:spcAft>
                <a:spcPts val="0"/>
              </a:spcAft>
              <a:buNone/>
            </a:pPr>
            <a:r>
              <a:rPr lang="en-GB" sz="1400" u="sng"/>
              <a:t>Subject #10 (Male)</a:t>
            </a:r>
            <a:endParaRPr sz="1400" u="sng"/>
          </a:p>
          <a:p>
            <a:pPr indent="-317500" lvl="0" marL="457200" rtl="0">
              <a:spcBef>
                <a:spcPts val="1600"/>
              </a:spcBef>
              <a:spcAft>
                <a:spcPts val="0"/>
              </a:spcAft>
              <a:buSzPts val="1400"/>
              <a:buAutoNum type="arabicPeriod"/>
            </a:pPr>
            <a:r>
              <a:rPr lang="en-GB" sz="1400"/>
              <a:t>Optimistic</a:t>
            </a:r>
            <a:endParaRPr sz="1400"/>
          </a:p>
          <a:p>
            <a:pPr indent="-317500" lvl="0" marL="457200" rtl="0">
              <a:spcBef>
                <a:spcPts val="0"/>
              </a:spcBef>
              <a:spcAft>
                <a:spcPts val="0"/>
              </a:spcAft>
              <a:buSzPts val="1400"/>
              <a:buAutoNum type="arabicPeriod"/>
            </a:pPr>
            <a:r>
              <a:rPr lang="en-GB" sz="1400"/>
              <a:t>Getting a lot of </a:t>
            </a:r>
            <a:r>
              <a:rPr lang="en-GB" sz="1400"/>
              <a:t>sleep</a:t>
            </a:r>
            <a:endParaRPr sz="1400"/>
          </a:p>
          <a:p>
            <a:pPr indent="-317500" lvl="0" marL="457200" rtl="0">
              <a:spcBef>
                <a:spcPts val="0"/>
              </a:spcBef>
              <a:spcAft>
                <a:spcPts val="0"/>
              </a:spcAft>
              <a:buSzPts val="1400"/>
              <a:buAutoNum type="arabicPeriod"/>
            </a:pPr>
            <a:r>
              <a:rPr lang="en-GB" sz="1400"/>
              <a:t>Yes</a:t>
            </a:r>
            <a:endParaRPr sz="1400"/>
          </a:p>
          <a:p>
            <a:pPr indent="-317500" lvl="0" marL="457200" rtl="0">
              <a:spcBef>
                <a:spcPts val="0"/>
              </a:spcBef>
              <a:spcAft>
                <a:spcPts val="0"/>
              </a:spcAft>
              <a:buSzPts val="1400"/>
              <a:buAutoNum type="arabicPeriod"/>
            </a:pPr>
            <a:r>
              <a:rPr lang="en-GB" sz="1400"/>
              <a:t>Yes, eats healthier</a:t>
            </a:r>
            <a:endParaRPr sz="1400"/>
          </a:p>
          <a:p>
            <a:pPr indent="-317500" lvl="0" marL="457200">
              <a:spcBef>
                <a:spcPts val="0"/>
              </a:spcBef>
              <a:spcAft>
                <a:spcPts val="0"/>
              </a:spcAft>
              <a:buSzPts val="1400"/>
              <a:buAutoNum type="arabicPeriod"/>
            </a:pPr>
            <a:r>
              <a:rPr lang="en-GB" sz="1400"/>
              <a:t>75%</a:t>
            </a:r>
            <a:endParaRPr sz="1400"/>
          </a:p>
        </p:txBody>
      </p:sp>
      <p:sp>
        <p:nvSpPr>
          <p:cNvPr id="123" name="Shape 123"/>
          <p:cNvSpPr txBox="1"/>
          <p:nvPr/>
        </p:nvSpPr>
        <p:spPr>
          <a:xfrm>
            <a:off x="3803175" y="323150"/>
            <a:ext cx="3845100" cy="4032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u="sng">
                <a:solidFill>
                  <a:schemeClr val="accent3"/>
                </a:solidFill>
                <a:latin typeface="Average"/>
                <a:ea typeface="Average"/>
                <a:cs typeface="Average"/>
                <a:sym typeface="Average"/>
              </a:rPr>
              <a:t>Subject #11 (Male)</a:t>
            </a:r>
            <a:endParaRPr u="sng">
              <a:solidFill>
                <a:schemeClr val="accent3"/>
              </a:solidFill>
              <a:latin typeface="Average"/>
              <a:ea typeface="Average"/>
              <a:cs typeface="Average"/>
              <a:sym typeface="Average"/>
            </a:endParaRPr>
          </a:p>
          <a:p>
            <a:pPr indent="0" lvl="0" marL="0">
              <a:spcBef>
                <a:spcPts val="0"/>
              </a:spcBef>
              <a:spcAft>
                <a:spcPts val="0"/>
              </a:spcAft>
              <a:buNone/>
            </a:pPr>
            <a:r>
              <a:t/>
            </a:r>
            <a:endParaRPr u="sng">
              <a:solidFill>
                <a:schemeClr val="accent3"/>
              </a:solidFill>
              <a:latin typeface="Average"/>
              <a:ea typeface="Average"/>
              <a:cs typeface="Average"/>
              <a:sym typeface="Average"/>
            </a:endParaRPr>
          </a:p>
          <a:p>
            <a:pPr indent="-317500" lvl="0" marL="457200" rtl="0">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Sensational</a:t>
            </a:r>
            <a:endParaRPr>
              <a:solidFill>
                <a:schemeClr val="accent3"/>
              </a:solidFill>
              <a:latin typeface="Average"/>
              <a:ea typeface="Average"/>
              <a:cs typeface="Average"/>
              <a:sym typeface="Average"/>
            </a:endParaRPr>
          </a:p>
          <a:p>
            <a:pPr indent="-317500" lvl="0" marL="457200" rtl="0">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No classes</a:t>
            </a:r>
            <a:endParaRPr>
              <a:solidFill>
                <a:schemeClr val="accent3"/>
              </a:solidFill>
              <a:latin typeface="Average"/>
              <a:ea typeface="Average"/>
              <a:cs typeface="Average"/>
              <a:sym typeface="Average"/>
            </a:endParaRPr>
          </a:p>
          <a:p>
            <a:pPr indent="-317500" lvl="0" marL="457200" rtl="0">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No</a:t>
            </a:r>
            <a:endParaRPr>
              <a:solidFill>
                <a:schemeClr val="accent3"/>
              </a:solidFill>
              <a:latin typeface="Average"/>
              <a:ea typeface="Average"/>
              <a:cs typeface="Average"/>
              <a:sym typeface="Average"/>
            </a:endParaRPr>
          </a:p>
          <a:p>
            <a:pPr indent="-317500" lvl="0" marL="457200" rtl="0">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Yes (stress not that much)</a:t>
            </a:r>
            <a:endParaRPr>
              <a:solidFill>
                <a:schemeClr val="accent3"/>
              </a:solidFill>
              <a:latin typeface="Average"/>
              <a:ea typeface="Average"/>
              <a:cs typeface="Average"/>
              <a:sym typeface="Average"/>
            </a:endParaRPr>
          </a:p>
          <a:p>
            <a:pPr indent="-317500" lvl="0" marL="457200" rtl="0">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30%</a:t>
            </a:r>
            <a:endParaRPr>
              <a:solidFill>
                <a:schemeClr val="accent3"/>
              </a:solidFill>
              <a:latin typeface="Average"/>
              <a:ea typeface="Average"/>
              <a:cs typeface="Average"/>
              <a:sym typeface="Average"/>
            </a:endParaRPr>
          </a:p>
          <a:p>
            <a:pPr indent="0" lvl="0" marL="0" rtl="0">
              <a:spcBef>
                <a:spcPts val="0"/>
              </a:spcBef>
              <a:spcAft>
                <a:spcPts val="0"/>
              </a:spcAft>
              <a:buNone/>
            </a:pPr>
            <a:r>
              <a:t/>
            </a:r>
            <a:endParaRPr>
              <a:solidFill>
                <a:schemeClr val="accent3"/>
              </a:solidFill>
              <a:latin typeface="Average"/>
              <a:ea typeface="Average"/>
              <a:cs typeface="Average"/>
              <a:sym typeface="Average"/>
            </a:endParaRPr>
          </a:p>
          <a:p>
            <a:pPr indent="0" lvl="0" marL="0">
              <a:spcBef>
                <a:spcPts val="0"/>
              </a:spcBef>
              <a:spcAft>
                <a:spcPts val="0"/>
              </a:spcAft>
              <a:buNone/>
            </a:pPr>
            <a:r>
              <a:rPr lang="en-GB" u="sng">
                <a:solidFill>
                  <a:schemeClr val="accent3"/>
                </a:solidFill>
                <a:latin typeface="Average"/>
                <a:ea typeface="Average"/>
                <a:cs typeface="Average"/>
                <a:sym typeface="Average"/>
              </a:rPr>
              <a:t>Subject #12 (Female)</a:t>
            </a:r>
            <a:endParaRPr u="sng">
              <a:solidFill>
                <a:schemeClr val="accent3"/>
              </a:solidFill>
              <a:latin typeface="Average"/>
              <a:ea typeface="Average"/>
              <a:cs typeface="Average"/>
              <a:sym typeface="Average"/>
            </a:endParaRPr>
          </a:p>
          <a:p>
            <a:pPr indent="0" lvl="0" marL="0">
              <a:spcBef>
                <a:spcPts val="0"/>
              </a:spcBef>
              <a:spcAft>
                <a:spcPts val="0"/>
              </a:spcAft>
              <a:buNone/>
            </a:pPr>
            <a:r>
              <a:t/>
            </a:r>
            <a:endParaRPr>
              <a:solidFill>
                <a:schemeClr val="accent3"/>
              </a:solidFill>
              <a:latin typeface="Average"/>
              <a:ea typeface="Average"/>
              <a:cs typeface="Average"/>
              <a:sym typeface="Average"/>
            </a:endParaRPr>
          </a:p>
          <a:p>
            <a:pPr indent="-317500" lvl="0" marL="457200" rtl="0">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Mixed/ stressed</a:t>
            </a:r>
            <a:endParaRPr>
              <a:solidFill>
                <a:schemeClr val="accent3"/>
              </a:solidFill>
              <a:latin typeface="Average"/>
              <a:ea typeface="Average"/>
              <a:cs typeface="Average"/>
              <a:sym typeface="Average"/>
            </a:endParaRPr>
          </a:p>
          <a:p>
            <a:pPr indent="-317500" lvl="0" marL="457200" rtl="0">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Quizzes and papers due</a:t>
            </a:r>
            <a:endParaRPr>
              <a:solidFill>
                <a:schemeClr val="accent3"/>
              </a:solidFill>
              <a:latin typeface="Average"/>
              <a:ea typeface="Average"/>
              <a:cs typeface="Average"/>
              <a:sym typeface="Average"/>
            </a:endParaRPr>
          </a:p>
          <a:p>
            <a:pPr indent="-317500" lvl="0" marL="457200" rtl="0">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No</a:t>
            </a:r>
            <a:endParaRPr>
              <a:solidFill>
                <a:schemeClr val="accent3"/>
              </a:solidFill>
              <a:latin typeface="Average"/>
              <a:ea typeface="Average"/>
              <a:cs typeface="Average"/>
              <a:sym typeface="Average"/>
            </a:endParaRPr>
          </a:p>
          <a:p>
            <a:pPr indent="-317500" lvl="0" marL="457200" rtl="0">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Yes (eats more when happy)</a:t>
            </a:r>
            <a:endParaRPr>
              <a:solidFill>
                <a:schemeClr val="accent3"/>
              </a:solidFill>
              <a:latin typeface="Average"/>
              <a:ea typeface="Average"/>
              <a:cs typeface="Average"/>
              <a:sym typeface="Average"/>
            </a:endParaRPr>
          </a:p>
          <a:p>
            <a:pPr indent="-317500" lvl="0" marL="457200">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60%</a:t>
            </a:r>
            <a:endParaRPr>
              <a:solidFill>
                <a:schemeClr val="accent3"/>
              </a:solidFill>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A64D79"/>
                </a:solidFill>
              </a:rPr>
              <a:t>Result Explanation</a:t>
            </a:r>
            <a:endParaRPr>
              <a:solidFill>
                <a:srgbClr val="A64D79"/>
              </a:solidFill>
            </a:endParaRPr>
          </a:p>
        </p:txBody>
      </p:sp>
      <p:sp>
        <p:nvSpPr>
          <p:cNvPr id="129" name="Shape 129"/>
          <p:cNvSpPr txBox="1"/>
          <p:nvPr>
            <p:ph idx="1" type="body"/>
          </p:nvPr>
        </p:nvSpPr>
        <p:spPr>
          <a:xfrm>
            <a:off x="311700" y="1152475"/>
            <a:ext cx="8520600" cy="3679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From the results, it is evident to see that;</a:t>
            </a:r>
            <a:endParaRPr/>
          </a:p>
          <a:p>
            <a:pPr indent="-342900" lvl="0" marL="457200" rtl="0">
              <a:spcBef>
                <a:spcPts val="1600"/>
              </a:spcBef>
              <a:spcAft>
                <a:spcPts val="0"/>
              </a:spcAft>
              <a:buSzPts val="1800"/>
              <a:buChar char="●"/>
            </a:pPr>
            <a:r>
              <a:rPr lang="en-GB"/>
              <a:t>Of those 12, the six females all said that their mood affected choice of food. Four out of six of the male also said that their mood affected their choice of food. </a:t>
            </a:r>
            <a:endParaRPr/>
          </a:p>
          <a:p>
            <a:pPr indent="-342900" lvl="0" marL="457200" rtl="0">
              <a:spcBef>
                <a:spcPts val="0"/>
              </a:spcBef>
              <a:spcAft>
                <a:spcPts val="0"/>
              </a:spcAft>
              <a:buSzPts val="1800"/>
              <a:buChar char="●"/>
            </a:pPr>
            <a:r>
              <a:rPr lang="en-GB"/>
              <a:t>3 Students - 60% (mood plays on food choice)</a:t>
            </a:r>
            <a:endParaRPr/>
          </a:p>
          <a:p>
            <a:pPr indent="-342900" lvl="0" marL="457200" rtl="0">
              <a:spcBef>
                <a:spcPts val="0"/>
              </a:spcBef>
              <a:spcAft>
                <a:spcPts val="0"/>
              </a:spcAft>
              <a:buSzPts val="1800"/>
              <a:buChar char="●"/>
            </a:pPr>
            <a:r>
              <a:rPr lang="en-GB"/>
              <a:t>1 student- 50%</a:t>
            </a:r>
            <a:endParaRPr/>
          </a:p>
          <a:p>
            <a:pPr indent="-342900" lvl="0" marL="457200" rtl="0">
              <a:spcBef>
                <a:spcPts val="0"/>
              </a:spcBef>
              <a:spcAft>
                <a:spcPts val="0"/>
              </a:spcAft>
              <a:buSzPts val="1800"/>
              <a:buChar char="●"/>
            </a:pPr>
            <a:r>
              <a:rPr lang="en-GB"/>
              <a:t>3 students- 20% range</a:t>
            </a:r>
            <a:endParaRPr/>
          </a:p>
          <a:p>
            <a:pPr indent="-342900" lvl="0" marL="457200" rtl="0">
              <a:spcBef>
                <a:spcPts val="0"/>
              </a:spcBef>
              <a:spcAft>
                <a:spcPts val="0"/>
              </a:spcAft>
              <a:buSzPts val="1800"/>
              <a:buChar char="●"/>
            </a:pPr>
            <a:r>
              <a:rPr lang="en-GB"/>
              <a:t>3 students- 30%</a:t>
            </a:r>
            <a:endParaRPr/>
          </a:p>
          <a:p>
            <a:pPr indent="-342900" lvl="0" marL="457200" rtl="0">
              <a:spcBef>
                <a:spcPts val="0"/>
              </a:spcBef>
              <a:spcAft>
                <a:spcPts val="0"/>
              </a:spcAft>
              <a:buSzPts val="1800"/>
              <a:buChar char="●"/>
            </a:pPr>
            <a:r>
              <a:rPr lang="en-GB"/>
              <a:t>1 student- 10%</a:t>
            </a:r>
            <a:endParaRPr/>
          </a:p>
          <a:p>
            <a:pPr indent="-342900" lvl="0" marL="457200" rtl="0">
              <a:spcBef>
                <a:spcPts val="0"/>
              </a:spcBef>
              <a:spcAft>
                <a:spcPts val="0"/>
              </a:spcAft>
              <a:buSzPts val="1800"/>
              <a:buChar char="●"/>
            </a:pPr>
            <a:r>
              <a:rPr lang="en-GB"/>
              <a:t>1 student- 75%</a:t>
            </a:r>
            <a:endParaRPr/>
          </a:p>
          <a:p>
            <a:pPr indent="-342900" lvl="0" marL="457200">
              <a:spcBef>
                <a:spcPts val="0"/>
              </a:spcBef>
              <a:spcAft>
                <a:spcPts val="0"/>
              </a:spcAft>
              <a:buSzPts val="1800"/>
              <a:buChar char="●"/>
            </a:pPr>
            <a:r>
              <a:rPr lang="en-GB"/>
              <a:t>Only 33% had food affect them by 60% or higher</a:t>
            </a:r>
            <a:endParaRPr/>
          </a:p>
        </p:txBody>
      </p:sp>
      <p:pic>
        <p:nvPicPr>
          <p:cNvPr id="130" name="Shape 130"/>
          <p:cNvPicPr preferRelativeResize="0"/>
          <p:nvPr/>
        </p:nvPicPr>
        <p:blipFill>
          <a:blip r:embed="rId3">
            <a:alphaModFix/>
          </a:blip>
          <a:stretch>
            <a:fillRect/>
          </a:stretch>
        </p:blipFill>
        <p:spPr>
          <a:xfrm>
            <a:off x="6696823" y="2948698"/>
            <a:ext cx="1816250" cy="1816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A64D79"/>
                </a:solidFill>
              </a:rPr>
              <a:t>Observation/Opinion</a:t>
            </a:r>
            <a:endParaRPr>
              <a:solidFill>
                <a:srgbClr val="A64D79"/>
              </a:solidFill>
            </a:endParaRPr>
          </a:p>
        </p:txBody>
      </p:sp>
      <p:sp>
        <p:nvSpPr>
          <p:cNvPr id="136" name="Shape 1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A lot of moods were affected by fatigue. Either due to getting good enough sleep or the lack thereof.</a:t>
            </a:r>
            <a:endParaRPr/>
          </a:p>
          <a:p>
            <a:pPr indent="-342900" lvl="0" marL="457200" rtl="0">
              <a:spcBef>
                <a:spcPts val="0"/>
              </a:spcBef>
              <a:spcAft>
                <a:spcPts val="0"/>
              </a:spcAft>
              <a:buSzPts val="1800"/>
              <a:buChar char="●"/>
            </a:pPr>
            <a:r>
              <a:rPr lang="en-GB"/>
              <a:t>The results were mostly similar for the people who were studied as all of them except two said that their mood affects what they chose to eat. </a:t>
            </a:r>
            <a:endParaRPr/>
          </a:p>
          <a:p>
            <a:pPr indent="-342900" lvl="0" marL="457200" rtl="0">
              <a:spcBef>
                <a:spcPts val="0"/>
              </a:spcBef>
              <a:spcAft>
                <a:spcPts val="0"/>
              </a:spcAft>
              <a:buSzPts val="1800"/>
              <a:buChar char="●"/>
            </a:pPr>
            <a:r>
              <a:rPr lang="en-GB"/>
              <a:t>We also believe that due to the good weather, a lot of people were in a good mood today. </a:t>
            </a:r>
            <a:endParaRPr/>
          </a:p>
          <a:p>
            <a:pPr indent="-342900" lvl="0" marL="457200" rtl="0">
              <a:spcBef>
                <a:spcPts val="0"/>
              </a:spcBef>
              <a:spcAft>
                <a:spcPts val="0"/>
              </a:spcAft>
              <a:buSzPts val="1800"/>
              <a:buChar char="●"/>
            </a:pPr>
            <a:r>
              <a:rPr lang="en-GB"/>
              <a:t>Most of the student said that if they were tired, sad, or anxious that they would eat more and unhealthier. </a:t>
            </a:r>
            <a:endParaRPr/>
          </a:p>
          <a:p>
            <a:pPr indent="0" lvl="0" marL="0" rtl="0">
              <a:spcBef>
                <a:spcPts val="1600"/>
              </a:spcBef>
              <a:spcAft>
                <a:spcPts val="1600"/>
              </a:spcAft>
              <a:buNone/>
            </a:pPr>
            <a:r>
              <a:t/>
            </a:r>
            <a:endParaRPr/>
          </a:p>
        </p:txBody>
      </p:sp>
      <p:pic>
        <p:nvPicPr>
          <p:cNvPr id="137" name="Shape 137"/>
          <p:cNvPicPr preferRelativeResize="0"/>
          <p:nvPr/>
        </p:nvPicPr>
        <p:blipFill>
          <a:blip r:embed="rId3">
            <a:alphaModFix/>
          </a:blip>
          <a:stretch>
            <a:fillRect/>
          </a:stretch>
        </p:blipFill>
        <p:spPr>
          <a:xfrm>
            <a:off x="6140775" y="3568600"/>
            <a:ext cx="2164425" cy="1331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A64D79"/>
                </a:solidFill>
              </a:rPr>
              <a:t>How these results can help change “Mindless Eating”</a:t>
            </a:r>
            <a:endParaRPr>
              <a:solidFill>
                <a:srgbClr val="A64D79"/>
              </a:solidFill>
            </a:endParaRPr>
          </a:p>
        </p:txBody>
      </p:sp>
      <p:sp>
        <p:nvSpPr>
          <p:cNvPr id="143" name="Shape 1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The results show that more students are likely to opt for larger portions or unhealthy foods when they were tired, sad or anxious. </a:t>
            </a:r>
            <a:endParaRPr/>
          </a:p>
          <a:p>
            <a:pPr indent="-342900" lvl="0" marL="457200">
              <a:spcBef>
                <a:spcPts val="0"/>
              </a:spcBef>
              <a:spcAft>
                <a:spcPts val="0"/>
              </a:spcAft>
              <a:buSzPts val="1800"/>
              <a:buChar char="-"/>
            </a:pPr>
            <a:r>
              <a:rPr lang="en-GB"/>
              <a:t>Questioning and being aware of how their mood may affect their meal choices will help them be more cautious of their eating habits and thus, they will be able to control it better.</a:t>
            </a:r>
            <a:endParaRPr/>
          </a:p>
        </p:txBody>
      </p:sp>
      <p:pic>
        <p:nvPicPr>
          <p:cNvPr id="144" name="Shape 144"/>
          <p:cNvPicPr preferRelativeResize="0"/>
          <p:nvPr/>
        </p:nvPicPr>
        <p:blipFill>
          <a:blip r:embed="rId3">
            <a:alphaModFix/>
          </a:blip>
          <a:stretch>
            <a:fillRect/>
          </a:stretch>
        </p:blipFill>
        <p:spPr>
          <a:xfrm>
            <a:off x="5332863" y="2911525"/>
            <a:ext cx="2752725" cy="165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A64D79"/>
                </a:solidFill>
              </a:rPr>
              <a:t>Food for Your Mood</a:t>
            </a:r>
            <a:endParaRPr>
              <a:solidFill>
                <a:srgbClr val="A64D79"/>
              </a:solidFill>
            </a:endParaRPr>
          </a:p>
        </p:txBody>
      </p:sp>
      <p:sp>
        <p:nvSpPr>
          <p:cNvPr id="68" name="Shape 68"/>
          <p:cNvSpPr txBox="1"/>
          <p:nvPr>
            <p:ph idx="1" type="body"/>
          </p:nvPr>
        </p:nvSpPr>
        <p:spPr>
          <a:xfrm>
            <a:off x="311700" y="1017725"/>
            <a:ext cx="8520600" cy="3787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Our research was done on the role that our mood plays on the food we eat. Meaning, how the emotions that we have on a day to day basis affect the meal plan/choice we decide to have on that day. </a:t>
            </a:r>
            <a:endParaRPr/>
          </a:p>
          <a:p>
            <a:pPr indent="0" lvl="0" marL="0">
              <a:spcBef>
                <a:spcPts val="1600"/>
              </a:spcBef>
              <a:spcAft>
                <a:spcPts val="0"/>
              </a:spcAft>
              <a:buNone/>
            </a:pPr>
            <a:r>
              <a:rPr lang="en-GB"/>
              <a:t>In order to find information on this topic, we asked a few questions:</a:t>
            </a:r>
            <a:endParaRPr/>
          </a:p>
          <a:p>
            <a:pPr indent="-342900" lvl="0" marL="457200" rtl="0">
              <a:spcBef>
                <a:spcPts val="1600"/>
              </a:spcBef>
              <a:spcAft>
                <a:spcPts val="0"/>
              </a:spcAft>
              <a:buSzPts val="1800"/>
              <a:buChar char="●"/>
            </a:pPr>
            <a:r>
              <a:rPr lang="en-GB"/>
              <a:t>Our target group were athletes at Dhall</a:t>
            </a:r>
            <a:endParaRPr/>
          </a:p>
          <a:p>
            <a:pPr indent="-342900" lvl="0" marL="457200" rtl="0">
              <a:spcBef>
                <a:spcPts val="0"/>
              </a:spcBef>
              <a:spcAft>
                <a:spcPts val="0"/>
              </a:spcAft>
              <a:buSzPts val="1800"/>
              <a:buChar char="●"/>
            </a:pPr>
            <a:r>
              <a:rPr lang="en-GB"/>
              <a:t>We asked how their mood was and what impacted that mood</a:t>
            </a:r>
            <a:endParaRPr/>
          </a:p>
          <a:p>
            <a:pPr indent="-342900" lvl="0" marL="457200" rtl="0">
              <a:spcBef>
                <a:spcPts val="0"/>
              </a:spcBef>
              <a:spcAft>
                <a:spcPts val="0"/>
              </a:spcAft>
              <a:buSzPts val="1800"/>
              <a:buChar char="●"/>
            </a:pPr>
            <a:r>
              <a:rPr lang="en-GB"/>
              <a:t>We then asked if their mood affected what they chose to eat at that time and if they were in a different mood, would they eat differently</a:t>
            </a:r>
            <a:endParaRPr/>
          </a:p>
          <a:p>
            <a:pPr indent="-342900" lvl="0" marL="457200" rtl="0">
              <a:spcBef>
                <a:spcPts val="0"/>
              </a:spcBef>
              <a:spcAft>
                <a:spcPts val="0"/>
              </a:spcAft>
              <a:buSzPts val="1800"/>
              <a:buChar char="●"/>
            </a:pPr>
            <a:r>
              <a:rPr lang="en-GB"/>
              <a:t>The last question was what the percentage had their mood played in their choice of food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2400">
                <a:solidFill>
                  <a:srgbClr val="A64D79"/>
                </a:solidFill>
              </a:rPr>
              <a:t>The importance of understanding the impact of our mood on our eating habits</a:t>
            </a:r>
            <a:endParaRPr sz="2400">
              <a:solidFill>
                <a:srgbClr val="A64D79"/>
              </a:solidFill>
            </a:endParaRPr>
          </a:p>
        </p:txBody>
      </p:sp>
      <p:sp>
        <p:nvSpPr>
          <p:cNvPr id="74" name="Shape 74"/>
          <p:cNvSpPr txBox="1"/>
          <p:nvPr>
            <p:ph idx="1" type="body"/>
          </p:nvPr>
        </p:nvSpPr>
        <p:spPr>
          <a:xfrm>
            <a:off x="311700" y="1332625"/>
            <a:ext cx="7906200" cy="2943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GB"/>
              <a:t>This research experiment is relevant for the general population because when we eat, although we are unaware of it, most of the time our eating habits are determined by our mood. Craving a certain food while feeling sad is very common. For athletes, understanding the relationship between our moods and eating habits is vital in order for us to have the best sports performance possible. </a:t>
            </a:r>
            <a:endParaRPr/>
          </a:p>
        </p:txBody>
      </p:sp>
      <p:pic>
        <p:nvPicPr>
          <p:cNvPr id="75" name="Shape 75"/>
          <p:cNvPicPr preferRelativeResize="0"/>
          <p:nvPr/>
        </p:nvPicPr>
        <p:blipFill>
          <a:blip r:embed="rId3">
            <a:alphaModFix/>
          </a:blip>
          <a:stretch>
            <a:fillRect/>
          </a:stretch>
        </p:blipFill>
        <p:spPr>
          <a:xfrm>
            <a:off x="6244100" y="3099473"/>
            <a:ext cx="1853625" cy="1733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A64D79"/>
                </a:solidFill>
              </a:rPr>
              <a:t>Experiment</a:t>
            </a:r>
            <a:endParaRPr>
              <a:solidFill>
                <a:srgbClr val="A64D79"/>
              </a:solidFill>
            </a:endParaRPr>
          </a:p>
        </p:txBody>
      </p:sp>
      <p:sp>
        <p:nvSpPr>
          <p:cNvPr id="81" name="Shape 8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12 students were studied in total</a:t>
            </a:r>
            <a:endParaRPr/>
          </a:p>
          <a:p>
            <a:pPr indent="-342900" lvl="0" marL="457200" rtl="0">
              <a:spcBef>
                <a:spcPts val="0"/>
              </a:spcBef>
              <a:spcAft>
                <a:spcPts val="0"/>
              </a:spcAft>
              <a:buSzPts val="1800"/>
              <a:buChar char="●"/>
            </a:pPr>
            <a:r>
              <a:rPr lang="en-GB"/>
              <a:t>6 Female</a:t>
            </a:r>
            <a:endParaRPr/>
          </a:p>
          <a:p>
            <a:pPr indent="-342900" lvl="0" marL="457200" rtl="0">
              <a:spcBef>
                <a:spcPts val="0"/>
              </a:spcBef>
              <a:spcAft>
                <a:spcPts val="0"/>
              </a:spcAft>
              <a:buSzPts val="1800"/>
              <a:buChar char="●"/>
            </a:pPr>
            <a:r>
              <a:rPr lang="en-GB"/>
              <a:t>6 Male</a:t>
            </a:r>
            <a:endParaRPr/>
          </a:p>
          <a:p>
            <a:pPr indent="-342900" lvl="0" marL="457200" rtl="0">
              <a:spcBef>
                <a:spcPts val="0"/>
              </a:spcBef>
              <a:spcAft>
                <a:spcPts val="0"/>
              </a:spcAft>
              <a:buSzPts val="1800"/>
              <a:buChar char="●"/>
            </a:pPr>
            <a:r>
              <a:rPr lang="en-GB"/>
              <a:t>All between the ages of 18-22</a:t>
            </a:r>
            <a:endParaRPr/>
          </a:p>
        </p:txBody>
      </p:sp>
      <p:pic>
        <p:nvPicPr>
          <p:cNvPr id="82" name="Shape 82"/>
          <p:cNvPicPr preferRelativeResize="0"/>
          <p:nvPr/>
        </p:nvPicPr>
        <p:blipFill>
          <a:blip r:embed="rId3">
            <a:alphaModFix/>
          </a:blip>
          <a:stretch>
            <a:fillRect/>
          </a:stretch>
        </p:blipFill>
        <p:spPr>
          <a:xfrm>
            <a:off x="6122288" y="2366913"/>
            <a:ext cx="2143125" cy="2143125"/>
          </a:xfrm>
          <a:prstGeom prst="rect">
            <a:avLst/>
          </a:prstGeom>
          <a:noFill/>
          <a:ln>
            <a:noFill/>
          </a:ln>
        </p:spPr>
      </p:pic>
      <p:pic>
        <p:nvPicPr>
          <p:cNvPr id="83" name="Shape 83"/>
          <p:cNvPicPr preferRelativeResize="0"/>
          <p:nvPr/>
        </p:nvPicPr>
        <p:blipFill>
          <a:blip r:embed="rId4">
            <a:alphaModFix/>
          </a:blip>
          <a:stretch>
            <a:fillRect/>
          </a:stretch>
        </p:blipFill>
        <p:spPr>
          <a:xfrm>
            <a:off x="6180147" y="772722"/>
            <a:ext cx="1926125" cy="1442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A64D79"/>
                </a:solidFill>
              </a:rPr>
              <a:t>Hypothesis</a:t>
            </a:r>
            <a:endParaRPr>
              <a:solidFill>
                <a:srgbClr val="A64D79"/>
              </a:solidFill>
            </a:endParaRPr>
          </a:p>
        </p:txBody>
      </p:sp>
      <p:sp>
        <p:nvSpPr>
          <p:cNvPr id="89" name="Shape 89"/>
          <p:cNvSpPr txBox="1"/>
          <p:nvPr/>
        </p:nvSpPr>
        <p:spPr>
          <a:xfrm>
            <a:off x="360200" y="1357050"/>
            <a:ext cx="6626100" cy="2898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sz="1800">
                <a:solidFill>
                  <a:schemeClr val="lt2"/>
                </a:solidFill>
                <a:latin typeface="Average"/>
                <a:ea typeface="Average"/>
                <a:cs typeface="Average"/>
                <a:sym typeface="Average"/>
              </a:rPr>
              <a:t>More than 60% of people will have their mood affect their meal choice. </a:t>
            </a:r>
            <a:r>
              <a:rPr lang="en-GB">
                <a:solidFill>
                  <a:schemeClr val="dk2"/>
                </a:solidFill>
              </a:rPr>
              <a:t> </a:t>
            </a:r>
            <a:r>
              <a:rPr lang="en-GB" sz="1800">
                <a:solidFill>
                  <a:schemeClr val="lt2"/>
                </a:solidFill>
                <a:latin typeface="Average"/>
                <a:ea typeface="Average"/>
                <a:cs typeface="Average"/>
                <a:sym typeface="Average"/>
              </a:rPr>
              <a:t>If a person is in a bad mood or a celebratory mood, they are more likely to opt for unhealthy food options. </a:t>
            </a:r>
            <a:endParaRPr sz="1800">
              <a:solidFill>
                <a:schemeClr val="lt2"/>
              </a:solidFill>
              <a:latin typeface="Average"/>
              <a:ea typeface="Average"/>
              <a:cs typeface="Average"/>
              <a:sym typeface="Average"/>
            </a:endParaRPr>
          </a:p>
          <a:p>
            <a:pPr indent="0" lvl="0" marL="0">
              <a:spcBef>
                <a:spcPts val="0"/>
              </a:spcBef>
              <a:spcAft>
                <a:spcPts val="0"/>
              </a:spcAft>
              <a:buNone/>
            </a:pPr>
            <a:r>
              <a:t/>
            </a:r>
            <a:endParaRPr sz="1800">
              <a:solidFill>
                <a:schemeClr val="lt2"/>
              </a:solidFill>
              <a:latin typeface="Average"/>
              <a:ea typeface="Average"/>
              <a:cs typeface="Average"/>
              <a:sym typeface="Average"/>
            </a:endParaRPr>
          </a:p>
          <a:p>
            <a:pPr indent="0" lvl="0" marL="0">
              <a:spcBef>
                <a:spcPts val="0"/>
              </a:spcBef>
              <a:spcAft>
                <a:spcPts val="0"/>
              </a:spcAft>
              <a:buNone/>
            </a:pPr>
            <a:r>
              <a:rPr lang="en-GB" sz="1800">
                <a:solidFill>
                  <a:schemeClr val="lt2"/>
                </a:solidFill>
                <a:latin typeface="Average"/>
                <a:ea typeface="Average"/>
                <a:cs typeface="Average"/>
                <a:sym typeface="Average"/>
              </a:rPr>
              <a:t>Most times, where consciously or unconsciously people tend to eat more when they are unhappy or in a sad mood. On the other hand, they also tend to eat alot when they are celebrating circumstances. That is why there is a feast during Thanksgiving, Christmas, New Years, Easter e.t.c.</a:t>
            </a:r>
            <a:endParaRPr sz="1800">
              <a:solidFill>
                <a:schemeClr val="lt2"/>
              </a:solidFill>
              <a:latin typeface="Average"/>
              <a:ea typeface="Average"/>
              <a:cs typeface="Average"/>
              <a:sym typeface="Average"/>
            </a:endParaRPr>
          </a:p>
        </p:txBody>
      </p:sp>
      <p:pic>
        <p:nvPicPr>
          <p:cNvPr id="90" name="Shape 90"/>
          <p:cNvPicPr preferRelativeResize="0"/>
          <p:nvPr/>
        </p:nvPicPr>
        <p:blipFill>
          <a:blip r:embed="rId3">
            <a:alphaModFix/>
          </a:blip>
          <a:stretch>
            <a:fillRect/>
          </a:stretch>
        </p:blipFill>
        <p:spPr>
          <a:xfrm>
            <a:off x="7208200" y="1466575"/>
            <a:ext cx="1371600" cy="1847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A64D79"/>
                </a:solidFill>
              </a:rPr>
              <a:t>Study Methods</a:t>
            </a:r>
            <a:endParaRPr>
              <a:solidFill>
                <a:srgbClr val="A64D79"/>
              </a:solidFill>
            </a:endParaRPr>
          </a:p>
        </p:txBody>
      </p:sp>
      <p:sp>
        <p:nvSpPr>
          <p:cNvPr id="96" name="Shape 9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The study took place in dhall because it would be easier for people to think of the effect of their mood on food when they were actaully eating. </a:t>
            </a:r>
            <a:endParaRPr/>
          </a:p>
          <a:p>
            <a:pPr indent="-342900" lvl="0" marL="457200" rtl="0">
              <a:spcBef>
                <a:spcPts val="0"/>
              </a:spcBef>
              <a:spcAft>
                <a:spcPts val="0"/>
              </a:spcAft>
              <a:buSzPts val="1800"/>
              <a:buChar char="●"/>
            </a:pPr>
            <a:r>
              <a:rPr lang="en-GB"/>
              <a:t>A series of questions were asked as stated in the second slide. These questions were the same for each student.</a:t>
            </a:r>
            <a:endParaRPr/>
          </a:p>
          <a:p>
            <a:pPr indent="-342900" lvl="0" marL="457200" rtl="0">
              <a:spcBef>
                <a:spcPts val="0"/>
              </a:spcBef>
              <a:spcAft>
                <a:spcPts val="0"/>
              </a:spcAft>
              <a:buSzPts val="1800"/>
              <a:buChar char="●"/>
            </a:pPr>
            <a:r>
              <a:rPr lang="en-GB"/>
              <a:t>Student athletes who had already gotten their food were asked the questions.</a:t>
            </a:r>
            <a:endParaRPr/>
          </a:p>
          <a:p>
            <a:pPr indent="-342900" lvl="0" marL="457200" rtl="0">
              <a:spcBef>
                <a:spcPts val="0"/>
              </a:spcBef>
              <a:spcAft>
                <a:spcPts val="0"/>
              </a:spcAft>
              <a:buSzPts val="1800"/>
              <a:buChar char="●"/>
            </a:pPr>
            <a:r>
              <a:rPr lang="en-GB"/>
              <a:t>They were told what the study implicated and knew what the research was for.</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pic>
        <p:nvPicPr>
          <p:cNvPr id="97" name="Shape 97"/>
          <p:cNvPicPr preferRelativeResize="0"/>
          <p:nvPr/>
        </p:nvPicPr>
        <p:blipFill>
          <a:blip r:embed="rId3">
            <a:alphaModFix/>
          </a:blip>
          <a:stretch>
            <a:fillRect/>
          </a:stretch>
        </p:blipFill>
        <p:spPr>
          <a:xfrm>
            <a:off x="6568975" y="3359199"/>
            <a:ext cx="1384150" cy="1384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A64D79"/>
                </a:solidFill>
              </a:rPr>
              <a:t>Research Questions:</a:t>
            </a:r>
            <a:endParaRPr>
              <a:solidFill>
                <a:srgbClr val="A64D79"/>
              </a:solidFill>
            </a:endParaRPr>
          </a:p>
        </p:txBody>
      </p:sp>
      <p:sp>
        <p:nvSpPr>
          <p:cNvPr id="103" name="Shape 10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GB"/>
              <a:t>How would you explain your mood today?</a:t>
            </a:r>
            <a:endParaRPr/>
          </a:p>
          <a:p>
            <a:pPr indent="-342900" lvl="0" marL="457200" rtl="0">
              <a:spcBef>
                <a:spcPts val="0"/>
              </a:spcBef>
              <a:spcAft>
                <a:spcPts val="0"/>
              </a:spcAft>
              <a:buSzPts val="1800"/>
              <a:buAutoNum type="arabicPeriod"/>
            </a:pPr>
            <a:r>
              <a:rPr lang="en-GB"/>
              <a:t>What do you think caused this impact on your mood?</a:t>
            </a:r>
            <a:endParaRPr/>
          </a:p>
          <a:p>
            <a:pPr indent="-342900" lvl="0" marL="457200" rtl="0">
              <a:spcBef>
                <a:spcPts val="0"/>
              </a:spcBef>
              <a:spcAft>
                <a:spcPts val="0"/>
              </a:spcAft>
              <a:buSzPts val="1800"/>
              <a:buAutoNum type="arabicPeriod"/>
            </a:pPr>
            <a:r>
              <a:rPr lang="en-GB"/>
              <a:t>Do you think that your mood may have affected your meal choice?</a:t>
            </a:r>
            <a:endParaRPr/>
          </a:p>
          <a:p>
            <a:pPr indent="-342900" lvl="0" marL="457200" rtl="0">
              <a:spcBef>
                <a:spcPts val="0"/>
              </a:spcBef>
              <a:spcAft>
                <a:spcPts val="0"/>
              </a:spcAft>
              <a:buSzPts val="1800"/>
              <a:buAutoNum type="arabicPeriod"/>
            </a:pPr>
            <a:r>
              <a:rPr lang="en-GB"/>
              <a:t>If you were in a different mood, would you eat differently?</a:t>
            </a:r>
            <a:endParaRPr/>
          </a:p>
          <a:p>
            <a:pPr indent="-342900" lvl="0" marL="457200">
              <a:spcBef>
                <a:spcPts val="0"/>
              </a:spcBef>
              <a:spcAft>
                <a:spcPts val="0"/>
              </a:spcAft>
              <a:buSzPts val="1800"/>
              <a:buAutoNum type="arabicPeriod"/>
            </a:pPr>
            <a:r>
              <a:rPr lang="en-GB"/>
              <a:t>How would you rate the percentage of how food affects your mood?</a:t>
            </a:r>
            <a:endParaRPr/>
          </a:p>
        </p:txBody>
      </p:sp>
      <p:pic>
        <p:nvPicPr>
          <p:cNvPr id="104" name="Shape 104"/>
          <p:cNvPicPr preferRelativeResize="0"/>
          <p:nvPr/>
        </p:nvPicPr>
        <p:blipFill>
          <a:blip r:embed="rId3">
            <a:alphaModFix/>
          </a:blip>
          <a:stretch>
            <a:fillRect/>
          </a:stretch>
        </p:blipFill>
        <p:spPr>
          <a:xfrm>
            <a:off x="6198025" y="3050048"/>
            <a:ext cx="2137600" cy="1518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A64D79"/>
                </a:solidFill>
              </a:rPr>
              <a:t>Results</a:t>
            </a:r>
            <a:endParaRPr>
              <a:solidFill>
                <a:srgbClr val="A64D79"/>
              </a:solidFill>
            </a:endParaRPr>
          </a:p>
        </p:txBody>
      </p:sp>
      <p:sp>
        <p:nvSpPr>
          <p:cNvPr id="110" name="Shape 110"/>
          <p:cNvSpPr txBox="1"/>
          <p:nvPr>
            <p:ph idx="1" type="body"/>
          </p:nvPr>
        </p:nvSpPr>
        <p:spPr>
          <a:xfrm>
            <a:off x="311700" y="1017725"/>
            <a:ext cx="4061100" cy="378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sz="1400" u="sng"/>
              <a:t>Subject #1 (Female) </a:t>
            </a:r>
            <a:endParaRPr sz="1400" u="sng"/>
          </a:p>
          <a:p>
            <a:pPr indent="-317500" lvl="0" marL="457200" rtl="0">
              <a:spcBef>
                <a:spcPts val="1600"/>
              </a:spcBef>
              <a:spcAft>
                <a:spcPts val="0"/>
              </a:spcAft>
              <a:buSzPts val="1400"/>
              <a:buAutoNum type="arabicPeriod"/>
            </a:pPr>
            <a:r>
              <a:rPr lang="en-GB" sz="1400"/>
              <a:t>Energetic and enthusiastic</a:t>
            </a:r>
            <a:endParaRPr sz="1400"/>
          </a:p>
          <a:p>
            <a:pPr indent="-317500" lvl="0" marL="457200" rtl="0">
              <a:spcBef>
                <a:spcPts val="0"/>
              </a:spcBef>
              <a:spcAft>
                <a:spcPts val="0"/>
              </a:spcAft>
              <a:buSzPts val="1400"/>
              <a:buAutoNum type="arabicPeriod"/>
            </a:pPr>
            <a:r>
              <a:rPr lang="en-GB" sz="1400"/>
              <a:t>Had enough sleep and excited for practice</a:t>
            </a:r>
            <a:endParaRPr sz="1400"/>
          </a:p>
          <a:p>
            <a:pPr indent="-317500" lvl="0" marL="457200" rtl="0">
              <a:spcBef>
                <a:spcPts val="0"/>
              </a:spcBef>
              <a:spcAft>
                <a:spcPts val="0"/>
              </a:spcAft>
              <a:buSzPts val="1400"/>
              <a:buAutoNum type="arabicPeriod"/>
            </a:pPr>
            <a:r>
              <a:rPr lang="en-GB" sz="1400"/>
              <a:t>Yes, ate a </a:t>
            </a:r>
            <a:r>
              <a:rPr lang="en-GB" sz="1400"/>
              <a:t>sandwich</a:t>
            </a:r>
            <a:endParaRPr sz="1400"/>
          </a:p>
          <a:p>
            <a:pPr indent="-317500" lvl="0" marL="457200" rtl="0">
              <a:spcBef>
                <a:spcPts val="0"/>
              </a:spcBef>
              <a:spcAft>
                <a:spcPts val="0"/>
              </a:spcAft>
              <a:buSzPts val="1400"/>
              <a:buAutoNum type="arabicPeriod"/>
            </a:pPr>
            <a:r>
              <a:rPr lang="en-GB" sz="1400"/>
              <a:t>Yes, anxiety makes her eat unhealthy foods</a:t>
            </a:r>
            <a:endParaRPr sz="1400"/>
          </a:p>
          <a:p>
            <a:pPr indent="-317500" lvl="0" marL="457200" rtl="0">
              <a:spcBef>
                <a:spcPts val="0"/>
              </a:spcBef>
              <a:spcAft>
                <a:spcPts val="0"/>
              </a:spcAft>
              <a:buSzPts val="1400"/>
              <a:buAutoNum type="arabicPeriod"/>
            </a:pPr>
            <a:r>
              <a:rPr lang="en-GB" sz="1400"/>
              <a:t>60%</a:t>
            </a:r>
            <a:endParaRPr sz="1400"/>
          </a:p>
          <a:p>
            <a:pPr indent="0" lvl="0" marL="0" rtl="0">
              <a:spcBef>
                <a:spcPts val="1600"/>
              </a:spcBef>
              <a:spcAft>
                <a:spcPts val="0"/>
              </a:spcAft>
              <a:buNone/>
            </a:pPr>
            <a:r>
              <a:rPr lang="en-GB" sz="1400" u="sng"/>
              <a:t>Subject #2 (Female)</a:t>
            </a:r>
            <a:endParaRPr sz="1400" u="sng"/>
          </a:p>
          <a:p>
            <a:pPr indent="-317500" lvl="0" marL="457200" rtl="0">
              <a:spcBef>
                <a:spcPts val="1600"/>
              </a:spcBef>
              <a:spcAft>
                <a:spcPts val="0"/>
              </a:spcAft>
              <a:buSzPts val="1400"/>
              <a:buAutoNum type="arabicPeriod"/>
            </a:pPr>
            <a:r>
              <a:rPr lang="en-GB" sz="1400"/>
              <a:t>Neutral</a:t>
            </a:r>
            <a:endParaRPr sz="1400"/>
          </a:p>
          <a:p>
            <a:pPr indent="-317500" lvl="0" marL="457200" rtl="0">
              <a:spcBef>
                <a:spcPts val="0"/>
              </a:spcBef>
              <a:spcAft>
                <a:spcPts val="0"/>
              </a:spcAft>
              <a:buSzPts val="1400"/>
              <a:buAutoNum type="arabicPeriod"/>
            </a:pPr>
            <a:r>
              <a:rPr lang="en-GB" sz="1400"/>
              <a:t>Not wanting to wake up early</a:t>
            </a:r>
            <a:endParaRPr sz="1400"/>
          </a:p>
          <a:p>
            <a:pPr indent="-317500" lvl="0" marL="457200" rtl="0">
              <a:spcBef>
                <a:spcPts val="0"/>
              </a:spcBef>
              <a:spcAft>
                <a:spcPts val="0"/>
              </a:spcAft>
              <a:buSzPts val="1400"/>
              <a:buAutoNum type="arabicPeriod"/>
            </a:pPr>
            <a:r>
              <a:rPr lang="en-GB" sz="1400"/>
              <a:t>No </a:t>
            </a:r>
            <a:endParaRPr sz="1400"/>
          </a:p>
          <a:p>
            <a:pPr indent="-317500" lvl="0" marL="457200" rtl="0">
              <a:spcBef>
                <a:spcPts val="0"/>
              </a:spcBef>
              <a:spcAft>
                <a:spcPts val="0"/>
              </a:spcAft>
              <a:buSzPts val="1400"/>
              <a:buAutoNum type="arabicPeriod"/>
            </a:pPr>
            <a:r>
              <a:rPr lang="en-GB" sz="1400"/>
              <a:t>Yes, anger (no food or little amount)</a:t>
            </a:r>
            <a:endParaRPr sz="1400"/>
          </a:p>
          <a:p>
            <a:pPr indent="-317500" lvl="0" marL="457200" rtl="0">
              <a:spcBef>
                <a:spcPts val="0"/>
              </a:spcBef>
              <a:spcAft>
                <a:spcPts val="0"/>
              </a:spcAft>
              <a:buSzPts val="1400"/>
              <a:buAutoNum type="arabicPeriod"/>
            </a:pPr>
            <a:r>
              <a:rPr lang="en-GB" sz="1400"/>
              <a:t>60%</a:t>
            </a:r>
            <a:endParaRPr sz="1400"/>
          </a:p>
          <a:p>
            <a:pPr indent="0" lvl="0" marL="0">
              <a:spcBef>
                <a:spcPts val="1600"/>
              </a:spcBef>
              <a:spcAft>
                <a:spcPts val="1600"/>
              </a:spcAft>
              <a:buNone/>
            </a:pPr>
            <a:r>
              <a:t/>
            </a:r>
            <a:endParaRPr sz="1400"/>
          </a:p>
        </p:txBody>
      </p:sp>
      <p:sp>
        <p:nvSpPr>
          <p:cNvPr id="111" name="Shape 111"/>
          <p:cNvSpPr txBox="1"/>
          <p:nvPr>
            <p:ph idx="1" type="body"/>
          </p:nvPr>
        </p:nvSpPr>
        <p:spPr>
          <a:xfrm>
            <a:off x="4505675" y="1017725"/>
            <a:ext cx="4061100" cy="378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sz="1400" u="sng"/>
              <a:t>Subject #3 (Male)</a:t>
            </a:r>
            <a:endParaRPr sz="1400" u="sng"/>
          </a:p>
          <a:p>
            <a:pPr indent="-317500" lvl="0" marL="457200" rtl="0">
              <a:spcBef>
                <a:spcPts val="1600"/>
              </a:spcBef>
              <a:spcAft>
                <a:spcPts val="0"/>
              </a:spcAft>
              <a:buSzPts val="1400"/>
              <a:buAutoNum type="arabicPeriod"/>
            </a:pPr>
            <a:r>
              <a:rPr lang="en-GB" sz="1400"/>
              <a:t>Happy and content </a:t>
            </a:r>
            <a:endParaRPr sz="1400"/>
          </a:p>
          <a:p>
            <a:pPr indent="-317500" lvl="0" marL="457200" rtl="0">
              <a:spcBef>
                <a:spcPts val="0"/>
              </a:spcBef>
              <a:spcAft>
                <a:spcPts val="0"/>
              </a:spcAft>
              <a:buSzPts val="1400"/>
              <a:buAutoNum type="arabicPeriod"/>
            </a:pPr>
            <a:r>
              <a:rPr lang="en-GB" sz="1400"/>
              <a:t>Had a good day yesterday</a:t>
            </a:r>
            <a:endParaRPr sz="1400"/>
          </a:p>
          <a:p>
            <a:pPr indent="-317500" lvl="0" marL="457200" rtl="0">
              <a:spcBef>
                <a:spcPts val="0"/>
              </a:spcBef>
              <a:spcAft>
                <a:spcPts val="0"/>
              </a:spcAft>
              <a:buSzPts val="1400"/>
              <a:buAutoNum type="arabicPeriod"/>
            </a:pPr>
            <a:r>
              <a:rPr lang="en-GB" sz="1400"/>
              <a:t>Yes, good mood (better eating)</a:t>
            </a:r>
            <a:endParaRPr sz="1400"/>
          </a:p>
          <a:p>
            <a:pPr indent="-317500" lvl="0" marL="457200" rtl="0">
              <a:spcBef>
                <a:spcPts val="0"/>
              </a:spcBef>
              <a:spcAft>
                <a:spcPts val="0"/>
              </a:spcAft>
              <a:buSzPts val="1400"/>
              <a:buAutoNum type="arabicPeriod"/>
            </a:pPr>
            <a:r>
              <a:rPr lang="en-GB" sz="1400"/>
              <a:t>Yes </a:t>
            </a:r>
            <a:endParaRPr sz="1400"/>
          </a:p>
          <a:p>
            <a:pPr indent="-317500" lvl="0" marL="457200" rtl="0">
              <a:spcBef>
                <a:spcPts val="0"/>
              </a:spcBef>
              <a:spcAft>
                <a:spcPts val="0"/>
              </a:spcAft>
              <a:buSzPts val="1400"/>
              <a:buAutoNum type="arabicPeriod"/>
            </a:pPr>
            <a:r>
              <a:rPr lang="en-GB" sz="1400"/>
              <a:t>50%</a:t>
            </a:r>
            <a:endParaRPr sz="1400"/>
          </a:p>
          <a:p>
            <a:pPr indent="0" lvl="0" marL="0">
              <a:spcBef>
                <a:spcPts val="1600"/>
              </a:spcBef>
              <a:spcAft>
                <a:spcPts val="0"/>
              </a:spcAft>
              <a:buNone/>
            </a:pPr>
            <a:r>
              <a:rPr lang="en-GB" sz="1400" u="sng"/>
              <a:t>Subject #4 (Male) </a:t>
            </a:r>
            <a:endParaRPr sz="1400" u="sng"/>
          </a:p>
          <a:p>
            <a:pPr indent="-317500" lvl="0" marL="457200" rtl="0">
              <a:spcBef>
                <a:spcPts val="1600"/>
              </a:spcBef>
              <a:spcAft>
                <a:spcPts val="0"/>
              </a:spcAft>
              <a:buSzPts val="1400"/>
              <a:buAutoNum type="arabicPeriod"/>
            </a:pPr>
            <a:r>
              <a:rPr lang="en-GB" sz="1400"/>
              <a:t>Happy</a:t>
            </a:r>
            <a:endParaRPr sz="1400"/>
          </a:p>
          <a:p>
            <a:pPr indent="-317500" lvl="0" marL="457200" rtl="0">
              <a:spcBef>
                <a:spcPts val="0"/>
              </a:spcBef>
              <a:spcAft>
                <a:spcPts val="0"/>
              </a:spcAft>
              <a:buSzPts val="1400"/>
              <a:buAutoNum type="arabicPeriod"/>
            </a:pPr>
            <a:r>
              <a:rPr lang="en-GB" sz="1400"/>
              <a:t>Good grades</a:t>
            </a:r>
            <a:endParaRPr sz="1400"/>
          </a:p>
          <a:p>
            <a:pPr indent="-317500" lvl="0" marL="457200" rtl="0">
              <a:spcBef>
                <a:spcPts val="0"/>
              </a:spcBef>
              <a:spcAft>
                <a:spcPts val="0"/>
              </a:spcAft>
              <a:buSzPts val="1400"/>
              <a:buAutoNum type="arabicPeriod"/>
            </a:pPr>
            <a:r>
              <a:rPr lang="en-GB" sz="1400"/>
              <a:t>No </a:t>
            </a:r>
            <a:endParaRPr sz="1400"/>
          </a:p>
          <a:p>
            <a:pPr indent="-317500" lvl="0" marL="457200" rtl="0">
              <a:spcBef>
                <a:spcPts val="0"/>
              </a:spcBef>
              <a:spcAft>
                <a:spcPts val="0"/>
              </a:spcAft>
              <a:buSzPts val="1400"/>
              <a:buAutoNum type="arabicPeriod"/>
            </a:pPr>
            <a:r>
              <a:rPr lang="en-GB" sz="1400"/>
              <a:t>No</a:t>
            </a:r>
            <a:endParaRPr sz="1400"/>
          </a:p>
          <a:p>
            <a:pPr indent="-317500" lvl="0" marL="457200" rtl="0">
              <a:spcBef>
                <a:spcPts val="0"/>
              </a:spcBef>
              <a:spcAft>
                <a:spcPts val="0"/>
              </a:spcAft>
              <a:buSzPts val="1400"/>
              <a:buAutoNum type="arabicPeriod"/>
            </a:pPr>
            <a:r>
              <a:rPr lang="en-GB" sz="1400"/>
              <a:t>20%</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idx="1" type="body"/>
          </p:nvPr>
        </p:nvSpPr>
        <p:spPr>
          <a:xfrm>
            <a:off x="311700" y="242925"/>
            <a:ext cx="3315600" cy="4326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1400" u="sng"/>
              <a:t>Subject</a:t>
            </a:r>
            <a:r>
              <a:rPr lang="en-GB" sz="1400" u="sng"/>
              <a:t> #5 (Male)</a:t>
            </a:r>
            <a:endParaRPr sz="1400" u="sng"/>
          </a:p>
          <a:p>
            <a:pPr indent="-317500" lvl="0" marL="457200" rtl="0">
              <a:spcBef>
                <a:spcPts val="1600"/>
              </a:spcBef>
              <a:spcAft>
                <a:spcPts val="0"/>
              </a:spcAft>
              <a:buSzPts val="1400"/>
              <a:buAutoNum type="arabicPeriod"/>
            </a:pPr>
            <a:r>
              <a:rPr lang="en-GB" sz="1400"/>
              <a:t>Happy</a:t>
            </a:r>
            <a:endParaRPr sz="1400"/>
          </a:p>
          <a:p>
            <a:pPr indent="-317500" lvl="0" marL="457200" rtl="0">
              <a:spcBef>
                <a:spcPts val="0"/>
              </a:spcBef>
              <a:spcAft>
                <a:spcPts val="0"/>
              </a:spcAft>
              <a:buSzPts val="1400"/>
              <a:buAutoNum type="arabicPeriod"/>
            </a:pPr>
            <a:r>
              <a:rPr lang="en-GB" sz="1400"/>
              <a:t>Slept well and friend’s laughter</a:t>
            </a:r>
            <a:endParaRPr sz="1400"/>
          </a:p>
          <a:p>
            <a:pPr indent="-317500" lvl="0" marL="457200" rtl="0">
              <a:spcBef>
                <a:spcPts val="0"/>
              </a:spcBef>
              <a:spcAft>
                <a:spcPts val="0"/>
              </a:spcAft>
              <a:buSzPts val="1400"/>
              <a:buAutoNum type="arabicPeriod"/>
            </a:pPr>
            <a:r>
              <a:rPr lang="en-GB" sz="1400"/>
              <a:t>No</a:t>
            </a:r>
            <a:endParaRPr sz="1400"/>
          </a:p>
          <a:p>
            <a:pPr indent="-317500" lvl="0" marL="457200" rtl="0">
              <a:spcBef>
                <a:spcPts val="0"/>
              </a:spcBef>
              <a:spcAft>
                <a:spcPts val="0"/>
              </a:spcAft>
              <a:buSzPts val="1400"/>
              <a:buAutoNum type="arabicPeriod"/>
            </a:pPr>
            <a:r>
              <a:rPr lang="en-GB" sz="1400"/>
              <a:t>No</a:t>
            </a:r>
            <a:endParaRPr sz="1400"/>
          </a:p>
          <a:p>
            <a:pPr indent="-317500" lvl="0" marL="457200" rtl="0">
              <a:spcBef>
                <a:spcPts val="0"/>
              </a:spcBef>
              <a:spcAft>
                <a:spcPts val="0"/>
              </a:spcAft>
              <a:buSzPts val="1400"/>
              <a:buAutoNum type="arabicPeriod"/>
            </a:pPr>
            <a:r>
              <a:rPr lang="en-GB" sz="1400"/>
              <a:t>20%</a:t>
            </a:r>
            <a:endParaRPr sz="1400"/>
          </a:p>
          <a:p>
            <a:pPr indent="0" lvl="0" marL="0">
              <a:spcBef>
                <a:spcPts val="1600"/>
              </a:spcBef>
              <a:spcAft>
                <a:spcPts val="0"/>
              </a:spcAft>
              <a:buNone/>
            </a:pPr>
            <a:r>
              <a:rPr lang="en-GB" sz="1400" u="sng"/>
              <a:t>Subject #6 (Female) </a:t>
            </a:r>
            <a:endParaRPr sz="1400" u="sng"/>
          </a:p>
          <a:p>
            <a:pPr indent="-317500" lvl="0" marL="457200" rtl="0">
              <a:spcBef>
                <a:spcPts val="1600"/>
              </a:spcBef>
              <a:spcAft>
                <a:spcPts val="0"/>
              </a:spcAft>
              <a:buSzPts val="1400"/>
              <a:buAutoNum type="arabicPeriod"/>
            </a:pPr>
            <a:r>
              <a:rPr lang="en-GB" sz="1400"/>
              <a:t>Good mood</a:t>
            </a:r>
            <a:endParaRPr sz="1400"/>
          </a:p>
          <a:p>
            <a:pPr indent="-317500" lvl="0" marL="457200" rtl="0">
              <a:spcBef>
                <a:spcPts val="0"/>
              </a:spcBef>
              <a:spcAft>
                <a:spcPts val="0"/>
              </a:spcAft>
              <a:buSzPts val="1400"/>
              <a:buAutoNum type="arabicPeriod"/>
            </a:pPr>
            <a:r>
              <a:rPr lang="en-GB" sz="1400"/>
              <a:t>Nice day</a:t>
            </a:r>
            <a:endParaRPr sz="1400"/>
          </a:p>
          <a:p>
            <a:pPr indent="-317500" lvl="0" marL="457200" rtl="0">
              <a:spcBef>
                <a:spcPts val="0"/>
              </a:spcBef>
              <a:spcAft>
                <a:spcPts val="0"/>
              </a:spcAft>
              <a:buSzPts val="1400"/>
              <a:buAutoNum type="arabicPeriod"/>
            </a:pPr>
            <a:r>
              <a:rPr lang="en-GB" sz="1400"/>
              <a:t>No</a:t>
            </a:r>
            <a:endParaRPr sz="1400"/>
          </a:p>
          <a:p>
            <a:pPr indent="-317500" lvl="0" marL="457200" rtl="0">
              <a:spcBef>
                <a:spcPts val="0"/>
              </a:spcBef>
              <a:spcAft>
                <a:spcPts val="0"/>
              </a:spcAft>
              <a:buSzPts val="1400"/>
              <a:buAutoNum type="arabicPeriod"/>
            </a:pPr>
            <a:r>
              <a:rPr lang="en-GB" sz="1400"/>
              <a:t>Maybe, when sad she eats more</a:t>
            </a:r>
            <a:endParaRPr sz="1400"/>
          </a:p>
          <a:p>
            <a:pPr indent="-317500" lvl="0" marL="457200" rtl="0">
              <a:spcBef>
                <a:spcPts val="0"/>
              </a:spcBef>
              <a:spcAft>
                <a:spcPts val="0"/>
              </a:spcAft>
              <a:buSzPts val="1400"/>
              <a:buAutoNum type="arabicPeriod"/>
            </a:pPr>
            <a:r>
              <a:rPr lang="en-GB" sz="1400"/>
              <a:t>25%</a:t>
            </a:r>
            <a:endParaRPr sz="1400"/>
          </a:p>
          <a:p>
            <a:pPr indent="0" lvl="0" marL="0">
              <a:spcBef>
                <a:spcPts val="1600"/>
              </a:spcBef>
              <a:spcAft>
                <a:spcPts val="1600"/>
              </a:spcAft>
              <a:buNone/>
            </a:pPr>
            <a:r>
              <a:t/>
            </a:r>
            <a:endParaRPr sz="1400"/>
          </a:p>
        </p:txBody>
      </p:sp>
      <p:sp>
        <p:nvSpPr>
          <p:cNvPr id="117" name="Shape 117"/>
          <p:cNvSpPr txBox="1"/>
          <p:nvPr/>
        </p:nvSpPr>
        <p:spPr>
          <a:xfrm>
            <a:off x="3727800" y="242925"/>
            <a:ext cx="4372800" cy="4326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u="sng">
                <a:solidFill>
                  <a:schemeClr val="accent3"/>
                </a:solidFill>
                <a:latin typeface="Average"/>
                <a:ea typeface="Average"/>
                <a:cs typeface="Average"/>
                <a:sym typeface="Average"/>
              </a:rPr>
              <a:t>Subject #7 (Male)</a:t>
            </a:r>
            <a:endParaRPr u="sng">
              <a:solidFill>
                <a:schemeClr val="accent3"/>
              </a:solidFill>
              <a:latin typeface="Average"/>
              <a:ea typeface="Average"/>
              <a:cs typeface="Average"/>
              <a:sym typeface="Average"/>
            </a:endParaRPr>
          </a:p>
          <a:p>
            <a:pPr indent="0" lvl="0" marL="0">
              <a:lnSpc>
                <a:spcPct val="115000"/>
              </a:lnSpc>
              <a:spcBef>
                <a:spcPts val="0"/>
              </a:spcBef>
              <a:spcAft>
                <a:spcPts val="0"/>
              </a:spcAft>
              <a:buNone/>
            </a:pPr>
            <a:r>
              <a:t/>
            </a:r>
            <a:endParaRPr u="sng">
              <a:solidFill>
                <a:schemeClr val="accent3"/>
              </a:solidFill>
              <a:latin typeface="Average"/>
              <a:ea typeface="Average"/>
              <a:cs typeface="Average"/>
              <a:sym typeface="Average"/>
            </a:endParaRPr>
          </a:p>
          <a:p>
            <a:pPr indent="-317500" lvl="0" marL="457200" rtl="0">
              <a:lnSpc>
                <a:spcPct val="115000"/>
              </a:lnSpc>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Happy</a:t>
            </a:r>
            <a:endParaRPr>
              <a:solidFill>
                <a:schemeClr val="accent3"/>
              </a:solidFill>
              <a:latin typeface="Average"/>
              <a:ea typeface="Average"/>
              <a:cs typeface="Average"/>
              <a:sym typeface="Average"/>
            </a:endParaRPr>
          </a:p>
          <a:p>
            <a:pPr indent="-317500" lvl="0" marL="457200" rtl="0">
              <a:lnSpc>
                <a:spcPct val="115000"/>
              </a:lnSpc>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He got more sleep </a:t>
            </a:r>
            <a:endParaRPr>
              <a:solidFill>
                <a:schemeClr val="accent3"/>
              </a:solidFill>
              <a:latin typeface="Average"/>
              <a:ea typeface="Average"/>
              <a:cs typeface="Average"/>
              <a:sym typeface="Average"/>
            </a:endParaRPr>
          </a:p>
          <a:p>
            <a:pPr indent="-317500" lvl="0" marL="457200" rtl="0">
              <a:lnSpc>
                <a:spcPct val="115000"/>
              </a:lnSpc>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No</a:t>
            </a:r>
            <a:endParaRPr>
              <a:solidFill>
                <a:schemeClr val="accent3"/>
              </a:solidFill>
              <a:latin typeface="Average"/>
              <a:ea typeface="Average"/>
              <a:cs typeface="Average"/>
              <a:sym typeface="Average"/>
            </a:endParaRPr>
          </a:p>
          <a:p>
            <a:pPr indent="-317500" lvl="0" marL="457200" rtl="0">
              <a:lnSpc>
                <a:spcPct val="115000"/>
              </a:lnSpc>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Sometimes he eats more when tired and happy</a:t>
            </a:r>
            <a:endParaRPr>
              <a:solidFill>
                <a:schemeClr val="accent3"/>
              </a:solidFill>
              <a:latin typeface="Average"/>
              <a:ea typeface="Average"/>
              <a:cs typeface="Average"/>
              <a:sym typeface="Average"/>
            </a:endParaRPr>
          </a:p>
          <a:p>
            <a:pPr indent="-317500" lvl="0" marL="457200" rtl="0">
              <a:lnSpc>
                <a:spcPct val="115000"/>
              </a:lnSpc>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30%</a:t>
            </a:r>
            <a:endParaRPr>
              <a:solidFill>
                <a:schemeClr val="accent3"/>
              </a:solidFill>
              <a:latin typeface="Average"/>
              <a:ea typeface="Average"/>
              <a:cs typeface="Average"/>
              <a:sym typeface="Average"/>
            </a:endParaRPr>
          </a:p>
          <a:p>
            <a:pPr indent="0" lvl="0" marL="0" rtl="0">
              <a:spcBef>
                <a:spcPts val="0"/>
              </a:spcBef>
              <a:spcAft>
                <a:spcPts val="0"/>
              </a:spcAft>
              <a:buNone/>
            </a:pPr>
            <a:r>
              <a:t/>
            </a:r>
            <a:endParaRPr>
              <a:solidFill>
                <a:schemeClr val="accent3"/>
              </a:solidFill>
              <a:latin typeface="Average"/>
              <a:ea typeface="Average"/>
              <a:cs typeface="Average"/>
              <a:sym typeface="Average"/>
            </a:endParaRPr>
          </a:p>
          <a:p>
            <a:pPr indent="0" lvl="0" marL="0" rtl="0">
              <a:lnSpc>
                <a:spcPct val="115000"/>
              </a:lnSpc>
              <a:spcBef>
                <a:spcPts val="0"/>
              </a:spcBef>
              <a:spcAft>
                <a:spcPts val="0"/>
              </a:spcAft>
              <a:buNone/>
            </a:pPr>
            <a:r>
              <a:rPr lang="en-GB" u="sng">
                <a:solidFill>
                  <a:schemeClr val="accent3"/>
                </a:solidFill>
                <a:latin typeface="Average"/>
                <a:ea typeface="Average"/>
                <a:cs typeface="Average"/>
                <a:sym typeface="Average"/>
              </a:rPr>
              <a:t>Subject #8 (Female)</a:t>
            </a:r>
            <a:endParaRPr u="sng">
              <a:solidFill>
                <a:schemeClr val="accent3"/>
              </a:solidFill>
              <a:latin typeface="Average"/>
              <a:ea typeface="Average"/>
              <a:cs typeface="Average"/>
              <a:sym typeface="Average"/>
            </a:endParaRPr>
          </a:p>
          <a:p>
            <a:pPr indent="0" lvl="0" marL="0" rtl="0">
              <a:lnSpc>
                <a:spcPct val="115000"/>
              </a:lnSpc>
              <a:spcBef>
                <a:spcPts val="0"/>
              </a:spcBef>
              <a:spcAft>
                <a:spcPts val="0"/>
              </a:spcAft>
              <a:buNone/>
            </a:pPr>
            <a:r>
              <a:t/>
            </a:r>
            <a:endParaRPr u="sng">
              <a:solidFill>
                <a:schemeClr val="accent3"/>
              </a:solidFill>
              <a:latin typeface="Average"/>
              <a:ea typeface="Average"/>
              <a:cs typeface="Average"/>
              <a:sym typeface="Average"/>
            </a:endParaRPr>
          </a:p>
          <a:p>
            <a:pPr indent="-317500" lvl="0" marL="457200" rtl="0">
              <a:lnSpc>
                <a:spcPct val="115000"/>
              </a:lnSpc>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Happy</a:t>
            </a:r>
            <a:endParaRPr>
              <a:solidFill>
                <a:schemeClr val="accent3"/>
              </a:solidFill>
              <a:latin typeface="Average"/>
              <a:ea typeface="Average"/>
              <a:cs typeface="Average"/>
              <a:sym typeface="Average"/>
            </a:endParaRPr>
          </a:p>
          <a:p>
            <a:pPr indent="-317500" lvl="0" marL="457200" rtl="0">
              <a:lnSpc>
                <a:spcPct val="115000"/>
              </a:lnSpc>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The weather was nice</a:t>
            </a:r>
            <a:endParaRPr>
              <a:solidFill>
                <a:schemeClr val="accent3"/>
              </a:solidFill>
              <a:latin typeface="Average"/>
              <a:ea typeface="Average"/>
              <a:cs typeface="Average"/>
              <a:sym typeface="Average"/>
            </a:endParaRPr>
          </a:p>
          <a:p>
            <a:pPr indent="-317500" lvl="0" marL="457200" rtl="0">
              <a:lnSpc>
                <a:spcPct val="115000"/>
              </a:lnSpc>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Yes</a:t>
            </a:r>
            <a:endParaRPr>
              <a:solidFill>
                <a:schemeClr val="accent3"/>
              </a:solidFill>
              <a:latin typeface="Average"/>
              <a:ea typeface="Average"/>
              <a:cs typeface="Average"/>
              <a:sym typeface="Average"/>
            </a:endParaRPr>
          </a:p>
          <a:p>
            <a:pPr indent="-317500" lvl="0" marL="457200" rtl="0">
              <a:lnSpc>
                <a:spcPct val="115000"/>
              </a:lnSpc>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Yes, eats unhealthy when in a different mood</a:t>
            </a:r>
            <a:endParaRPr>
              <a:solidFill>
                <a:schemeClr val="accent3"/>
              </a:solidFill>
              <a:latin typeface="Average"/>
              <a:ea typeface="Average"/>
              <a:cs typeface="Average"/>
              <a:sym typeface="Average"/>
            </a:endParaRPr>
          </a:p>
          <a:p>
            <a:pPr indent="-317500" lvl="0" marL="457200" rtl="0">
              <a:lnSpc>
                <a:spcPct val="115000"/>
              </a:lnSpc>
              <a:spcBef>
                <a:spcPts val="0"/>
              </a:spcBef>
              <a:spcAft>
                <a:spcPts val="0"/>
              </a:spcAft>
              <a:buClr>
                <a:schemeClr val="accent3"/>
              </a:buClr>
              <a:buSzPts val="1400"/>
              <a:buFont typeface="Average"/>
              <a:buAutoNum type="arabicPeriod"/>
            </a:pPr>
            <a:r>
              <a:rPr lang="en-GB">
                <a:solidFill>
                  <a:schemeClr val="accent3"/>
                </a:solidFill>
                <a:latin typeface="Average"/>
                <a:ea typeface="Average"/>
                <a:cs typeface="Average"/>
                <a:sym typeface="Average"/>
              </a:rPr>
              <a:t>30%</a:t>
            </a:r>
            <a:endParaRPr>
              <a:solidFill>
                <a:schemeClr val="accent3"/>
              </a:solidFill>
              <a:latin typeface="Average"/>
              <a:ea typeface="Average"/>
              <a:cs typeface="Average"/>
              <a:sym typeface="Average"/>
            </a:endParaRPr>
          </a:p>
          <a:p>
            <a:pPr indent="0" lvl="0" marL="0">
              <a:spcBef>
                <a:spcPts val="0"/>
              </a:spcBef>
              <a:spcAft>
                <a:spcPts val="0"/>
              </a:spcAft>
              <a:buNone/>
            </a:pPr>
            <a:r>
              <a:rPr lang="en-GB">
                <a:solidFill>
                  <a:schemeClr val="lt2"/>
                </a:solidFill>
                <a:latin typeface="Average"/>
                <a:ea typeface="Average"/>
                <a:cs typeface="Average"/>
                <a:sym typeface="Average"/>
              </a:rPr>
              <a:t>Can you do the conclusion cause i have to study for an exam</a:t>
            </a:r>
            <a:endParaRPr>
              <a:solidFill>
                <a:schemeClr val="lt2"/>
              </a:solidFill>
              <a:latin typeface="Average"/>
              <a:ea typeface="Average"/>
              <a:cs typeface="Average"/>
              <a:sym typeface="Average"/>
            </a:endParaRPr>
          </a:p>
          <a:p>
            <a:pPr indent="0" lvl="0" marL="0" rtl="0">
              <a:spcBef>
                <a:spcPts val="0"/>
              </a:spcBef>
              <a:spcAft>
                <a:spcPts val="0"/>
              </a:spcAft>
              <a:buNone/>
            </a:pPr>
            <a:r>
              <a:t/>
            </a:r>
            <a:endParaRPr>
              <a:solidFill>
                <a:schemeClr val="lt2"/>
              </a:solidFill>
              <a:latin typeface="Average"/>
              <a:ea typeface="Average"/>
              <a:cs typeface="Average"/>
              <a:sym typeface="Average"/>
            </a:endParaRPr>
          </a:p>
          <a:p>
            <a:pPr indent="0" lvl="0" marL="0" rtl="0">
              <a:spcBef>
                <a:spcPts val="0"/>
              </a:spcBef>
              <a:spcAft>
                <a:spcPts val="0"/>
              </a:spcAft>
              <a:buNone/>
            </a:pPr>
            <a:r>
              <a:rPr lang="en-GB">
                <a:solidFill>
                  <a:schemeClr val="lt2"/>
                </a:solidFill>
                <a:latin typeface="Average"/>
                <a:ea typeface="Average"/>
                <a:cs typeface="Average"/>
                <a:sym typeface="Average"/>
              </a:rPr>
              <a:t> </a:t>
            </a:r>
            <a:endParaRPr>
              <a:solidFill>
                <a:schemeClr val="lt2"/>
              </a:solidFill>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