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" d="100"/>
          <a:sy n="22" d="100"/>
        </p:scale>
        <p:origin x="700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634863" y="685800"/>
            <a:ext cx="8128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43200" y="4489452"/>
            <a:ext cx="31089600" cy="9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alibri"/>
              <a:buNone/>
              <a:defRPr sz="1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3pPr>
            <a:lvl4pPr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9585300" y="231800"/>
            <a:ext cx="17405400" cy="3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94402" y="9140800"/>
            <a:ext cx="232473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92402" y="1482700"/>
            <a:ext cx="23247300" cy="232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95552" y="6838958"/>
            <a:ext cx="31546800" cy="1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alibri"/>
              <a:buNone/>
              <a:defRPr sz="1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15544800" cy="17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8516600" y="7302500"/>
            <a:ext cx="15544800" cy="17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9364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9368" y="6724652"/>
            <a:ext cx="15473400" cy="3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2519368" y="10020300"/>
            <a:ext cx="15473400" cy="14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8516602" y="6724652"/>
            <a:ext cx="15549600" cy="3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8516602" y="10020300"/>
            <a:ext cx="15549600" cy="14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519364" y="1828800"/>
            <a:ext cx="11796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5549564" y="3949706"/>
            <a:ext cx="18516600" cy="19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8382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62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2pPr>
            <a:lvl3pPr marL="1371600" lvl="2" indent="-685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4pPr>
            <a:lvl5pPr marL="2286000" lvl="4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5pPr>
            <a:lvl6pPr marL="2743200" lvl="5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6pPr>
            <a:lvl7pPr marL="3200400" lvl="6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7pPr>
            <a:lvl8pPr marL="3657600" lvl="7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8pPr>
            <a:lvl9pPr marL="4114800" lvl="8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519364" y="8229600"/>
            <a:ext cx="11796600" cy="15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519364" y="1828800"/>
            <a:ext cx="11796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5549564" y="3949706"/>
            <a:ext cx="18516600" cy="19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519364" y="8229600"/>
            <a:ext cx="11796600" cy="15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Calibri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762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85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09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5146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2115800" y="25425405"/>
            <a:ext cx="1234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5831800" y="25425405"/>
            <a:ext cx="8229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57200" y="428625"/>
            <a:ext cx="35661600" cy="2243100"/>
          </a:xfrm>
          <a:prstGeom prst="rect">
            <a:avLst/>
          </a:prstGeom>
          <a:solidFill>
            <a:srgbClr val="A4C2F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Yeast Presence in Farmville Waterways</a:t>
            </a:r>
            <a:endParaRPr sz="4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Kirsten Bauer and Sage Church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BIOL 250</a:t>
            </a:r>
            <a:r>
              <a:rPr lang="en-US" sz="4536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536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Longwood University</a:t>
            </a:r>
            <a:endParaRPr dirty="0"/>
          </a:p>
        </p:txBody>
      </p:sp>
      <p:sp>
        <p:nvSpPr>
          <p:cNvPr id="85" name="Google Shape;85;p13"/>
          <p:cNvSpPr/>
          <p:nvPr/>
        </p:nvSpPr>
        <p:spPr>
          <a:xfrm>
            <a:off x="457200" y="3312412"/>
            <a:ext cx="137160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457200" y="15515290"/>
            <a:ext cx="137160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15341601" y="3276693"/>
            <a:ext cx="207771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5341601" y="16854515"/>
            <a:ext cx="207771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57200" y="4168841"/>
            <a:ext cx="9601200" cy="673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2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Char char="●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Yeast occurs naturally in our environment </a:t>
            </a: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442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Char char="●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Yeast is present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freshwater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bodies</a:t>
            </a: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442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Char char="●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Small systems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(streams, creeks, 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and ponds) 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lack investigation</a:t>
            </a: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442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Char char="●"/>
            </a:pPr>
            <a:r>
              <a:rPr lang="en-US" sz="3375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Rhodotorula</a:t>
            </a:r>
          </a:p>
          <a:p>
            <a:pPr marL="14288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</a:pPr>
            <a:r>
              <a:rPr lang="en-US" sz="3375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freshwater yeast </a:t>
            </a:r>
            <a:endParaRPr sz="3375" i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31275" y="11020306"/>
            <a:ext cx="137160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Question &amp; Hypothesis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290944" y="11513666"/>
            <a:ext cx="13716000" cy="27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Question: What yeast species are present in the small waterways on Longwood University's campus and how abundant are they in these systems?</a:t>
            </a: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Hypothesis: Yeast will be abundant in Longwood’s stormwater retention pond and Gross Creek and a variation of the species </a:t>
            </a:r>
            <a:r>
              <a:rPr lang="en-US" sz="3375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Rhodotorula </a:t>
            </a:r>
            <a:r>
              <a:rPr lang="en-US" sz="3375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will be identified. </a:t>
            </a:r>
            <a:endParaRPr sz="3375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5341601" y="17891658"/>
            <a:ext cx="20777100" cy="442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buSzPts val="2400"/>
              <a:buChar char="●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was not supported</a:t>
            </a:r>
          </a:p>
          <a:p>
            <a:pPr marL="76200" lvl="0">
              <a:buSzPts val="2400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3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Pichia </a:t>
            </a:r>
            <a:r>
              <a:rPr lang="en-US" sz="338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fermentans</a:t>
            </a:r>
            <a:r>
              <a:rPr lang="en-US" sz="33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6200" lvl="5">
              <a:buSzPts val="2400"/>
            </a:pPr>
            <a:r>
              <a:rPr lang="en-US" sz="33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</a:p>
          <a:p>
            <a:pPr marL="76200" lvl="5">
              <a:buSzPts val="2400"/>
            </a:pPr>
            <a:endParaRPr lang="en-US" sz="338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lvl="1">
              <a:buSzPts val="2400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Direction: </a:t>
            </a:r>
          </a:p>
          <a:p>
            <a:pPr marL="457200" lvl="1" indent="-381000">
              <a:buSzPts val="2400"/>
              <a:buChar char="●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 degradation </a:t>
            </a:r>
          </a:p>
          <a:p>
            <a:pPr marL="76200" lvl="1">
              <a:buSzPts val="2400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-K, N, P, Ca, and Mg</a:t>
            </a:r>
          </a:p>
          <a:p>
            <a:pPr marL="457200" lvl="1" indent="-381000">
              <a:buSzPts val="2400"/>
              <a:buChar char="●"/>
            </a:pPr>
            <a:r>
              <a:rPr lang="en-US" sz="3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role and source</a:t>
            </a:r>
          </a:p>
          <a:p>
            <a:pPr marL="76200" lvl="1">
              <a:buSzPts val="2400"/>
            </a:pPr>
            <a:endParaRPr lang="en-US" sz="2400" dirty="0"/>
          </a:p>
        </p:txBody>
      </p:sp>
      <p:sp>
        <p:nvSpPr>
          <p:cNvPr id="94" name="Google Shape;94;p13"/>
          <p:cNvSpPr/>
          <p:nvPr/>
        </p:nvSpPr>
        <p:spPr>
          <a:xfrm>
            <a:off x="15341601" y="22508621"/>
            <a:ext cx="20777100" cy="7716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6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15341601" y="23478059"/>
            <a:ext cx="20777100" cy="352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Butinar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L., Santos S., Spencer-Martins I., Oren A., Gunde-Cimerman N. 2005. Yeast diversity in hypersaline habitats.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FEMS Microbiology Letters,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244:229–234.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and Sampaio, J. 2004. Application of temperature gradient gel electrophoresis to the study of yeast diversity in the estuary of the Tagus River, Portugal.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FEMS Yeast Research,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5:253–261.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Kurtzman, C.P., Fell JW,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Boekhout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and Robert, V. 2011. Methods for Isolation, Phenotypic Characterization and Maintenance of Yeasts.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Yeasts,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NA:87–110.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Rosa, C.A.,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M.A., Barbosa, F.A.R.,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P.B.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Franzot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S.P. 1995. Yeast diversity in a mesotrophic lake on the karstic plateau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Lagoa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Santa, MG-Brazil.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Hydrobiologia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308:103–108.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L., Zara, S., Zara, G.,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Migheli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Q.,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Budroni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Mannazzu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2012.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Pichia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fermentans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dimorphic changes depend on the nitrogen source.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Fungal Biology,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:769-777.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Taccari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2011. Use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Pichia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sp. strains for the biological treatment of stored olive mill wastewater.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Letters,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2385-2390. Woollett, L.L., and Hedrick, L.R. 1970. Ecology of yeasts in polluted water.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Antonie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Leeuwenhoek,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36:427–435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C0ED6-59A5-4B7A-BBE3-C6035932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070" y="4356668"/>
            <a:ext cx="17172651" cy="1595410"/>
          </a:xfrm>
          <a:prstGeom prst="rect">
            <a:avLst/>
          </a:prstGeom>
        </p:spPr>
      </p:pic>
      <p:sp>
        <p:nvSpPr>
          <p:cNvPr id="32" name="Text Box 20">
            <a:extLst>
              <a:ext uri="{FF2B5EF4-FFF2-40B4-BE49-F238E27FC236}">
                <a16:creationId xmlns:a16="http://schemas.microsoft.com/office/drawing/2014/main" id="{88F47068-9BE4-48EF-B8F4-D35EB32D025C}"/>
              </a:ext>
            </a:extLst>
          </p:cNvPr>
          <p:cNvSpPr txBox="1"/>
          <p:nvPr/>
        </p:nvSpPr>
        <p:spPr>
          <a:xfrm>
            <a:off x="19202397" y="6187583"/>
            <a:ext cx="12628972" cy="51860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337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</a:t>
            </a:r>
            <a:r>
              <a:rPr lang="en-US" sz="337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Electropherogram of sample yeast from base pair 90-170.</a:t>
            </a:r>
            <a:endParaRPr lang="en-U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9183D-39A0-4CB7-BDCA-90D901951FBD}"/>
              </a:ext>
            </a:extLst>
          </p:cNvPr>
          <p:cNvGrpSpPr/>
          <p:nvPr/>
        </p:nvGrpSpPr>
        <p:grpSpPr>
          <a:xfrm>
            <a:off x="20623228" y="17859911"/>
            <a:ext cx="15758824" cy="3671283"/>
            <a:chOff x="20623228" y="17392081"/>
            <a:chExt cx="15758824" cy="36712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6460BA-B9B7-4A5C-AE58-5DDA0C241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r="14134" b="11762"/>
            <a:stretch/>
          </p:blipFill>
          <p:spPr>
            <a:xfrm>
              <a:off x="21424153" y="17392081"/>
              <a:ext cx="14853575" cy="22343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C184D2-7B91-419E-BE67-F4B01E675F30}"/>
                </a:ext>
              </a:extLst>
            </p:cNvPr>
            <p:cNvSpPr/>
            <p:nvPr/>
          </p:nvSpPr>
          <p:spPr>
            <a:xfrm>
              <a:off x="20623228" y="19586036"/>
              <a:ext cx="1575882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4.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Phylogenetic tree of yeast samples from varying bodies of water on Longwood University's campus including puddles, the storm water retention pond (PCR16) , Sandy River (PCR5), and Briery Creek (PCR6) . </a:t>
              </a:r>
              <a:endPara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8B51A00-E5FD-47B2-A5B6-0C38347EC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4929" y="6769336"/>
            <a:ext cx="12628972" cy="9195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A79C23-CA9F-45DF-BED0-E8EF51777048}"/>
              </a:ext>
            </a:extLst>
          </p:cNvPr>
          <p:cNvSpPr/>
          <p:nvPr/>
        </p:nvSpPr>
        <p:spPr>
          <a:xfrm>
            <a:off x="24231174" y="14275103"/>
            <a:ext cx="5507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Alignment of sample FASTA and the most similar retrieved fungi (</a:t>
            </a:r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Pichia </a:t>
            </a:r>
            <a:r>
              <a:rPr lang="en-US" sz="3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fermentans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FASTA sequences.</a:t>
            </a:r>
            <a:endParaRPr lang="en-US" sz="30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8A2B9B1-A171-409B-B198-74780D5ED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747"/>
              </p:ext>
            </p:extLst>
          </p:nvPr>
        </p:nvGraphicFramePr>
        <p:xfrm>
          <a:off x="29867935" y="6810321"/>
          <a:ext cx="6108732" cy="652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66">
                  <a:extLst>
                    <a:ext uri="{9D8B030D-6E8A-4147-A177-3AD203B41FA5}">
                      <a16:colId xmlns:a16="http://schemas.microsoft.com/office/drawing/2014/main" val="3585962588"/>
                    </a:ext>
                  </a:extLst>
                </a:gridCol>
                <a:gridCol w="3054366">
                  <a:extLst>
                    <a:ext uri="{9D8B030D-6E8A-4147-A177-3AD203B41FA5}">
                      <a16:colId xmlns:a16="http://schemas.microsoft.com/office/drawing/2014/main" val="662929723"/>
                    </a:ext>
                  </a:extLst>
                </a:gridCol>
              </a:tblGrid>
              <a:tr h="55754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Identity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55683"/>
                  </a:ext>
                </a:extLst>
              </a:tr>
              <a:tr h="943531">
                <a:tc>
                  <a:txBody>
                    <a:bodyPr/>
                    <a:lstStyle/>
                    <a:p>
                      <a:r>
                        <a:rPr lang="en-US" sz="3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Pichia </a:t>
                      </a:r>
                      <a:r>
                        <a:rPr lang="en-US" sz="30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fermentans</a:t>
                      </a:r>
                      <a:endParaRPr lang="en-US" sz="30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Strain </a:t>
                      </a:r>
                      <a:r>
                        <a:rPr lang="en-US" sz="30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Pferm</a:t>
                      </a:r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906702"/>
                  </a:ext>
                </a:extLst>
              </a:tr>
              <a:tr h="943531">
                <a:tc>
                  <a:txBody>
                    <a:bodyPr/>
                    <a:lstStyle/>
                    <a:p>
                      <a:r>
                        <a:rPr lang="en-US" sz="3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Pichia </a:t>
                      </a:r>
                      <a:r>
                        <a:rPr lang="en-US" sz="30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fermentans</a:t>
                      </a:r>
                      <a:endParaRPr lang="en-US" sz="30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 CBS:4611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550105"/>
                  </a:ext>
                </a:extLst>
              </a:tr>
              <a:tr h="1184572">
                <a:tc>
                  <a:txBody>
                    <a:bodyPr/>
                    <a:lstStyle/>
                    <a:p>
                      <a:r>
                        <a:rPr lang="en-US" sz="3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Pichia </a:t>
                      </a:r>
                      <a:r>
                        <a:rPr lang="en-US" sz="30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fermentans</a:t>
                      </a:r>
                      <a:endParaRPr lang="en-US" sz="30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 CBS:1876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28080"/>
                  </a:ext>
                </a:extLst>
              </a:tr>
              <a:tr h="1554750">
                <a:tc>
                  <a:txBody>
                    <a:bodyPr/>
                    <a:lstStyle/>
                    <a:p>
                      <a:r>
                        <a:rPr lang="en-US" sz="3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Pichia </a:t>
                      </a:r>
                      <a:r>
                        <a:rPr lang="en-US" sz="30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fermentans</a:t>
                      </a:r>
                      <a:endParaRPr lang="en-US" sz="30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 CBS: 2057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96.54</a:t>
                      </a:r>
                    </a:p>
                    <a:p>
                      <a:endParaRPr lang="en-US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45466"/>
                  </a:ext>
                </a:extLst>
              </a:tr>
              <a:tr h="1184572">
                <a:tc>
                  <a:txBody>
                    <a:bodyPr/>
                    <a:lstStyle/>
                    <a:p>
                      <a:r>
                        <a:rPr lang="en-US" sz="3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Pichia </a:t>
                      </a:r>
                      <a:r>
                        <a:rPr lang="en-US" sz="30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fermentans</a:t>
                      </a:r>
                      <a:endParaRPr lang="en-US" sz="30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 CBS:4807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96.54</a:t>
                      </a:r>
                    </a:p>
                    <a:p>
                      <a:endParaRPr lang="en-US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366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BD89541-1F8E-4411-96BB-3B80682C82C9}"/>
              </a:ext>
            </a:extLst>
          </p:cNvPr>
          <p:cNvSpPr/>
          <p:nvPr/>
        </p:nvSpPr>
        <p:spPr>
          <a:xfrm>
            <a:off x="29867935" y="13598223"/>
            <a:ext cx="6250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top five species hits when the sample FASTA was run through BLAST analysis. </a:t>
            </a:r>
            <a:endParaRPr lang="en-US" sz="30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BB1963-DCE1-435D-B80E-CA7F43D2FE51}"/>
              </a:ext>
            </a:extLst>
          </p:cNvPr>
          <p:cNvGrpSpPr/>
          <p:nvPr/>
        </p:nvGrpSpPr>
        <p:grpSpPr>
          <a:xfrm>
            <a:off x="392233" y="15508624"/>
            <a:ext cx="13716000" cy="7647368"/>
            <a:chOff x="392233" y="16547717"/>
            <a:chExt cx="13716000" cy="7647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E49E44-FC86-4E94-8E94-A9878B577547}"/>
                </a:ext>
              </a:extLst>
            </p:cNvPr>
            <p:cNvGrpSpPr/>
            <p:nvPr/>
          </p:nvGrpSpPr>
          <p:grpSpPr>
            <a:xfrm>
              <a:off x="392233" y="16547717"/>
              <a:ext cx="13716000" cy="7647368"/>
              <a:chOff x="457200" y="18679111"/>
              <a:chExt cx="13716000" cy="7647368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457200" y="18679111"/>
                <a:ext cx="13716000" cy="8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551761" y="19999221"/>
                <a:ext cx="3343200" cy="2243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713788" y="19999221"/>
                <a:ext cx="3343200" cy="2243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10796325" y="19999221"/>
                <a:ext cx="3343200" cy="2243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764443" y="24083379"/>
                <a:ext cx="3343200" cy="2243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Gel Electrophoresis</a:t>
                </a:r>
                <a:endParaRPr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850969" y="20261075"/>
                <a:ext cx="2776500" cy="20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30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Sample collection, dilution, and growth</a:t>
                </a:r>
                <a:endParaRPr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4114996" y="20776091"/>
                <a:ext cx="1512000" cy="848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F386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6007411" y="20829939"/>
                <a:ext cx="2776500" cy="19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30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Morphology</a:t>
                </a: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10985784" y="20594887"/>
                <a:ext cx="3147058" cy="2099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  <a:sym typeface="Calibri"/>
                  </a:rPr>
                  <a:t>Polymerase Chain Reaction (PCR)</a:t>
                </a:r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9229206" y="20696571"/>
                <a:ext cx="1512000" cy="848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F386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1776475" y="20774571"/>
                <a:ext cx="4759200" cy="55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6;p13">
                <a:extLst>
                  <a:ext uri="{FF2B5EF4-FFF2-40B4-BE49-F238E27FC236}">
                    <a16:creationId xmlns:a16="http://schemas.microsoft.com/office/drawing/2014/main" id="{CDA8B20E-F1F0-466B-827B-F58D7C61F40D}"/>
                  </a:ext>
                </a:extLst>
              </p:cNvPr>
              <p:cNvSpPr/>
              <p:nvPr/>
            </p:nvSpPr>
            <p:spPr>
              <a:xfrm>
                <a:off x="9305708" y="24483983"/>
                <a:ext cx="1512000" cy="848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F386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106;p13">
                <a:extLst>
                  <a:ext uri="{FF2B5EF4-FFF2-40B4-BE49-F238E27FC236}">
                    <a16:creationId xmlns:a16="http://schemas.microsoft.com/office/drawing/2014/main" id="{7EB6C8C3-7607-43E8-9462-856770D09279}"/>
                  </a:ext>
                </a:extLst>
              </p:cNvPr>
              <p:cNvSpPr/>
              <p:nvPr/>
            </p:nvSpPr>
            <p:spPr>
              <a:xfrm>
                <a:off x="4018089" y="24603263"/>
                <a:ext cx="1512000" cy="848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F386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7A240C-D450-4B8B-9912-0F3309719320}"/>
                </a:ext>
              </a:extLst>
            </p:cNvPr>
            <p:cNvGrpSpPr/>
            <p:nvPr/>
          </p:nvGrpSpPr>
          <p:grpSpPr>
            <a:xfrm>
              <a:off x="1928652" y="20112983"/>
              <a:ext cx="10589233" cy="1810756"/>
              <a:chOff x="1928652" y="20112983"/>
              <a:chExt cx="10589233" cy="181075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14F2AA8-BB18-44D7-A4F5-24EAF1A0AC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517883" y="20112983"/>
                <a:ext cx="2" cy="516836"/>
              </a:xfrm>
              <a:prstGeom prst="line">
                <a:avLst/>
              </a:prstGeom>
              <a:ln w="177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409A9F9-420C-4C93-8060-C17AD6D81C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6561" y="20546693"/>
                <a:ext cx="10471322" cy="0"/>
              </a:xfrm>
              <a:prstGeom prst="line">
                <a:avLst/>
              </a:prstGeom>
              <a:ln w="177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Google Shape;106;p13">
                <a:extLst>
                  <a:ext uri="{FF2B5EF4-FFF2-40B4-BE49-F238E27FC236}">
                    <a16:creationId xmlns:a16="http://schemas.microsoft.com/office/drawing/2014/main" id="{0A3DA828-DAE6-4562-A779-A5B47C470C82}"/>
                  </a:ext>
                </a:extLst>
              </p:cNvPr>
              <p:cNvSpPr/>
              <p:nvPr/>
            </p:nvSpPr>
            <p:spPr>
              <a:xfrm rot="5400000">
                <a:off x="1470759" y="21004589"/>
                <a:ext cx="1377043" cy="46125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F386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316A32C3-ECA1-48AC-AD70-4DE33BDAC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170" y="4830129"/>
            <a:ext cx="10087212" cy="4700056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00B3EF23-55EC-486E-B52F-C3D6767DB7C5}"/>
              </a:ext>
            </a:extLst>
          </p:cNvPr>
          <p:cNvSpPr/>
          <p:nvPr/>
        </p:nvSpPr>
        <p:spPr>
          <a:xfrm>
            <a:off x="4306178" y="7676703"/>
            <a:ext cx="1010100" cy="978201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E3684D-17AD-4BBE-B590-59A9CBAC2A3D}"/>
              </a:ext>
            </a:extLst>
          </p:cNvPr>
          <p:cNvSpPr/>
          <p:nvPr/>
        </p:nvSpPr>
        <p:spPr>
          <a:xfrm>
            <a:off x="13156040" y="5691950"/>
            <a:ext cx="921470" cy="91180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893573-7B3C-4577-9588-9F1A4F247DE5}"/>
              </a:ext>
            </a:extLst>
          </p:cNvPr>
          <p:cNvSpPr txBox="1"/>
          <p:nvPr/>
        </p:nvSpPr>
        <p:spPr>
          <a:xfrm>
            <a:off x="4132170" y="9491472"/>
            <a:ext cx="10215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Both sample sites are circled in red. On the left is the storm water retention pond and on the right is Gross Creek.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6BBF991-22DC-42E7-A2FB-E5259021A4DD}"/>
              </a:ext>
            </a:extLst>
          </p:cNvPr>
          <p:cNvCxnSpPr>
            <a:cxnSpLocks/>
          </p:cNvCxnSpPr>
          <p:nvPr/>
        </p:nvCxnSpPr>
        <p:spPr>
          <a:xfrm flipH="1">
            <a:off x="2198961" y="23597000"/>
            <a:ext cx="10471322" cy="0"/>
          </a:xfrm>
          <a:prstGeom prst="line">
            <a:avLst/>
          </a:prstGeom>
          <a:ln w="177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oogle Shape;106;p13">
            <a:extLst>
              <a:ext uri="{FF2B5EF4-FFF2-40B4-BE49-F238E27FC236}">
                <a16:creationId xmlns:a16="http://schemas.microsoft.com/office/drawing/2014/main" id="{2261096D-21F9-45F8-AD9F-12256F4A9354}"/>
              </a:ext>
            </a:extLst>
          </p:cNvPr>
          <p:cNvSpPr/>
          <p:nvPr/>
        </p:nvSpPr>
        <p:spPr>
          <a:xfrm rot="5400000">
            <a:off x="1623159" y="24054896"/>
            <a:ext cx="1377043" cy="4612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8CAB6E3-EE1D-415F-98CA-1F64B234530D}"/>
              </a:ext>
            </a:extLst>
          </p:cNvPr>
          <p:cNvCxnSpPr>
            <a:cxnSpLocks/>
          </p:cNvCxnSpPr>
          <p:nvPr/>
        </p:nvCxnSpPr>
        <p:spPr>
          <a:xfrm flipH="1">
            <a:off x="12670283" y="23163290"/>
            <a:ext cx="2" cy="516836"/>
          </a:xfrm>
          <a:prstGeom prst="line">
            <a:avLst/>
          </a:prstGeom>
          <a:ln w="177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Google Shape;101;p13">
            <a:extLst>
              <a:ext uri="{FF2B5EF4-FFF2-40B4-BE49-F238E27FC236}">
                <a16:creationId xmlns:a16="http://schemas.microsoft.com/office/drawing/2014/main" id="{8B4A1178-6E2D-4CC8-88DC-40B0DE81595F}"/>
              </a:ext>
            </a:extLst>
          </p:cNvPr>
          <p:cNvSpPr/>
          <p:nvPr/>
        </p:nvSpPr>
        <p:spPr>
          <a:xfrm>
            <a:off x="10803440" y="20912892"/>
            <a:ext cx="3343200" cy="224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Biochemical Assays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00;p13">
            <a:extLst>
              <a:ext uri="{FF2B5EF4-FFF2-40B4-BE49-F238E27FC236}">
                <a16:creationId xmlns:a16="http://schemas.microsoft.com/office/drawing/2014/main" id="{A18DE6DC-A86D-4B0B-921B-35BC46DC7266}"/>
              </a:ext>
            </a:extLst>
          </p:cNvPr>
          <p:cNvSpPr/>
          <p:nvPr/>
        </p:nvSpPr>
        <p:spPr>
          <a:xfrm>
            <a:off x="457362" y="20893667"/>
            <a:ext cx="3343200" cy="218776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Amplicon Purification and Nanodrop Test 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01;p13">
            <a:extLst>
              <a:ext uri="{FF2B5EF4-FFF2-40B4-BE49-F238E27FC236}">
                <a16:creationId xmlns:a16="http://schemas.microsoft.com/office/drawing/2014/main" id="{FEACADB9-F1DC-4EF8-B43C-80A831851514}"/>
              </a:ext>
            </a:extLst>
          </p:cNvPr>
          <p:cNvSpPr/>
          <p:nvPr/>
        </p:nvSpPr>
        <p:spPr>
          <a:xfrm>
            <a:off x="482600" y="24994098"/>
            <a:ext cx="3703602" cy="224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sequencing and Basic Local Alignment Search Tool analysis (BLAST)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5.googleusercontent.com/PtRmsi949MA9x_d9S4cX1zWU3b4FauQ2khhbmjEhDNQKtd8KYf7Nz2oHnilTIFq_QT241vuGUXaItLaQR1LDkd0b7aUGrigKA5UtwCltgTRbV7Yi4q6JXzjehSACAo9YqDaLkpa0im4">
            <a:extLst>
              <a:ext uri="{FF2B5EF4-FFF2-40B4-BE49-F238E27FC236}">
                <a16:creationId xmlns:a16="http://schemas.microsoft.com/office/drawing/2014/main" id="{0F8F5AF1-1E87-4488-9707-6197F321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24" y="556797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573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Kirsten Bauer</cp:lastModifiedBy>
  <cp:revision>19</cp:revision>
  <dcterms:modified xsi:type="dcterms:W3CDTF">2019-04-18T14:00:44Z</dcterms:modified>
</cp:coreProperties>
</file>