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9144000"/>
  <p:notesSz cx="6858000" cy="9144000"/>
  <p:embeddedFontLst>
    <p:embeddedFont>
      <p:font typeface="Montserrat"/>
      <p:regular r:id="rId16"/>
      <p:bold r:id="rId17"/>
      <p:italic r:id="rId18"/>
      <p:boldItalic r:id="rId19"/>
    </p:embeddedFont>
    <p:embeddedFont>
      <p:font typeface="Open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regular.fntdata"/><Relationship Id="rId11" Type="http://schemas.openxmlformats.org/officeDocument/2006/relationships/slide" Target="slides/slide7.xml"/><Relationship Id="rId22" Type="http://schemas.openxmlformats.org/officeDocument/2006/relationships/font" Target="fonts/OpenSans-italic.fntdata"/><Relationship Id="rId10" Type="http://schemas.openxmlformats.org/officeDocument/2006/relationships/slide" Target="slides/slide6.xml"/><Relationship Id="rId21" Type="http://schemas.openxmlformats.org/officeDocument/2006/relationships/font" Target="fonts/OpenSans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OpenSans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412778117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4412778117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414a94f20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4414a94f2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4f8292ceb_0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4f8292ceb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405e735b1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405e735b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4f8292ceb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4f8292ce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4f8292ceb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4f8292ce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4f8292ceb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4f8292ce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4f8292ceb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4f8292ce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4f8292ceb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4f8292ce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412778117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41277811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43450" y="3874950"/>
            <a:ext cx="6154500" cy="1584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581050" y="5857225"/>
            <a:ext cx="60168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>
            <p:ph idx="1" type="body"/>
          </p:nvPr>
        </p:nvSpPr>
        <p:spPr>
          <a:xfrm>
            <a:off x="588700" y="5875075"/>
            <a:ext cx="7966500" cy="371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58" name="Google Shape;58;p11"/>
          <p:cNvSpPr/>
          <p:nvPr/>
        </p:nvSpPr>
        <p:spPr>
          <a:xfrm>
            <a:off x="2584275" y="602225"/>
            <a:ext cx="39960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- Gold">
  <p:cSld name="TITLE_AND_BODY_1_1">
    <p:bg>
      <p:bgPr>
        <a:solidFill>
          <a:srgbClr val="ED9E46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561950" y="2507725"/>
            <a:ext cx="80202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○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5" name="Google Shape;65;p13"/>
          <p:cNvSpPr/>
          <p:nvPr/>
        </p:nvSpPr>
        <p:spPr>
          <a:xfrm>
            <a:off x="0" y="1490900"/>
            <a:ext cx="412800" cy="34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 - Gold">
  <p:cSld name="TITLE_AND_TWO_COLUMNS_2_1">
    <p:bg>
      <p:bgPr>
        <a:solidFill>
          <a:srgbClr val="ED9E46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457200" y="2469613"/>
            <a:ext cx="3561000" cy="4098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810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 sz="24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2" type="body"/>
          </p:nvPr>
        </p:nvSpPr>
        <p:spPr>
          <a:xfrm>
            <a:off x="5131069" y="2469500"/>
            <a:ext cx="3600000" cy="4098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810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 sz="24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1" name="Google Shape;71;p14"/>
          <p:cNvSpPr/>
          <p:nvPr/>
        </p:nvSpPr>
        <p:spPr>
          <a:xfrm>
            <a:off x="0" y="1490900"/>
            <a:ext cx="412800" cy="34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 - Gold">
  <p:cSld name="TITLE_AND_TWO_COLUMNS_1_1_1">
    <p:bg>
      <p:bgPr>
        <a:solidFill>
          <a:srgbClr val="ED9E46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97575" y="2461850"/>
            <a:ext cx="2691000" cy="3784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2" type="body"/>
          </p:nvPr>
        </p:nvSpPr>
        <p:spPr>
          <a:xfrm>
            <a:off x="3226491" y="2461850"/>
            <a:ext cx="2691000" cy="3784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3" type="body"/>
          </p:nvPr>
        </p:nvSpPr>
        <p:spPr>
          <a:xfrm>
            <a:off x="6055408" y="2461850"/>
            <a:ext cx="2691000" cy="3784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8" name="Google Shape;78;p15"/>
          <p:cNvSpPr/>
          <p:nvPr/>
        </p:nvSpPr>
        <p:spPr>
          <a:xfrm>
            <a:off x="0" y="1490900"/>
            <a:ext cx="412800" cy="34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- Gold">
  <p:cSld name="TITLE_ONLY_1_1">
    <p:bg>
      <p:bgPr>
        <a:solidFill>
          <a:srgbClr val="ED9E46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457200" y="368225"/>
            <a:ext cx="8229600" cy="764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2" name="Google Shape;82;p16"/>
          <p:cNvSpPr/>
          <p:nvPr/>
        </p:nvSpPr>
        <p:spPr>
          <a:xfrm>
            <a:off x="2584275" y="6087475"/>
            <a:ext cx="39960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 - Gold">
  <p:cSld name="CAPTION_ONLY_1_1">
    <p:bg>
      <p:bgPr>
        <a:solidFill>
          <a:srgbClr val="ED9E46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588700" y="5875075"/>
            <a:ext cx="7966500" cy="371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86" name="Google Shape;86;p17"/>
          <p:cNvSpPr/>
          <p:nvPr/>
        </p:nvSpPr>
        <p:spPr>
          <a:xfrm>
            <a:off x="2584275" y="602225"/>
            <a:ext cx="39960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- Gold">
  <p:cSld name="BLANK_1_1">
    <p:bg>
      <p:bgPr>
        <a:solidFill>
          <a:srgbClr val="ED9E46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 - Teal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565775" y="2111125"/>
            <a:ext cx="60093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481675" y="4658725"/>
            <a:ext cx="6093600" cy="1092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5" name="Google Shape;15;p3"/>
          <p:cNvSpPr/>
          <p:nvPr/>
        </p:nvSpPr>
        <p:spPr>
          <a:xfrm>
            <a:off x="581050" y="4074025"/>
            <a:ext cx="60168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 - Gold">
  <p:cSld name="TITLE_1_3_1">
    <p:bg>
      <p:bgPr>
        <a:solidFill>
          <a:srgbClr val="ED9E46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ctrTitle"/>
          </p:nvPr>
        </p:nvSpPr>
        <p:spPr>
          <a:xfrm>
            <a:off x="565775" y="2111125"/>
            <a:ext cx="60093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481675" y="4658725"/>
            <a:ext cx="6093600" cy="1092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0" name="Google Shape;20;p4"/>
          <p:cNvSpPr/>
          <p:nvPr/>
        </p:nvSpPr>
        <p:spPr>
          <a:xfrm>
            <a:off x="581050" y="4074025"/>
            <a:ext cx="60168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- Teal">
  <p:cSld name="TITLE_1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1513800" y="2882400"/>
            <a:ext cx="6116400" cy="109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Char char="○"/>
              <a:defRPr i="1"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indent="-342900" lvl="3" marL="18288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indent="-342900" lvl="4" marL="2286000" rtl="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indent="-342900" lvl="5" marL="2743200" rtl="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indent="-342900" lvl="6" marL="32004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indent="-342900" lvl="7" marL="3657600" rtl="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/>
        </p:txBody>
      </p:sp>
      <p:sp>
        <p:nvSpPr>
          <p:cNvPr id="24" name="Google Shape;24;p5"/>
          <p:cNvSpPr txBox="1"/>
          <p:nvPr/>
        </p:nvSpPr>
        <p:spPr>
          <a:xfrm>
            <a:off x="3593400" y="1575225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9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Google Shape;25;p5"/>
          <p:cNvSpPr/>
          <p:nvPr/>
        </p:nvSpPr>
        <p:spPr>
          <a:xfrm>
            <a:off x="2584275" y="6087475"/>
            <a:ext cx="39960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2584275" y="602225"/>
            <a:ext cx="39960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- Gold">
  <p:cSld name="TITLE_1_1_1_1">
    <p:bg>
      <p:bgPr>
        <a:solidFill>
          <a:srgbClr val="ED9E46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idx="1" type="body"/>
          </p:nvPr>
        </p:nvSpPr>
        <p:spPr>
          <a:xfrm>
            <a:off x="1513800" y="2882400"/>
            <a:ext cx="6116400" cy="109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Char char="○"/>
              <a:defRPr i="1"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indent="-342900" lvl="3" marL="18288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indent="-342900" lvl="4" marL="2286000" rtl="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indent="-342900" lvl="5" marL="2743200" rtl="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indent="-342900" lvl="6" marL="32004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indent="-342900" lvl="7" marL="3657600" rtl="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indent="-342900" lvl="8" marL="4114800" rtl="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/>
        </p:txBody>
      </p:sp>
      <p:sp>
        <p:nvSpPr>
          <p:cNvPr id="30" name="Google Shape;30;p6"/>
          <p:cNvSpPr txBox="1"/>
          <p:nvPr/>
        </p:nvSpPr>
        <p:spPr>
          <a:xfrm>
            <a:off x="3593400" y="1575225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9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" name="Google Shape;31;p6"/>
          <p:cNvSpPr/>
          <p:nvPr/>
        </p:nvSpPr>
        <p:spPr>
          <a:xfrm>
            <a:off x="2584275" y="6087475"/>
            <a:ext cx="39960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2584275" y="602225"/>
            <a:ext cx="39960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561950" y="2507725"/>
            <a:ext cx="80202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○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7" name="Google Shape;37;p7"/>
          <p:cNvSpPr/>
          <p:nvPr/>
        </p:nvSpPr>
        <p:spPr>
          <a:xfrm>
            <a:off x="0" y="1490900"/>
            <a:ext cx="412800" cy="34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" type="body"/>
          </p:nvPr>
        </p:nvSpPr>
        <p:spPr>
          <a:xfrm>
            <a:off x="457200" y="2469613"/>
            <a:ext cx="3561000" cy="4098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8100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 sz="2400"/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2" type="body"/>
          </p:nvPr>
        </p:nvSpPr>
        <p:spPr>
          <a:xfrm>
            <a:off x="5131069" y="2469500"/>
            <a:ext cx="3600000" cy="4098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8100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 sz="2400"/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3" name="Google Shape;43;p8"/>
          <p:cNvSpPr/>
          <p:nvPr/>
        </p:nvSpPr>
        <p:spPr>
          <a:xfrm>
            <a:off x="0" y="1490900"/>
            <a:ext cx="412800" cy="34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" type="body"/>
          </p:nvPr>
        </p:nvSpPr>
        <p:spPr>
          <a:xfrm>
            <a:off x="397575" y="2461850"/>
            <a:ext cx="2691000" cy="3784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3226491" y="2461850"/>
            <a:ext cx="2691000" cy="3784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3" type="body"/>
          </p:nvPr>
        </p:nvSpPr>
        <p:spPr>
          <a:xfrm>
            <a:off x="6055408" y="2461850"/>
            <a:ext cx="2691000" cy="3784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0" name="Google Shape;50;p9"/>
          <p:cNvSpPr/>
          <p:nvPr/>
        </p:nvSpPr>
        <p:spPr>
          <a:xfrm>
            <a:off x="0" y="1490900"/>
            <a:ext cx="412800" cy="34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type="title"/>
          </p:nvPr>
        </p:nvSpPr>
        <p:spPr>
          <a:xfrm>
            <a:off x="457200" y="368225"/>
            <a:ext cx="8229600" cy="764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4" name="Google Shape;54;p10"/>
          <p:cNvSpPr/>
          <p:nvPr/>
        </p:nvSpPr>
        <p:spPr>
          <a:xfrm>
            <a:off x="2584275" y="6087475"/>
            <a:ext cx="39960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45AFD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61950" y="2507725"/>
            <a:ext cx="8020200" cy="3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○"/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●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■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○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■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○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■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ctrTitle"/>
          </p:nvPr>
        </p:nvSpPr>
        <p:spPr>
          <a:xfrm>
            <a:off x="443450" y="3874950"/>
            <a:ext cx="6291000" cy="158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MPA’s: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 Drawing the Line</a:t>
            </a:r>
            <a:r>
              <a:rPr lang="en" sz="4800"/>
              <a:t> 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Charlotte Pfamatter</a:t>
            </a:r>
            <a:endParaRPr sz="3000"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1900" y="0"/>
            <a:ext cx="3292100" cy="219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1901" y="2198500"/>
            <a:ext cx="3292100" cy="228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1900" y="4488350"/>
            <a:ext cx="3292099" cy="236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How can the goal be reached faster? </a:t>
            </a:r>
            <a:endParaRPr sz="3000"/>
          </a:p>
        </p:txBody>
      </p:sp>
      <p:sp>
        <p:nvSpPr>
          <p:cNvPr id="184" name="Google Shape;184;p28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5" name="Google Shape;185;p28"/>
          <p:cNvSpPr txBox="1"/>
          <p:nvPr/>
        </p:nvSpPr>
        <p:spPr>
          <a:xfrm>
            <a:off x="6372150" y="5244925"/>
            <a:ext cx="2618700" cy="887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Wood, L., Fish, L., Laughren, J., &amp; Pauly, D. (2008): Assessing progress towards global marine protection targets: shortfalls in information and action. Oryx. Vol42(3). </a:t>
            </a: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 340-351.  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28"/>
          <p:cNvSpPr/>
          <p:nvPr/>
        </p:nvSpPr>
        <p:spPr>
          <a:xfrm>
            <a:off x="1155750" y="2026025"/>
            <a:ext cx="2483400" cy="236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8"/>
          <p:cNvSpPr/>
          <p:nvPr/>
        </p:nvSpPr>
        <p:spPr>
          <a:xfrm>
            <a:off x="1155750" y="4394825"/>
            <a:ext cx="2483400" cy="236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8"/>
          <p:cNvSpPr/>
          <p:nvPr/>
        </p:nvSpPr>
        <p:spPr>
          <a:xfrm>
            <a:off x="3639150" y="2026025"/>
            <a:ext cx="2483400" cy="236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8"/>
          <p:cNvSpPr/>
          <p:nvPr/>
        </p:nvSpPr>
        <p:spPr>
          <a:xfrm>
            <a:off x="3639150" y="4394825"/>
            <a:ext cx="2483400" cy="236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8"/>
          <p:cNvSpPr txBox="1"/>
          <p:nvPr/>
        </p:nvSpPr>
        <p:spPr>
          <a:xfrm>
            <a:off x="1480475" y="2422475"/>
            <a:ext cx="1805400" cy="15759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Reporting higher quality data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28"/>
          <p:cNvSpPr txBox="1"/>
          <p:nvPr/>
        </p:nvSpPr>
        <p:spPr>
          <a:xfrm>
            <a:off x="3939150" y="2422475"/>
            <a:ext cx="1805400" cy="15759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Critical calculations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28"/>
          <p:cNvSpPr txBox="1"/>
          <p:nvPr/>
        </p:nvSpPr>
        <p:spPr>
          <a:xfrm>
            <a:off x="1480475" y="4791275"/>
            <a:ext cx="1805400" cy="15759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Educating communities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28"/>
          <p:cNvSpPr txBox="1"/>
          <p:nvPr/>
        </p:nvSpPr>
        <p:spPr>
          <a:xfrm>
            <a:off x="4058950" y="4791275"/>
            <a:ext cx="1805400" cy="15759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Continued support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28"/>
          <p:cNvSpPr/>
          <p:nvPr/>
        </p:nvSpPr>
        <p:spPr>
          <a:xfrm>
            <a:off x="1155750" y="2026025"/>
            <a:ext cx="4966800" cy="4700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8"/>
          <p:cNvSpPr txBox="1"/>
          <p:nvPr/>
        </p:nvSpPr>
        <p:spPr>
          <a:xfrm>
            <a:off x="1764600" y="2841575"/>
            <a:ext cx="3749100" cy="3069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ontserrat"/>
                <a:ea typeface="Montserrat"/>
                <a:cs typeface="Montserrat"/>
                <a:sym typeface="Montserrat"/>
              </a:rPr>
              <a:t>Obtainable goals and </a:t>
            </a:r>
            <a:r>
              <a:rPr lang="en" sz="4800">
                <a:latin typeface="Montserrat"/>
                <a:ea typeface="Montserrat"/>
                <a:cs typeface="Montserrat"/>
                <a:sym typeface="Montserrat"/>
              </a:rPr>
              <a:t>efficiency</a:t>
            </a:r>
            <a:r>
              <a:rPr lang="en" sz="4800">
                <a:latin typeface="Montserrat"/>
                <a:ea typeface="Montserrat"/>
                <a:cs typeface="Montserrat"/>
                <a:sym typeface="Montserrat"/>
              </a:rPr>
              <a:t> for MPAs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 </a:t>
            </a:r>
            <a:endParaRPr/>
          </a:p>
        </p:txBody>
      </p:sp>
      <p:sp>
        <p:nvSpPr>
          <p:cNvPr id="201" name="Google Shape;201;p29"/>
          <p:cNvSpPr txBox="1"/>
          <p:nvPr>
            <p:ph idx="1" type="body"/>
          </p:nvPr>
        </p:nvSpPr>
        <p:spPr>
          <a:xfrm>
            <a:off x="561950" y="2507725"/>
            <a:ext cx="80202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9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3" name="Google Shape;20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9825" y="2150300"/>
            <a:ext cx="6044350" cy="423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561950" y="2507725"/>
            <a:ext cx="80202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3149"/>
            <a:ext cx="9144000" cy="559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 rotWithShape="1">
          <a:blip r:embed="rId4">
            <a:alphaModFix/>
          </a:blip>
          <a:srcRect b="29308" l="0" r="0" t="0"/>
          <a:stretch/>
        </p:blipFill>
        <p:spPr>
          <a:xfrm>
            <a:off x="-125450" y="1359812"/>
            <a:ext cx="9672600" cy="354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561950" y="2507725"/>
            <a:ext cx="80202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1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3774" y="635125"/>
            <a:ext cx="2893001" cy="246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640" y="2992399"/>
            <a:ext cx="5078134" cy="186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1"/>
          <p:cNvSpPr txBox="1"/>
          <p:nvPr/>
        </p:nvSpPr>
        <p:spPr>
          <a:xfrm>
            <a:off x="1172775" y="5573825"/>
            <a:ext cx="6123600" cy="3237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“Press Release”. Press release. The Convention on Biological Diversity. June 5, 2017. 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2769" y="396650"/>
            <a:ext cx="2161350" cy="206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Projection</a:t>
            </a:r>
            <a:endParaRPr/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561950" y="2507725"/>
            <a:ext cx="80202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2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5" name="Google Shape;125;p22"/>
          <p:cNvPicPr preferRelativeResize="0"/>
          <p:nvPr/>
        </p:nvPicPr>
        <p:blipFill rotWithShape="1">
          <a:blip r:embed="rId3">
            <a:alphaModFix/>
          </a:blip>
          <a:srcRect b="27121" l="11985" r="49087" t="19678"/>
          <a:stretch/>
        </p:blipFill>
        <p:spPr>
          <a:xfrm>
            <a:off x="1321075" y="754550"/>
            <a:ext cx="6253301" cy="458457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/>
          <p:nvPr/>
        </p:nvSpPr>
        <p:spPr>
          <a:xfrm>
            <a:off x="1457375" y="5630800"/>
            <a:ext cx="6117000" cy="5697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Boonzaier, L. &amp; Pauly, D., (2016): Marine protection targets: an updated assessment of global progress. Oryx. 50(1), pp 27–35.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Synthesis: </a:t>
            </a:r>
            <a:endParaRPr/>
          </a:p>
        </p:txBody>
      </p:sp>
      <p:sp>
        <p:nvSpPr>
          <p:cNvPr id="132" name="Google Shape;132;p23"/>
          <p:cNvSpPr txBox="1"/>
          <p:nvPr>
            <p:ph idx="1" type="body"/>
          </p:nvPr>
        </p:nvSpPr>
        <p:spPr>
          <a:xfrm>
            <a:off x="561950" y="2507725"/>
            <a:ext cx="80202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What factors are postponing the goal of having MPA’s protecting 10% of global waters by 2020 (and future goals)? 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23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Earth, Wind, &amp; Water </a:t>
            </a:r>
            <a:endParaRPr/>
          </a:p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561950" y="2507725"/>
            <a:ext cx="80202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4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3">
            <a:alphaModFix/>
          </a:blip>
          <a:srcRect b="1708" l="47425" r="10582" t="14951"/>
          <a:stretch/>
        </p:blipFill>
        <p:spPr>
          <a:xfrm>
            <a:off x="1657431" y="1959212"/>
            <a:ext cx="4555920" cy="485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4"/>
          <p:cNvSpPr txBox="1"/>
          <p:nvPr/>
        </p:nvSpPr>
        <p:spPr>
          <a:xfrm>
            <a:off x="6565500" y="250500"/>
            <a:ext cx="2121300" cy="14292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Jameson, S., Tupper, M., &amp; Ridley, J., (2002): The three screen doors: Can marine protected areas be effective?. Marine Pollution Bulletin. Vol 44. </a:t>
            </a: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 1177-1183. 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Society </a:t>
            </a:r>
            <a:endParaRPr/>
          </a:p>
        </p:txBody>
      </p:sp>
      <p:sp>
        <p:nvSpPr>
          <p:cNvPr id="148" name="Google Shape;148;p25"/>
          <p:cNvSpPr txBox="1"/>
          <p:nvPr>
            <p:ph idx="1" type="body"/>
          </p:nvPr>
        </p:nvSpPr>
        <p:spPr>
          <a:xfrm>
            <a:off x="561950" y="2507725"/>
            <a:ext cx="80202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5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 rotWithShape="1">
          <a:blip r:embed="rId3">
            <a:alphaModFix/>
          </a:blip>
          <a:srcRect b="24495" l="4999" r="7288" t="19425"/>
          <a:stretch/>
        </p:blipFill>
        <p:spPr>
          <a:xfrm>
            <a:off x="50" y="2026018"/>
            <a:ext cx="9144000" cy="3136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/>
          <p:nvPr/>
        </p:nvSpPr>
        <p:spPr>
          <a:xfrm>
            <a:off x="561950" y="5520800"/>
            <a:ext cx="8124900" cy="7404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Bennett, N. &amp; Dearden, P. (2014): Why local people do not support conservation: Community perceptions of marine protected area livelihood impacts, </a:t>
            </a: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governance</a:t>
            </a: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and management in Thailand. Marine Policy. Vol 50(A). </a:t>
            </a: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 96-110. 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“Paper Parks” </a:t>
            </a:r>
            <a:endParaRPr/>
          </a:p>
        </p:txBody>
      </p:sp>
      <p:sp>
        <p:nvSpPr>
          <p:cNvPr id="157" name="Google Shape;157;p26"/>
          <p:cNvSpPr txBox="1"/>
          <p:nvPr>
            <p:ph idx="1" type="body"/>
          </p:nvPr>
        </p:nvSpPr>
        <p:spPr>
          <a:xfrm>
            <a:off x="561950" y="2507725"/>
            <a:ext cx="80202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6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9" name="Google Shape;159;p26"/>
          <p:cNvPicPr preferRelativeResize="0"/>
          <p:nvPr/>
        </p:nvPicPr>
        <p:blipFill rotWithShape="1">
          <a:blip r:embed="rId3">
            <a:alphaModFix/>
          </a:blip>
          <a:srcRect b="1381" l="27165" r="26142" t="33463"/>
          <a:stretch/>
        </p:blipFill>
        <p:spPr>
          <a:xfrm>
            <a:off x="408300" y="2028800"/>
            <a:ext cx="6293102" cy="471144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6"/>
          <p:cNvSpPr txBox="1"/>
          <p:nvPr/>
        </p:nvSpPr>
        <p:spPr>
          <a:xfrm>
            <a:off x="5699350" y="198350"/>
            <a:ext cx="3048000" cy="10647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Fox, H., Holtzman, J., et al. (2014): How Are Our MPAs Doing? Challenges in Assessing Global Patterns in Marine Protected Area Performance. Coastal Management. Vol 42. </a:t>
            </a: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 207-226.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7"/>
          <p:cNvSpPr txBox="1"/>
          <p:nvPr>
            <p:ph idx="1" type="body"/>
          </p:nvPr>
        </p:nvSpPr>
        <p:spPr>
          <a:xfrm>
            <a:off x="561950" y="2507725"/>
            <a:ext cx="80202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7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" name="Google Shape;168;p27"/>
          <p:cNvSpPr/>
          <p:nvPr/>
        </p:nvSpPr>
        <p:spPr>
          <a:xfrm>
            <a:off x="1738375" y="811875"/>
            <a:ext cx="5807376" cy="1891188"/>
          </a:xfrm>
          <a:prstGeom prst="cloud">
            <a:avLst/>
          </a:prstGeom>
          <a:solidFill>
            <a:schemeClr val="accent4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7"/>
          <p:cNvSpPr txBox="1"/>
          <p:nvPr/>
        </p:nvSpPr>
        <p:spPr>
          <a:xfrm>
            <a:off x="3104277" y="1127100"/>
            <a:ext cx="35148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Not reaching 10% goal </a:t>
            </a:r>
            <a:endParaRPr sz="3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7"/>
          <p:cNvSpPr/>
          <p:nvPr/>
        </p:nvSpPr>
        <p:spPr>
          <a:xfrm>
            <a:off x="210125" y="4924075"/>
            <a:ext cx="2550312" cy="1547316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7"/>
          <p:cNvSpPr/>
          <p:nvPr/>
        </p:nvSpPr>
        <p:spPr>
          <a:xfrm>
            <a:off x="3366900" y="4924075"/>
            <a:ext cx="2550312" cy="1547316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7"/>
          <p:cNvSpPr/>
          <p:nvPr/>
        </p:nvSpPr>
        <p:spPr>
          <a:xfrm>
            <a:off x="6245850" y="4924075"/>
            <a:ext cx="2550312" cy="1547316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7"/>
          <p:cNvSpPr/>
          <p:nvPr/>
        </p:nvSpPr>
        <p:spPr>
          <a:xfrm rot="-2270164">
            <a:off x="7090436" y="2455423"/>
            <a:ext cx="697419" cy="216572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7"/>
          <p:cNvSpPr/>
          <p:nvPr/>
        </p:nvSpPr>
        <p:spPr>
          <a:xfrm>
            <a:off x="4371100" y="2898575"/>
            <a:ext cx="697200" cy="19524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7"/>
          <p:cNvSpPr/>
          <p:nvPr/>
        </p:nvSpPr>
        <p:spPr>
          <a:xfrm rot="2284949">
            <a:off x="1659718" y="2630470"/>
            <a:ext cx="697476" cy="2045384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7"/>
          <p:cNvSpPr txBox="1"/>
          <p:nvPr/>
        </p:nvSpPr>
        <p:spPr>
          <a:xfrm>
            <a:off x="6733825" y="5348850"/>
            <a:ext cx="1566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Social, cultural, and economic limitations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7"/>
          <p:cNvSpPr txBox="1"/>
          <p:nvPr/>
        </p:nvSpPr>
        <p:spPr>
          <a:xfrm>
            <a:off x="3858763" y="5348538"/>
            <a:ext cx="1566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Natural forces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27"/>
          <p:cNvSpPr txBox="1"/>
          <p:nvPr/>
        </p:nvSpPr>
        <p:spPr>
          <a:xfrm>
            <a:off x="701975" y="5348850"/>
            <a:ext cx="1566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Paper parks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ercut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