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76" r:id="rId4"/>
    <p:sldId id="268" r:id="rId5"/>
    <p:sldId id="269" r:id="rId6"/>
    <p:sldId id="270" r:id="rId7"/>
    <p:sldId id="271" r:id="rId8"/>
    <p:sldId id="257" r:id="rId9"/>
    <p:sldId id="272" r:id="rId10"/>
    <p:sldId id="273" r:id="rId11"/>
    <p:sldId id="258" r:id="rId12"/>
    <p:sldId id="274" r:id="rId13"/>
    <p:sldId id="275" r:id="rId14"/>
    <p:sldId id="25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68" d="100"/>
          <a:sy n="68" d="100"/>
        </p:scale>
        <p:origin x="90" y="4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0DD7AA65-59A0-4311-91E0-3D3B6ABF963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9257E48-CAE2-403A-A494-325339C8748A}">
      <dgm:prSet/>
      <dgm:spPr/>
      <dgm:t>
        <a:bodyPr/>
        <a:lstStyle/>
        <a:p>
          <a:r>
            <a:rPr lang="en-US" dirty="0"/>
            <a:t>Benzene is a chemical that is a colorless or light yellow and liquid at room temperature. It has a sweet odor and is highly flammable.</a:t>
          </a:r>
        </a:p>
      </dgm:t>
    </dgm:pt>
    <dgm:pt modelId="{7CB663CB-A600-4256-BECC-25746E4F6EA7}" type="parTrans" cxnId="{2406A9A5-75BA-4BFA-946B-68FD20B88634}">
      <dgm:prSet/>
      <dgm:spPr/>
      <dgm:t>
        <a:bodyPr/>
        <a:lstStyle/>
        <a:p>
          <a:endParaRPr lang="en-US"/>
        </a:p>
      </dgm:t>
    </dgm:pt>
    <dgm:pt modelId="{23488725-3BF6-414B-B718-42CE170A1F4E}" type="sibTrans" cxnId="{2406A9A5-75BA-4BFA-946B-68FD20B88634}">
      <dgm:prSet/>
      <dgm:spPr/>
      <dgm:t>
        <a:bodyPr/>
        <a:lstStyle/>
        <a:p>
          <a:endParaRPr lang="en-US"/>
        </a:p>
      </dgm:t>
    </dgm:pt>
    <dgm:pt modelId="{C4C09CB6-95D4-4532-BC2E-9ECB21FF3D6B}">
      <dgm:prSet/>
      <dgm:spPr/>
      <dgm:t>
        <a:bodyPr/>
        <a:lstStyle/>
        <a:p>
          <a:r>
            <a:rPr lang="en-US"/>
            <a:t>Most commonly absorbed through inhalation</a:t>
          </a:r>
        </a:p>
      </dgm:t>
    </dgm:pt>
    <dgm:pt modelId="{75F1DF9B-422A-4B24-B32C-8391B1050CAE}" type="parTrans" cxnId="{07EC267F-ACE8-42D8-9741-E2A8D240B4F9}">
      <dgm:prSet/>
      <dgm:spPr/>
      <dgm:t>
        <a:bodyPr/>
        <a:lstStyle/>
        <a:p>
          <a:endParaRPr lang="en-US"/>
        </a:p>
      </dgm:t>
    </dgm:pt>
    <dgm:pt modelId="{6AB8307F-B44E-49DA-A53D-ABB46A05C3AD}" type="sibTrans" cxnId="{07EC267F-ACE8-42D8-9741-E2A8D240B4F9}">
      <dgm:prSet/>
      <dgm:spPr/>
      <dgm:t>
        <a:bodyPr/>
        <a:lstStyle/>
        <a:p>
          <a:endParaRPr lang="en-US"/>
        </a:p>
      </dgm:t>
    </dgm:pt>
    <dgm:pt modelId="{E5899611-922C-4FE5-9711-1260087CCDBC}">
      <dgm:prSet/>
      <dgm:spPr/>
      <dgm:t>
        <a:bodyPr/>
        <a:lstStyle/>
        <a:p>
          <a:r>
            <a:rPr lang="en-US"/>
            <a:t>Natural sources of benzene include volcanoes and forest fires. Benzene is also a natural part of crude oil, gasoline, and cigarette smoke.</a:t>
          </a:r>
        </a:p>
      </dgm:t>
    </dgm:pt>
    <dgm:pt modelId="{9712D9C3-E623-4E55-A4BC-73D2ED2B1568}" type="parTrans" cxnId="{73001EEE-9FC5-4F45-9D9E-957F7D6998FE}">
      <dgm:prSet/>
      <dgm:spPr/>
      <dgm:t>
        <a:bodyPr/>
        <a:lstStyle/>
        <a:p>
          <a:endParaRPr lang="en-US"/>
        </a:p>
      </dgm:t>
    </dgm:pt>
    <dgm:pt modelId="{726D1410-223F-4772-8FA5-F0206B574D1E}" type="sibTrans" cxnId="{73001EEE-9FC5-4F45-9D9E-957F7D6998FE}">
      <dgm:prSet/>
      <dgm:spPr/>
      <dgm:t>
        <a:bodyPr/>
        <a:lstStyle/>
        <a:p>
          <a:endParaRPr lang="en-US"/>
        </a:p>
      </dgm:t>
    </dgm:pt>
    <dgm:pt modelId="{789AD9B8-2E27-4985-9059-6DB49454502F}">
      <dgm:prSet/>
      <dgm:spPr/>
      <dgm:t>
        <a:bodyPr/>
        <a:lstStyle/>
        <a:p>
          <a:r>
            <a:rPr lang="en-US"/>
            <a:t>Benzene is metabolized, primarily in the liver, to a variety of hydroxylated and ring-opened products that are transported to the bone marrow where subsequent secondary metabolism occurs.</a:t>
          </a:r>
        </a:p>
      </dgm:t>
    </dgm:pt>
    <dgm:pt modelId="{D5F7578A-0F6E-42BF-9A4C-AD5ECC1F269D}" type="parTrans" cxnId="{D1372250-BF44-40FC-87C1-745E951E7AC1}">
      <dgm:prSet/>
      <dgm:spPr/>
      <dgm:t>
        <a:bodyPr/>
        <a:lstStyle/>
        <a:p>
          <a:endParaRPr lang="en-US"/>
        </a:p>
      </dgm:t>
    </dgm:pt>
    <dgm:pt modelId="{E9ED3D0D-DE13-4553-A526-9DFB55CAC1C7}" type="sibTrans" cxnId="{D1372250-BF44-40FC-87C1-745E951E7AC1}">
      <dgm:prSet/>
      <dgm:spPr/>
      <dgm:t>
        <a:bodyPr/>
        <a:lstStyle/>
        <a:p>
          <a:endParaRPr lang="en-US"/>
        </a:p>
      </dgm:t>
    </dgm:pt>
    <dgm:pt modelId="{E4708B2B-F1C9-4648-ACD0-4C29DD9C855E}" type="pres">
      <dgm:prSet presAssocID="{0DD7AA65-59A0-4311-91E0-3D3B6ABF963D}" presName="root" presStyleCnt="0">
        <dgm:presLayoutVars>
          <dgm:dir/>
          <dgm:resizeHandles val="exact"/>
        </dgm:presLayoutVars>
      </dgm:prSet>
      <dgm:spPr/>
    </dgm:pt>
    <dgm:pt modelId="{BE02474F-D7CA-43B6-B561-E0F4B5171269}" type="pres">
      <dgm:prSet presAssocID="{F9257E48-CAE2-403A-A494-325339C8748A}" presName="compNode" presStyleCnt="0"/>
      <dgm:spPr/>
    </dgm:pt>
    <dgm:pt modelId="{B2F9E196-FF2F-4B83-BFF9-4A746ED2A101}" type="pres">
      <dgm:prSet presAssocID="{F9257E48-CAE2-403A-A494-325339C8748A}" presName="bgRect" presStyleLbl="bgShp" presStyleIdx="0" presStyleCnt="4"/>
      <dgm:spPr/>
    </dgm:pt>
    <dgm:pt modelId="{185CC4C4-E925-403E-88A9-9BF445F9AD48}" type="pres">
      <dgm:prSet presAssocID="{F9257E48-CAE2-403A-A494-325339C8748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ientist"/>
        </a:ext>
      </dgm:extLst>
    </dgm:pt>
    <dgm:pt modelId="{E05CD797-5A83-4E1A-BDE4-0723ABF230C0}" type="pres">
      <dgm:prSet presAssocID="{F9257E48-CAE2-403A-A494-325339C8748A}" presName="spaceRect" presStyleCnt="0"/>
      <dgm:spPr/>
    </dgm:pt>
    <dgm:pt modelId="{2CC6DBC0-6A1B-421F-9AD1-604B7904C349}" type="pres">
      <dgm:prSet presAssocID="{F9257E48-CAE2-403A-A494-325339C8748A}" presName="parTx" presStyleLbl="revTx" presStyleIdx="0" presStyleCnt="4">
        <dgm:presLayoutVars>
          <dgm:chMax val="0"/>
          <dgm:chPref val="0"/>
        </dgm:presLayoutVars>
      </dgm:prSet>
      <dgm:spPr/>
    </dgm:pt>
    <dgm:pt modelId="{8964B088-6439-4B3D-9A14-7A4AF6211B50}" type="pres">
      <dgm:prSet presAssocID="{23488725-3BF6-414B-B718-42CE170A1F4E}" presName="sibTrans" presStyleCnt="0"/>
      <dgm:spPr/>
    </dgm:pt>
    <dgm:pt modelId="{7C8D6E9E-0C65-48E4-A88A-89CD6B4AA145}" type="pres">
      <dgm:prSet presAssocID="{C4C09CB6-95D4-4532-BC2E-9ECB21FF3D6B}" presName="compNode" presStyleCnt="0"/>
      <dgm:spPr/>
    </dgm:pt>
    <dgm:pt modelId="{50FFCEA6-96B6-4C57-9242-0B19C051ADC7}" type="pres">
      <dgm:prSet presAssocID="{C4C09CB6-95D4-4532-BC2E-9ECB21FF3D6B}" presName="bgRect" presStyleLbl="bgShp" presStyleIdx="1" presStyleCnt="4"/>
      <dgm:spPr/>
    </dgm:pt>
    <dgm:pt modelId="{E0A1BC12-8B43-4E67-A1CC-F9EF4958466E}" type="pres">
      <dgm:prSet presAssocID="{C4C09CB6-95D4-4532-BC2E-9ECB21FF3D6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ine"/>
        </a:ext>
      </dgm:extLst>
    </dgm:pt>
    <dgm:pt modelId="{A9BCA887-B332-4AD4-BC79-CD14F2182E59}" type="pres">
      <dgm:prSet presAssocID="{C4C09CB6-95D4-4532-BC2E-9ECB21FF3D6B}" presName="spaceRect" presStyleCnt="0"/>
      <dgm:spPr/>
    </dgm:pt>
    <dgm:pt modelId="{8B14C059-E0CE-4A41-9786-BE0B66C8DF3A}" type="pres">
      <dgm:prSet presAssocID="{C4C09CB6-95D4-4532-BC2E-9ECB21FF3D6B}" presName="parTx" presStyleLbl="revTx" presStyleIdx="1" presStyleCnt="4">
        <dgm:presLayoutVars>
          <dgm:chMax val="0"/>
          <dgm:chPref val="0"/>
        </dgm:presLayoutVars>
      </dgm:prSet>
      <dgm:spPr/>
    </dgm:pt>
    <dgm:pt modelId="{04780DE4-2076-454A-814C-91821C3471A5}" type="pres">
      <dgm:prSet presAssocID="{6AB8307F-B44E-49DA-A53D-ABB46A05C3AD}" presName="sibTrans" presStyleCnt="0"/>
      <dgm:spPr/>
    </dgm:pt>
    <dgm:pt modelId="{E2F7673E-680C-4F82-820A-AA4E26083D28}" type="pres">
      <dgm:prSet presAssocID="{E5899611-922C-4FE5-9711-1260087CCDBC}" presName="compNode" presStyleCnt="0"/>
      <dgm:spPr/>
    </dgm:pt>
    <dgm:pt modelId="{C8258D06-C114-4724-8C58-CE8F68C2EC82}" type="pres">
      <dgm:prSet presAssocID="{E5899611-922C-4FE5-9711-1260087CCDBC}" presName="bgRect" presStyleLbl="bgShp" presStyleIdx="2" presStyleCnt="4"/>
      <dgm:spPr/>
    </dgm:pt>
    <dgm:pt modelId="{37C1D03B-3111-4DFD-90BA-3611E980FC3D}" type="pres">
      <dgm:prSet presAssocID="{E5899611-922C-4FE5-9711-1260087CCDB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ammable"/>
        </a:ext>
      </dgm:extLst>
    </dgm:pt>
    <dgm:pt modelId="{B019C99E-349B-46EC-9F3E-7843B5F589AD}" type="pres">
      <dgm:prSet presAssocID="{E5899611-922C-4FE5-9711-1260087CCDBC}" presName="spaceRect" presStyleCnt="0"/>
      <dgm:spPr/>
    </dgm:pt>
    <dgm:pt modelId="{1402B663-BB8C-4AA2-B153-D491E98A10F4}" type="pres">
      <dgm:prSet presAssocID="{E5899611-922C-4FE5-9711-1260087CCDBC}" presName="parTx" presStyleLbl="revTx" presStyleIdx="2" presStyleCnt="4">
        <dgm:presLayoutVars>
          <dgm:chMax val="0"/>
          <dgm:chPref val="0"/>
        </dgm:presLayoutVars>
      </dgm:prSet>
      <dgm:spPr/>
    </dgm:pt>
    <dgm:pt modelId="{BD3236F1-FC12-4EB4-B93E-BAA57D002AAF}" type="pres">
      <dgm:prSet presAssocID="{726D1410-223F-4772-8FA5-F0206B574D1E}" presName="sibTrans" presStyleCnt="0"/>
      <dgm:spPr/>
    </dgm:pt>
    <dgm:pt modelId="{DD78CBBA-903F-44E0-91F8-B904A7EBE6C8}" type="pres">
      <dgm:prSet presAssocID="{789AD9B8-2E27-4985-9059-6DB49454502F}" presName="compNode" presStyleCnt="0"/>
      <dgm:spPr/>
    </dgm:pt>
    <dgm:pt modelId="{8FCF4049-0903-468E-8FF1-7E313270F76F}" type="pres">
      <dgm:prSet presAssocID="{789AD9B8-2E27-4985-9059-6DB49454502F}" presName="bgRect" presStyleLbl="bgShp" presStyleIdx="3" presStyleCnt="4"/>
      <dgm:spPr/>
    </dgm:pt>
    <dgm:pt modelId="{BEFC75B1-E11B-4A34-B7AE-D5C35A918740}" type="pres">
      <dgm:prSet presAssocID="{789AD9B8-2E27-4985-9059-6DB49454502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Kidney"/>
        </a:ext>
      </dgm:extLst>
    </dgm:pt>
    <dgm:pt modelId="{91915437-7149-4B9E-9FC2-86042952DB6B}" type="pres">
      <dgm:prSet presAssocID="{789AD9B8-2E27-4985-9059-6DB49454502F}" presName="spaceRect" presStyleCnt="0"/>
      <dgm:spPr/>
    </dgm:pt>
    <dgm:pt modelId="{B99260FE-384E-4967-B451-8B4931242516}" type="pres">
      <dgm:prSet presAssocID="{789AD9B8-2E27-4985-9059-6DB49454502F}" presName="parTx" presStyleLbl="revTx" presStyleIdx="3" presStyleCnt="4">
        <dgm:presLayoutVars>
          <dgm:chMax val="0"/>
          <dgm:chPref val="0"/>
        </dgm:presLayoutVars>
      </dgm:prSet>
      <dgm:spPr/>
    </dgm:pt>
  </dgm:ptLst>
  <dgm:cxnLst>
    <dgm:cxn modelId="{D0E46C15-D35C-4EC6-9976-7261DF724F7E}" type="presOf" srcId="{789AD9B8-2E27-4985-9059-6DB49454502F}" destId="{B99260FE-384E-4967-B451-8B4931242516}" srcOrd="0" destOrd="0" presId="urn:microsoft.com/office/officeart/2018/2/layout/IconVerticalSolidList"/>
    <dgm:cxn modelId="{B051584A-19B9-4B08-B1BD-2F2795F4F6BB}" type="presOf" srcId="{0DD7AA65-59A0-4311-91E0-3D3B6ABF963D}" destId="{E4708B2B-F1C9-4648-ACD0-4C29DD9C855E}" srcOrd="0" destOrd="0" presId="urn:microsoft.com/office/officeart/2018/2/layout/IconVerticalSolidList"/>
    <dgm:cxn modelId="{D1372250-BF44-40FC-87C1-745E951E7AC1}" srcId="{0DD7AA65-59A0-4311-91E0-3D3B6ABF963D}" destId="{789AD9B8-2E27-4985-9059-6DB49454502F}" srcOrd="3" destOrd="0" parTransId="{D5F7578A-0F6E-42BF-9A4C-AD5ECC1F269D}" sibTransId="{E9ED3D0D-DE13-4553-A526-9DFB55CAC1C7}"/>
    <dgm:cxn modelId="{07EC267F-ACE8-42D8-9741-E2A8D240B4F9}" srcId="{0DD7AA65-59A0-4311-91E0-3D3B6ABF963D}" destId="{C4C09CB6-95D4-4532-BC2E-9ECB21FF3D6B}" srcOrd="1" destOrd="0" parTransId="{75F1DF9B-422A-4B24-B32C-8391B1050CAE}" sibTransId="{6AB8307F-B44E-49DA-A53D-ABB46A05C3AD}"/>
    <dgm:cxn modelId="{D28E249C-4EA2-4D4D-BD61-CBB30AA065D4}" type="presOf" srcId="{E5899611-922C-4FE5-9711-1260087CCDBC}" destId="{1402B663-BB8C-4AA2-B153-D491E98A10F4}" srcOrd="0" destOrd="0" presId="urn:microsoft.com/office/officeart/2018/2/layout/IconVerticalSolidList"/>
    <dgm:cxn modelId="{2406A9A5-75BA-4BFA-946B-68FD20B88634}" srcId="{0DD7AA65-59A0-4311-91E0-3D3B6ABF963D}" destId="{F9257E48-CAE2-403A-A494-325339C8748A}" srcOrd="0" destOrd="0" parTransId="{7CB663CB-A600-4256-BECC-25746E4F6EA7}" sibTransId="{23488725-3BF6-414B-B718-42CE170A1F4E}"/>
    <dgm:cxn modelId="{64E085AB-716B-4985-930A-91D06C00C362}" type="presOf" srcId="{F9257E48-CAE2-403A-A494-325339C8748A}" destId="{2CC6DBC0-6A1B-421F-9AD1-604B7904C349}" srcOrd="0" destOrd="0" presId="urn:microsoft.com/office/officeart/2018/2/layout/IconVerticalSolidList"/>
    <dgm:cxn modelId="{73001EEE-9FC5-4F45-9D9E-957F7D6998FE}" srcId="{0DD7AA65-59A0-4311-91E0-3D3B6ABF963D}" destId="{E5899611-922C-4FE5-9711-1260087CCDBC}" srcOrd="2" destOrd="0" parTransId="{9712D9C3-E623-4E55-A4BC-73D2ED2B1568}" sibTransId="{726D1410-223F-4772-8FA5-F0206B574D1E}"/>
    <dgm:cxn modelId="{0B2F98F7-EFED-4718-B8F5-5CD92C26B3BD}" type="presOf" srcId="{C4C09CB6-95D4-4532-BC2E-9ECB21FF3D6B}" destId="{8B14C059-E0CE-4A41-9786-BE0B66C8DF3A}" srcOrd="0" destOrd="0" presId="urn:microsoft.com/office/officeart/2018/2/layout/IconVerticalSolidList"/>
    <dgm:cxn modelId="{4ED91088-9C4F-4F38-8AB1-5A7E3420D729}" type="presParOf" srcId="{E4708B2B-F1C9-4648-ACD0-4C29DD9C855E}" destId="{BE02474F-D7CA-43B6-B561-E0F4B5171269}" srcOrd="0" destOrd="0" presId="urn:microsoft.com/office/officeart/2018/2/layout/IconVerticalSolidList"/>
    <dgm:cxn modelId="{160EF738-1B31-41AA-8060-C531DA2FFE1C}" type="presParOf" srcId="{BE02474F-D7CA-43B6-B561-E0F4B5171269}" destId="{B2F9E196-FF2F-4B83-BFF9-4A746ED2A101}" srcOrd="0" destOrd="0" presId="urn:microsoft.com/office/officeart/2018/2/layout/IconVerticalSolidList"/>
    <dgm:cxn modelId="{169E754C-07FD-4A26-BC65-A103C9D69343}" type="presParOf" srcId="{BE02474F-D7CA-43B6-B561-E0F4B5171269}" destId="{185CC4C4-E925-403E-88A9-9BF445F9AD48}" srcOrd="1" destOrd="0" presId="urn:microsoft.com/office/officeart/2018/2/layout/IconVerticalSolidList"/>
    <dgm:cxn modelId="{988C0CF0-4B88-4263-AE55-AC39E087082B}" type="presParOf" srcId="{BE02474F-D7CA-43B6-B561-E0F4B5171269}" destId="{E05CD797-5A83-4E1A-BDE4-0723ABF230C0}" srcOrd="2" destOrd="0" presId="urn:microsoft.com/office/officeart/2018/2/layout/IconVerticalSolidList"/>
    <dgm:cxn modelId="{20B1D5C6-483B-4061-8622-71774DE6B7C7}" type="presParOf" srcId="{BE02474F-D7CA-43B6-B561-E0F4B5171269}" destId="{2CC6DBC0-6A1B-421F-9AD1-604B7904C349}" srcOrd="3" destOrd="0" presId="urn:microsoft.com/office/officeart/2018/2/layout/IconVerticalSolidList"/>
    <dgm:cxn modelId="{55F10794-E11B-4B5C-A7BF-15F3B73226F6}" type="presParOf" srcId="{E4708B2B-F1C9-4648-ACD0-4C29DD9C855E}" destId="{8964B088-6439-4B3D-9A14-7A4AF6211B50}" srcOrd="1" destOrd="0" presId="urn:microsoft.com/office/officeart/2018/2/layout/IconVerticalSolidList"/>
    <dgm:cxn modelId="{6066A8A0-E8AB-48AA-B517-0089C0AC479D}" type="presParOf" srcId="{E4708B2B-F1C9-4648-ACD0-4C29DD9C855E}" destId="{7C8D6E9E-0C65-48E4-A88A-89CD6B4AA145}" srcOrd="2" destOrd="0" presId="urn:microsoft.com/office/officeart/2018/2/layout/IconVerticalSolidList"/>
    <dgm:cxn modelId="{1EA8435D-D12F-4F35-B191-C9103949053E}" type="presParOf" srcId="{7C8D6E9E-0C65-48E4-A88A-89CD6B4AA145}" destId="{50FFCEA6-96B6-4C57-9242-0B19C051ADC7}" srcOrd="0" destOrd="0" presId="urn:microsoft.com/office/officeart/2018/2/layout/IconVerticalSolidList"/>
    <dgm:cxn modelId="{A93791E8-CE6F-429F-97D9-E225D8957BDA}" type="presParOf" srcId="{7C8D6E9E-0C65-48E4-A88A-89CD6B4AA145}" destId="{E0A1BC12-8B43-4E67-A1CC-F9EF4958466E}" srcOrd="1" destOrd="0" presId="urn:microsoft.com/office/officeart/2018/2/layout/IconVerticalSolidList"/>
    <dgm:cxn modelId="{A366692E-5926-4787-ADD9-489C225388EE}" type="presParOf" srcId="{7C8D6E9E-0C65-48E4-A88A-89CD6B4AA145}" destId="{A9BCA887-B332-4AD4-BC79-CD14F2182E59}" srcOrd="2" destOrd="0" presId="urn:microsoft.com/office/officeart/2018/2/layout/IconVerticalSolidList"/>
    <dgm:cxn modelId="{43520D6F-4066-4833-95D6-C9E8D1D33993}" type="presParOf" srcId="{7C8D6E9E-0C65-48E4-A88A-89CD6B4AA145}" destId="{8B14C059-E0CE-4A41-9786-BE0B66C8DF3A}" srcOrd="3" destOrd="0" presId="urn:microsoft.com/office/officeart/2018/2/layout/IconVerticalSolidList"/>
    <dgm:cxn modelId="{59440C20-BBDA-4190-AC8C-FF14AEBB26F9}" type="presParOf" srcId="{E4708B2B-F1C9-4648-ACD0-4C29DD9C855E}" destId="{04780DE4-2076-454A-814C-91821C3471A5}" srcOrd="3" destOrd="0" presId="urn:microsoft.com/office/officeart/2018/2/layout/IconVerticalSolidList"/>
    <dgm:cxn modelId="{614E7D86-A8E5-49AA-A37F-33EC45B46377}" type="presParOf" srcId="{E4708B2B-F1C9-4648-ACD0-4C29DD9C855E}" destId="{E2F7673E-680C-4F82-820A-AA4E26083D28}" srcOrd="4" destOrd="0" presId="urn:microsoft.com/office/officeart/2018/2/layout/IconVerticalSolidList"/>
    <dgm:cxn modelId="{D66E7C7C-186B-467A-9DE1-FF79D21D8318}" type="presParOf" srcId="{E2F7673E-680C-4F82-820A-AA4E26083D28}" destId="{C8258D06-C114-4724-8C58-CE8F68C2EC82}" srcOrd="0" destOrd="0" presId="urn:microsoft.com/office/officeart/2018/2/layout/IconVerticalSolidList"/>
    <dgm:cxn modelId="{DF6E667E-6959-4526-A182-7FBE9ECCA4E6}" type="presParOf" srcId="{E2F7673E-680C-4F82-820A-AA4E26083D28}" destId="{37C1D03B-3111-4DFD-90BA-3611E980FC3D}" srcOrd="1" destOrd="0" presId="urn:microsoft.com/office/officeart/2018/2/layout/IconVerticalSolidList"/>
    <dgm:cxn modelId="{CE688CA8-6E77-4F7C-9B6E-5A6FFFD57BE3}" type="presParOf" srcId="{E2F7673E-680C-4F82-820A-AA4E26083D28}" destId="{B019C99E-349B-46EC-9F3E-7843B5F589AD}" srcOrd="2" destOrd="0" presId="urn:microsoft.com/office/officeart/2018/2/layout/IconVerticalSolidList"/>
    <dgm:cxn modelId="{75085705-662D-4261-A24C-955658D25FC1}" type="presParOf" srcId="{E2F7673E-680C-4F82-820A-AA4E26083D28}" destId="{1402B663-BB8C-4AA2-B153-D491E98A10F4}" srcOrd="3" destOrd="0" presId="urn:microsoft.com/office/officeart/2018/2/layout/IconVerticalSolidList"/>
    <dgm:cxn modelId="{8021E32A-0A20-45F1-A4C9-86ED77C26600}" type="presParOf" srcId="{E4708B2B-F1C9-4648-ACD0-4C29DD9C855E}" destId="{BD3236F1-FC12-4EB4-B93E-BAA57D002AAF}" srcOrd="5" destOrd="0" presId="urn:microsoft.com/office/officeart/2018/2/layout/IconVerticalSolidList"/>
    <dgm:cxn modelId="{ECB59F84-E645-45FB-9B44-D2D35635722E}" type="presParOf" srcId="{E4708B2B-F1C9-4648-ACD0-4C29DD9C855E}" destId="{DD78CBBA-903F-44E0-91F8-B904A7EBE6C8}" srcOrd="6" destOrd="0" presId="urn:microsoft.com/office/officeart/2018/2/layout/IconVerticalSolidList"/>
    <dgm:cxn modelId="{9A7E6C93-8727-4BAA-B42A-019E2789CF8A}" type="presParOf" srcId="{DD78CBBA-903F-44E0-91F8-B904A7EBE6C8}" destId="{8FCF4049-0903-468E-8FF1-7E313270F76F}" srcOrd="0" destOrd="0" presId="urn:microsoft.com/office/officeart/2018/2/layout/IconVerticalSolidList"/>
    <dgm:cxn modelId="{370B0972-7D3E-47F8-A736-F10099D78E95}" type="presParOf" srcId="{DD78CBBA-903F-44E0-91F8-B904A7EBE6C8}" destId="{BEFC75B1-E11B-4A34-B7AE-D5C35A918740}" srcOrd="1" destOrd="0" presId="urn:microsoft.com/office/officeart/2018/2/layout/IconVerticalSolidList"/>
    <dgm:cxn modelId="{B1734D0E-E71B-4208-BE5D-122539606D2C}" type="presParOf" srcId="{DD78CBBA-903F-44E0-91F8-B904A7EBE6C8}" destId="{91915437-7149-4B9E-9FC2-86042952DB6B}" srcOrd="2" destOrd="0" presId="urn:microsoft.com/office/officeart/2018/2/layout/IconVerticalSolidList"/>
    <dgm:cxn modelId="{6B2C5B8A-DA7B-4E7C-9DE1-FC44A246277D}" type="presParOf" srcId="{DD78CBBA-903F-44E0-91F8-B904A7EBE6C8}" destId="{B99260FE-384E-4967-B451-8B493124251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D71128-B31D-4B4C-9B4F-0117FD4AAF4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B2BA5F7-FEC6-43F0-8655-B396119F380E}">
      <dgm:prSet/>
      <dgm:spPr/>
      <dgm:t>
        <a:bodyPr/>
        <a:lstStyle/>
        <a:p>
          <a:r>
            <a:rPr lang="en-US"/>
            <a:t>is an aromatic hydrocarbon. It is a colorless, water-insoluble liquid with the smell associated with paint thinners.</a:t>
          </a:r>
        </a:p>
      </dgm:t>
    </dgm:pt>
    <dgm:pt modelId="{EE23EFDE-7F5D-48D1-B9A3-E0601C87197B}" type="parTrans" cxnId="{7ED9BE9D-0BE0-4548-9D85-63E2150727C3}">
      <dgm:prSet/>
      <dgm:spPr/>
      <dgm:t>
        <a:bodyPr/>
        <a:lstStyle/>
        <a:p>
          <a:endParaRPr lang="en-US"/>
        </a:p>
      </dgm:t>
    </dgm:pt>
    <dgm:pt modelId="{7AFA0699-1FA9-4A0C-947E-04453386CE4C}" type="sibTrans" cxnId="{7ED9BE9D-0BE0-4548-9D85-63E2150727C3}">
      <dgm:prSet/>
      <dgm:spPr/>
      <dgm:t>
        <a:bodyPr/>
        <a:lstStyle/>
        <a:p>
          <a:endParaRPr lang="en-US"/>
        </a:p>
      </dgm:t>
    </dgm:pt>
    <dgm:pt modelId="{B20976FE-1B31-4B5A-B888-188E35C71BC2}">
      <dgm:prSet/>
      <dgm:spPr/>
      <dgm:t>
        <a:bodyPr/>
        <a:lstStyle/>
        <a:p>
          <a:r>
            <a:rPr lang="en-US"/>
            <a:t>alcohol dehydrogenase and aldehyde dehydrogenase leading to benzoic acid which, upon conjugation with glycine, results in hippuric acid, the major urinary </a:t>
          </a:r>
          <a:r>
            <a:rPr lang="en-US" b="1"/>
            <a:t>metabolite</a:t>
          </a:r>
          <a:r>
            <a:rPr lang="en-US"/>
            <a:t>.</a:t>
          </a:r>
        </a:p>
      </dgm:t>
    </dgm:pt>
    <dgm:pt modelId="{A4ACD4CD-0387-4331-B661-5EBE16930D08}" type="parTrans" cxnId="{6F575156-BB55-4FB0-867E-EC7C4964845C}">
      <dgm:prSet/>
      <dgm:spPr/>
      <dgm:t>
        <a:bodyPr/>
        <a:lstStyle/>
        <a:p>
          <a:endParaRPr lang="en-US"/>
        </a:p>
      </dgm:t>
    </dgm:pt>
    <dgm:pt modelId="{453ABB22-7DCB-487D-BCD0-671B20B8B08D}" type="sibTrans" cxnId="{6F575156-BB55-4FB0-867E-EC7C4964845C}">
      <dgm:prSet/>
      <dgm:spPr/>
      <dgm:t>
        <a:bodyPr/>
        <a:lstStyle/>
        <a:p>
          <a:endParaRPr lang="en-US"/>
        </a:p>
      </dgm:t>
    </dgm:pt>
    <dgm:pt modelId="{FA1B955A-9714-4155-9CD6-504D6E808F25}">
      <dgm:prSet/>
      <dgm:spPr/>
      <dgm:t>
        <a:bodyPr/>
        <a:lstStyle/>
        <a:p>
          <a:r>
            <a:rPr lang="en-US"/>
            <a:t>Most commonly absorbed through inhalation and ingestion</a:t>
          </a:r>
        </a:p>
      </dgm:t>
    </dgm:pt>
    <dgm:pt modelId="{FD90227F-BF8D-46E5-9C27-2C6B481E5508}" type="parTrans" cxnId="{2C287108-5D74-48B3-BDD6-F89469933DD4}">
      <dgm:prSet/>
      <dgm:spPr/>
      <dgm:t>
        <a:bodyPr/>
        <a:lstStyle/>
        <a:p>
          <a:endParaRPr lang="en-US"/>
        </a:p>
      </dgm:t>
    </dgm:pt>
    <dgm:pt modelId="{477AC389-1442-461E-A1BB-6A7A810C71D8}" type="sibTrans" cxnId="{2C287108-5D74-48B3-BDD6-F89469933DD4}">
      <dgm:prSet/>
      <dgm:spPr/>
      <dgm:t>
        <a:bodyPr/>
        <a:lstStyle/>
        <a:p>
          <a:endParaRPr lang="en-US"/>
        </a:p>
      </dgm:t>
    </dgm:pt>
    <dgm:pt modelId="{26440FFF-3806-4D2A-8793-D69CB33A33AC}" type="pres">
      <dgm:prSet presAssocID="{06D71128-B31D-4B4C-9B4F-0117FD4AAF4D}" presName="root" presStyleCnt="0">
        <dgm:presLayoutVars>
          <dgm:dir/>
          <dgm:resizeHandles val="exact"/>
        </dgm:presLayoutVars>
      </dgm:prSet>
      <dgm:spPr/>
    </dgm:pt>
    <dgm:pt modelId="{BA9ACF42-8F74-46D9-8F20-9E342D713D5B}" type="pres">
      <dgm:prSet presAssocID="{BB2BA5F7-FEC6-43F0-8655-B396119F380E}" presName="compNode" presStyleCnt="0"/>
      <dgm:spPr/>
    </dgm:pt>
    <dgm:pt modelId="{EF53AD0A-FE0D-4497-8BFC-0055AB7F939B}" type="pres">
      <dgm:prSet presAssocID="{BB2BA5F7-FEC6-43F0-8655-B396119F380E}" presName="bgRect" presStyleLbl="bgShp" presStyleIdx="0" presStyleCnt="3"/>
      <dgm:spPr/>
    </dgm:pt>
    <dgm:pt modelId="{863C5F3B-E01A-41CE-962A-9E159F34A4FB}" type="pres">
      <dgm:prSet presAssocID="{BB2BA5F7-FEC6-43F0-8655-B396119F380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ientist"/>
        </a:ext>
      </dgm:extLst>
    </dgm:pt>
    <dgm:pt modelId="{BDC3D70F-887B-41AF-BB48-1007B819B211}" type="pres">
      <dgm:prSet presAssocID="{BB2BA5F7-FEC6-43F0-8655-B396119F380E}" presName="spaceRect" presStyleCnt="0"/>
      <dgm:spPr/>
    </dgm:pt>
    <dgm:pt modelId="{E5904615-0F20-4185-BA19-FB261A2F078F}" type="pres">
      <dgm:prSet presAssocID="{BB2BA5F7-FEC6-43F0-8655-B396119F380E}" presName="parTx" presStyleLbl="revTx" presStyleIdx="0" presStyleCnt="3">
        <dgm:presLayoutVars>
          <dgm:chMax val="0"/>
          <dgm:chPref val="0"/>
        </dgm:presLayoutVars>
      </dgm:prSet>
      <dgm:spPr/>
    </dgm:pt>
    <dgm:pt modelId="{AB88CFE9-E617-447D-ADFD-FCACA8B708BC}" type="pres">
      <dgm:prSet presAssocID="{7AFA0699-1FA9-4A0C-947E-04453386CE4C}" presName="sibTrans" presStyleCnt="0"/>
      <dgm:spPr/>
    </dgm:pt>
    <dgm:pt modelId="{78F424C8-4B0C-4A93-8803-B104C7EFF604}" type="pres">
      <dgm:prSet presAssocID="{B20976FE-1B31-4B5A-B888-188E35C71BC2}" presName="compNode" presStyleCnt="0"/>
      <dgm:spPr/>
    </dgm:pt>
    <dgm:pt modelId="{C2825B03-B446-4C60-8513-6E5EC81C17B4}" type="pres">
      <dgm:prSet presAssocID="{B20976FE-1B31-4B5A-B888-188E35C71BC2}" presName="bgRect" presStyleLbl="bgShp" presStyleIdx="1" presStyleCnt="3"/>
      <dgm:spPr/>
    </dgm:pt>
    <dgm:pt modelId="{1DAA8291-8F2D-472A-8BD4-BB3F3CA7CD4E}" type="pres">
      <dgm:prSet presAssocID="{B20976FE-1B31-4B5A-B888-188E35C71BC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idney"/>
        </a:ext>
      </dgm:extLst>
    </dgm:pt>
    <dgm:pt modelId="{C54095B7-EB80-4084-8586-243809C58F62}" type="pres">
      <dgm:prSet presAssocID="{B20976FE-1B31-4B5A-B888-188E35C71BC2}" presName="spaceRect" presStyleCnt="0"/>
      <dgm:spPr/>
    </dgm:pt>
    <dgm:pt modelId="{D12CAEF0-5254-4E74-B819-14AADA658A15}" type="pres">
      <dgm:prSet presAssocID="{B20976FE-1B31-4B5A-B888-188E35C71BC2}" presName="parTx" presStyleLbl="revTx" presStyleIdx="1" presStyleCnt="3">
        <dgm:presLayoutVars>
          <dgm:chMax val="0"/>
          <dgm:chPref val="0"/>
        </dgm:presLayoutVars>
      </dgm:prSet>
      <dgm:spPr/>
    </dgm:pt>
    <dgm:pt modelId="{BCBE19D0-90C6-44C3-A4D9-E05A5418FA3C}" type="pres">
      <dgm:prSet presAssocID="{453ABB22-7DCB-487D-BCD0-671B20B8B08D}" presName="sibTrans" presStyleCnt="0"/>
      <dgm:spPr/>
    </dgm:pt>
    <dgm:pt modelId="{A8175B8F-483E-4745-B13D-3A0248F2FB90}" type="pres">
      <dgm:prSet presAssocID="{FA1B955A-9714-4155-9CD6-504D6E808F25}" presName="compNode" presStyleCnt="0"/>
      <dgm:spPr/>
    </dgm:pt>
    <dgm:pt modelId="{2751A38E-8B97-4DAF-9D57-938BD0214876}" type="pres">
      <dgm:prSet presAssocID="{FA1B955A-9714-4155-9CD6-504D6E808F25}" presName="bgRect" presStyleLbl="bgShp" presStyleIdx="2" presStyleCnt="3"/>
      <dgm:spPr/>
    </dgm:pt>
    <dgm:pt modelId="{6E19D652-FEC9-4E1A-BEB4-0AD8873324C6}" type="pres">
      <dgm:prSet presAssocID="{FA1B955A-9714-4155-9CD6-504D6E808F2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ine"/>
        </a:ext>
      </dgm:extLst>
    </dgm:pt>
    <dgm:pt modelId="{B3E8B05E-DB80-4E75-B182-C452B595557F}" type="pres">
      <dgm:prSet presAssocID="{FA1B955A-9714-4155-9CD6-504D6E808F25}" presName="spaceRect" presStyleCnt="0"/>
      <dgm:spPr/>
    </dgm:pt>
    <dgm:pt modelId="{4BF23523-4814-409B-8614-BBA5790AD1AB}" type="pres">
      <dgm:prSet presAssocID="{FA1B955A-9714-4155-9CD6-504D6E808F25}" presName="parTx" presStyleLbl="revTx" presStyleIdx="2" presStyleCnt="3">
        <dgm:presLayoutVars>
          <dgm:chMax val="0"/>
          <dgm:chPref val="0"/>
        </dgm:presLayoutVars>
      </dgm:prSet>
      <dgm:spPr/>
    </dgm:pt>
  </dgm:ptLst>
  <dgm:cxnLst>
    <dgm:cxn modelId="{BEB1D406-07DC-40D7-8A4E-BBBF70E31163}" type="presOf" srcId="{06D71128-B31D-4B4C-9B4F-0117FD4AAF4D}" destId="{26440FFF-3806-4D2A-8793-D69CB33A33AC}" srcOrd="0" destOrd="0" presId="urn:microsoft.com/office/officeart/2018/2/layout/IconVerticalSolidList"/>
    <dgm:cxn modelId="{2C287108-5D74-48B3-BDD6-F89469933DD4}" srcId="{06D71128-B31D-4B4C-9B4F-0117FD4AAF4D}" destId="{FA1B955A-9714-4155-9CD6-504D6E808F25}" srcOrd="2" destOrd="0" parTransId="{FD90227F-BF8D-46E5-9C27-2C6B481E5508}" sibTransId="{477AC389-1442-461E-A1BB-6A7A810C71D8}"/>
    <dgm:cxn modelId="{BE8F2675-BD34-4DC6-8718-549849EA72E9}" type="presOf" srcId="{B20976FE-1B31-4B5A-B888-188E35C71BC2}" destId="{D12CAEF0-5254-4E74-B819-14AADA658A15}" srcOrd="0" destOrd="0" presId="urn:microsoft.com/office/officeart/2018/2/layout/IconVerticalSolidList"/>
    <dgm:cxn modelId="{6F575156-BB55-4FB0-867E-EC7C4964845C}" srcId="{06D71128-B31D-4B4C-9B4F-0117FD4AAF4D}" destId="{B20976FE-1B31-4B5A-B888-188E35C71BC2}" srcOrd="1" destOrd="0" parTransId="{A4ACD4CD-0387-4331-B661-5EBE16930D08}" sibTransId="{453ABB22-7DCB-487D-BCD0-671B20B8B08D}"/>
    <dgm:cxn modelId="{7ED9BE9D-0BE0-4548-9D85-63E2150727C3}" srcId="{06D71128-B31D-4B4C-9B4F-0117FD4AAF4D}" destId="{BB2BA5F7-FEC6-43F0-8655-B396119F380E}" srcOrd="0" destOrd="0" parTransId="{EE23EFDE-7F5D-48D1-B9A3-E0601C87197B}" sibTransId="{7AFA0699-1FA9-4A0C-947E-04453386CE4C}"/>
    <dgm:cxn modelId="{8A00E1CD-C3F0-41FA-B052-A8EF98B37CCE}" type="presOf" srcId="{BB2BA5F7-FEC6-43F0-8655-B396119F380E}" destId="{E5904615-0F20-4185-BA19-FB261A2F078F}" srcOrd="0" destOrd="0" presId="urn:microsoft.com/office/officeart/2018/2/layout/IconVerticalSolidList"/>
    <dgm:cxn modelId="{6769ABD7-D72E-4E0B-A1FD-983AA598526A}" type="presOf" srcId="{FA1B955A-9714-4155-9CD6-504D6E808F25}" destId="{4BF23523-4814-409B-8614-BBA5790AD1AB}" srcOrd="0" destOrd="0" presId="urn:microsoft.com/office/officeart/2018/2/layout/IconVerticalSolidList"/>
    <dgm:cxn modelId="{59E50205-43BD-4661-9EAE-9056BF0B446A}" type="presParOf" srcId="{26440FFF-3806-4D2A-8793-D69CB33A33AC}" destId="{BA9ACF42-8F74-46D9-8F20-9E342D713D5B}" srcOrd="0" destOrd="0" presId="urn:microsoft.com/office/officeart/2018/2/layout/IconVerticalSolidList"/>
    <dgm:cxn modelId="{FECC05AF-F17D-45B2-BA58-E4D8D67CB184}" type="presParOf" srcId="{BA9ACF42-8F74-46D9-8F20-9E342D713D5B}" destId="{EF53AD0A-FE0D-4497-8BFC-0055AB7F939B}" srcOrd="0" destOrd="0" presId="urn:microsoft.com/office/officeart/2018/2/layout/IconVerticalSolidList"/>
    <dgm:cxn modelId="{B16506FA-34C7-48BD-A42B-BBC1CA64B236}" type="presParOf" srcId="{BA9ACF42-8F74-46D9-8F20-9E342D713D5B}" destId="{863C5F3B-E01A-41CE-962A-9E159F34A4FB}" srcOrd="1" destOrd="0" presId="urn:microsoft.com/office/officeart/2018/2/layout/IconVerticalSolidList"/>
    <dgm:cxn modelId="{A525C50A-09FE-4B8D-9304-EFCFCA937205}" type="presParOf" srcId="{BA9ACF42-8F74-46D9-8F20-9E342D713D5B}" destId="{BDC3D70F-887B-41AF-BB48-1007B819B211}" srcOrd="2" destOrd="0" presId="urn:microsoft.com/office/officeart/2018/2/layout/IconVerticalSolidList"/>
    <dgm:cxn modelId="{E9B741B4-593C-4B38-AC42-BFAD88AF9514}" type="presParOf" srcId="{BA9ACF42-8F74-46D9-8F20-9E342D713D5B}" destId="{E5904615-0F20-4185-BA19-FB261A2F078F}" srcOrd="3" destOrd="0" presId="urn:microsoft.com/office/officeart/2018/2/layout/IconVerticalSolidList"/>
    <dgm:cxn modelId="{CE8673D9-4C16-4F99-9261-301679B9590F}" type="presParOf" srcId="{26440FFF-3806-4D2A-8793-D69CB33A33AC}" destId="{AB88CFE9-E617-447D-ADFD-FCACA8B708BC}" srcOrd="1" destOrd="0" presId="urn:microsoft.com/office/officeart/2018/2/layout/IconVerticalSolidList"/>
    <dgm:cxn modelId="{E8A07342-36C9-4ADC-A3DB-B6BB1CD449A0}" type="presParOf" srcId="{26440FFF-3806-4D2A-8793-D69CB33A33AC}" destId="{78F424C8-4B0C-4A93-8803-B104C7EFF604}" srcOrd="2" destOrd="0" presId="urn:microsoft.com/office/officeart/2018/2/layout/IconVerticalSolidList"/>
    <dgm:cxn modelId="{5B06718A-354F-4FE4-9F3A-9F43E0DC27DD}" type="presParOf" srcId="{78F424C8-4B0C-4A93-8803-B104C7EFF604}" destId="{C2825B03-B446-4C60-8513-6E5EC81C17B4}" srcOrd="0" destOrd="0" presId="urn:microsoft.com/office/officeart/2018/2/layout/IconVerticalSolidList"/>
    <dgm:cxn modelId="{52D449E0-ABBE-47F9-BF9D-082C9A82A934}" type="presParOf" srcId="{78F424C8-4B0C-4A93-8803-B104C7EFF604}" destId="{1DAA8291-8F2D-472A-8BD4-BB3F3CA7CD4E}" srcOrd="1" destOrd="0" presId="urn:microsoft.com/office/officeart/2018/2/layout/IconVerticalSolidList"/>
    <dgm:cxn modelId="{8641F66E-EF91-49B5-8B59-C482CAF7F351}" type="presParOf" srcId="{78F424C8-4B0C-4A93-8803-B104C7EFF604}" destId="{C54095B7-EB80-4084-8586-243809C58F62}" srcOrd="2" destOrd="0" presId="urn:microsoft.com/office/officeart/2018/2/layout/IconVerticalSolidList"/>
    <dgm:cxn modelId="{4BDB640D-89F3-4F76-ACB2-5FD35F35166E}" type="presParOf" srcId="{78F424C8-4B0C-4A93-8803-B104C7EFF604}" destId="{D12CAEF0-5254-4E74-B819-14AADA658A15}" srcOrd="3" destOrd="0" presId="urn:microsoft.com/office/officeart/2018/2/layout/IconVerticalSolidList"/>
    <dgm:cxn modelId="{156ADB5F-4E67-49E1-8A32-9477699CD8EC}" type="presParOf" srcId="{26440FFF-3806-4D2A-8793-D69CB33A33AC}" destId="{BCBE19D0-90C6-44C3-A4D9-E05A5418FA3C}" srcOrd="3" destOrd="0" presId="urn:microsoft.com/office/officeart/2018/2/layout/IconVerticalSolidList"/>
    <dgm:cxn modelId="{C2A08202-5F24-4C94-BAD7-F7ABA80E5352}" type="presParOf" srcId="{26440FFF-3806-4D2A-8793-D69CB33A33AC}" destId="{A8175B8F-483E-4745-B13D-3A0248F2FB90}" srcOrd="4" destOrd="0" presId="urn:microsoft.com/office/officeart/2018/2/layout/IconVerticalSolidList"/>
    <dgm:cxn modelId="{54DF6BF2-39C2-421C-90D3-016C29BC3EF4}" type="presParOf" srcId="{A8175B8F-483E-4745-B13D-3A0248F2FB90}" destId="{2751A38E-8B97-4DAF-9D57-938BD0214876}" srcOrd="0" destOrd="0" presId="urn:microsoft.com/office/officeart/2018/2/layout/IconVerticalSolidList"/>
    <dgm:cxn modelId="{C1E6F218-AFC5-4557-A832-4A8C424DFB57}" type="presParOf" srcId="{A8175B8F-483E-4745-B13D-3A0248F2FB90}" destId="{6E19D652-FEC9-4E1A-BEB4-0AD8873324C6}" srcOrd="1" destOrd="0" presId="urn:microsoft.com/office/officeart/2018/2/layout/IconVerticalSolidList"/>
    <dgm:cxn modelId="{46CC33EE-1568-486E-B2CE-CAD063B6ED3C}" type="presParOf" srcId="{A8175B8F-483E-4745-B13D-3A0248F2FB90}" destId="{B3E8B05E-DB80-4E75-B182-C452B595557F}" srcOrd="2" destOrd="0" presId="urn:microsoft.com/office/officeart/2018/2/layout/IconVerticalSolidList"/>
    <dgm:cxn modelId="{0AB20BE4-3B4A-4A6E-A093-D39A3B2C1BAF}" type="presParOf" srcId="{A8175B8F-483E-4745-B13D-3A0248F2FB90}" destId="{4BF23523-4814-409B-8614-BBA5790AD1A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9E196-FF2F-4B83-BFF9-4A746ED2A101}">
      <dsp:nvSpPr>
        <dsp:cNvPr id="0" name=""/>
        <dsp:cNvSpPr/>
      </dsp:nvSpPr>
      <dsp:spPr>
        <a:xfrm>
          <a:off x="0" y="2442"/>
          <a:ext cx="6513603" cy="12380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5CC4C4-E925-403E-88A9-9BF445F9AD48}">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C6DBC0-6A1B-421F-9AD1-604B7904C349}">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755650">
            <a:lnSpc>
              <a:spcPct val="90000"/>
            </a:lnSpc>
            <a:spcBef>
              <a:spcPct val="0"/>
            </a:spcBef>
            <a:spcAft>
              <a:spcPct val="35000"/>
            </a:spcAft>
            <a:buNone/>
          </a:pPr>
          <a:r>
            <a:rPr lang="en-US" sz="1700" kern="1200" dirty="0"/>
            <a:t>Benzene is a chemical that is a colorless or light yellow and liquid at room temperature. It has a sweet odor and is highly flammable.</a:t>
          </a:r>
        </a:p>
      </dsp:txBody>
      <dsp:txXfrm>
        <a:off x="1429899" y="2442"/>
        <a:ext cx="5083704" cy="1238008"/>
      </dsp:txXfrm>
    </dsp:sp>
    <dsp:sp modelId="{50FFCEA6-96B6-4C57-9242-0B19C051ADC7}">
      <dsp:nvSpPr>
        <dsp:cNvPr id="0" name=""/>
        <dsp:cNvSpPr/>
      </dsp:nvSpPr>
      <dsp:spPr>
        <a:xfrm>
          <a:off x="0" y="1549953"/>
          <a:ext cx="6513603" cy="123800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A1BC12-8B43-4E67-A1CC-F9EF4958466E}">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14C059-E0CE-4A41-9786-BE0B66C8DF3A}">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755650">
            <a:lnSpc>
              <a:spcPct val="90000"/>
            </a:lnSpc>
            <a:spcBef>
              <a:spcPct val="0"/>
            </a:spcBef>
            <a:spcAft>
              <a:spcPct val="35000"/>
            </a:spcAft>
            <a:buNone/>
          </a:pPr>
          <a:r>
            <a:rPr lang="en-US" sz="1700" kern="1200"/>
            <a:t>Most commonly absorbed through inhalation</a:t>
          </a:r>
        </a:p>
      </dsp:txBody>
      <dsp:txXfrm>
        <a:off x="1429899" y="1549953"/>
        <a:ext cx="5083704" cy="1238008"/>
      </dsp:txXfrm>
    </dsp:sp>
    <dsp:sp modelId="{C8258D06-C114-4724-8C58-CE8F68C2EC82}">
      <dsp:nvSpPr>
        <dsp:cNvPr id="0" name=""/>
        <dsp:cNvSpPr/>
      </dsp:nvSpPr>
      <dsp:spPr>
        <a:xfrm>
          <a:off x="0" y="3097464"/>
          <a:ext cx="6513603" cy="123800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C1D03B-3111-4DFD-90BA-3611E980FC3D}">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02B663-BB8C-4AA2-B153-D491E98A10F4}">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755650">
            <a:lnSpc>
              <a:spcPct val="90000"/>
            </a:lnSpc>
            <a:spcBef>
              <a:spcPct val="0"/>
            </a:spcBef>
            <a:spcAft>
              <a:spcPct val="35000"/>
            </a:spcAft>
            <a:buNone/>
          </a:pPr>
          <a:r>
            <a:rPr lang="en-US" sz="1700" kern="1200"/>
            <a:t>Natural sources of benzene include volcanoes and forest fires. Benzene is also a natural part of crude oil, gasoline, and cigarette smoke.</a:t>
          </a:r>
        </a:p>
      </dsp:txBody>
      <dsp:txXfrm>
        <a:off x="1429899" y="3097464"/>
        <a:ext cx="5083704" cy="1238008"/>
      </dsp:txXfrm>
    </dsp:sp>
    <dsp:sp modelId="{8FCF4049-0903-468E-8FF1-7E313270F76F}">
      <dsp:nvSpPr>
        <dsp:cNvPr id="0" name=""/>
        <dsp:cNvSpPr/>
      </dsp:nvSpPr>
      <dsp:spPr>
        <a:xfrm>
          <a:off x="0" y="4644974"/>
          <a:ext cx="6513603" cy="123800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FC75B1-E11B-4A34-B7AE-D5C35A918740}">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9260FE-384E-4967-B451-8B4931242516}">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755650">
            <a:lnSpc>
              <a:spcPct val="90000"/>
            </a:lnSpc>
            <a:spcBef>
              <a:spcPct val="0"/>
            </a:spcBef>
            <a:spcAft>
              <a:spcPct val="35000"/>
            </a:spcAft>
            <a:buNone/>
          </a:pPr>
          <a:r>
            <a:rPr lang="en-US" sz="1700" kern="1200"/>
            <a:t>Benzene is metabolized, primarily in the liver, to a variety of hydroxylated and ring-opened products that are transported to the bone marrow where subsequent secondary metabolism occurs.</a:t>
          </a:r>
        </a:p>
      </dsp:txBody>
      <dsp:txXfrm>
        <a:off x="1429899" y="4644974"/>
        <a:ext cx="5083704" cy="12380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53AD0A-FE0D-4497-8BFC-0055AB7F939B}">
      <dsp:nvSpPr>
        <dsp:cNvPr id="0" name=""/>
        <dsp:cNvSpPr/>
      </dsp:nvSpPr>
      <dsp:spPr>
        <a:xfrm>
          <a:off x="0" y="718"/>
          <a:ext cx="6513603" cy="16811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3C5F3B-E01A-41CE-962A-9E159F34A4FB}">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904615-0F20-4185-BA19-FB261A2F078F}">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800100">
            <a:lnSpc>
              <a:spcPct val="90000"/>
            </a:lnSpc>
            <a:spcBef>
              <a:spcPct val="0"/>
            </a:spcBef>
            <a:spcAft>
              <a:spcPct val="35000"/>
            </a:spcAft>
            <a:buNone/>
          </a:pPr>
          <a:r>
            <a:rPr lang="en-US" sz="1800" kern="1200"/>
            <a:t>is an aromatic hydrocarbon. It is a colorless, water-insoluble liquid with the smell associated with paint thinners.</a:t>
          </a:r>
        </a:p>
      </dsp:txBody>
      <dsp:txXfrm>
        <a:off x="1941716" y="718"/>
        <a:ext cx="4571887" cy="1681139"/>
      </dsp:txXfrm>
    </dsp:sp>
    <dsp:sp modelId="{C2825B03-B446-4C60-8513-6E5EC81C17B4}">
      <dsp:nvSpPr>
        <dsp:cNvPr id="0" name=""/>
        <dsp:cNvSpPr/>
      </dsp:nvSpPr>
      <dsp:spPr>
        <a:xfrm>
          <a:off x="0" y="2102143"/>
          <a:ext cx="6513603" cy="16811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AA8291-8F2D-472A-8BD4-BB3F3CA7CD4E}">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2CAEF0-5254-4E74-B819-14AADA658A15}">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800100">
            <a:lnSpc>
              <a:spcPct val="90000"/>
            </a:lnSpc>
            <a:spcBef>
              <a:spcPct val="0"/>
            </a:spcBef>
            <a:spcAft>
              <a:spcPct val="35000"/>
            </a:spcAft>
            <a:buNone/>
          </a:pPr>
          <a:r>
            <a:rPr lang="en-US" sz="1800" kern="1200"/>
            <a:t>alcohol dehydrogenase and aldehyde dehydrogenase leading to benzoic acid which, upon conjugation with glycine, results in hippuric acid, the major urinary </a:t>
          </a:r>
          <a:r>
            <a:rPr lang="en-US" sz="1800" b="1" kern="1200"/>
            <a:t>metabolite</a:t>
          </a:r>
          <a:r>
            <a:rPr lang="en-US" sz="1800" kern="1200"/>
            <a:t>.</a:t>
          </a:r>
        </a:p>
      </dsp:txBody>
      <dsp:txXfrm>
        <a:off x="1941716" y="2102143"/>
        <a:ext cx="4571887" cy="1681139"/>
      </dsp:txXfrm>
    </dsp:sp>
    <dsp:sp modelId="{2751A38E-8B97-4DAF-9D57-938BD0214876}">
      <dsp:nvSpPr>
        <dsp:cNvPr id="0" name=""/>
        <dsp:cNvSpPr/>
      </dsp:nvSpPr>
      <dsp:spPr>
        <a:xfrm>
          <a:off x="0" y="4203567"/>
          <a:ext cx="6513603" cy="16811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19D652-FEC9-4E1A-BEB4-0AD8873324C6}">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F23523-4814-409B-8614-BBA5790AD1AB}">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800100">
            <a:lnSpc>
              <a:spcPct val="90000"/>
            </a:lnSpc>
            <a:spcBef>
              <a:spcPct val="0"/>
            </a:spcBef>
            <a:spcAft>
              <a:spcPct val="35000"/>
            </a:spcAft>
            <a:buNone/>
          </a:pPr>
          <a:r>
            <a:rPr lang="en-US" sz="1800" kern="1200"/>
            <a:t>Most commonly absorbed through inhalation and ingestion</a:t>
          </a:r>
        </a:p>
      </dsp:txBody>
      <dsp:txXfrm>
        <a:off x="1941716" y="4203567"/>
        <a:ext cx="4571887" cy="168113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E1AAC-2C73-4793-97BB-B9BF7973A8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96FC15-E6B4-4E60-8608-AA7A63E625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F9C04D-58BE-4BA5-B22A-1AB1B154F3CC}"/>
              </a:ext>
            </a:extLst>
          </p:cNvPr>
          <p:cNvSpPr>
            <a:spLocks noGrp="1"/>
          </p:cNvSpPr>
          <p:nvPr>
            <p:ph type="dt" sz="half" idx="10"/>
          </p:nvPr>
        </p:nvSpPr>
        <p:spPr/>
        <p:txBody>
          <a:bodyPr/>
          <a:lstStyle/>
          <a:p>
            <a:fld id="{C8834B92-D65F-4214-9365-78EB0243622C}" type="datetimeFigureOut">
              <a:rPr lang="en-US" smtClean="0"/>
              <a:t>12/5/2019</a:t>
            </a:fld>
            <a:endParaRPr lang="en-US"/>
          </a:p>
        </p:txBody>
      </p:sp>
      <p:sp>
        <p:nvSpPr>
          <p:cNvPr id="5" name="Footer Placeholder 4">
            <a:extLst>
              <a:ext uri="{FF2B5EF4-FFF2-40B4-BE49-F238E27FC236}">
                <a16:creationId xmlns:a16="http://schemas.microsoft.com/office/drawing/2014/main" id="{2DF6E1A7-1604-4F73-A19C-4A086EE45A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87D3D-66B3-4EE1-A78A-029DEB9F4EF7}"/>
              </a:ext>
            </a:extLst>
          </p:cNvPr>
          <p:cNvSpPr>
            <a:spLocks noGrp="1"/>
          </p:cNvSpPr>
          <p:nvPr>
            <p:ph type="sldNum" sz="quarter" idx="12"/>
          </p:nvPr>
        </p:nvSpPr>
        <p:spPr/>
        <p:txBody>
          <a:bodyPr/>
          <a:lstStyle/>
          <a:p>
            <a:fld id="{39C6DE8B-9C59-4604-8D30-599F333D9BFB}" type="slidenum">
              <a:rPr lang="en-US" smtClean="0"/>
              <a:t>‹#›</a:t>
            </a:fld>
            <a:endParaRPr lang="en-US"/>
          </a:p>
        </p:txBody>
      </p:sp>
    </p:spTree>
    <p:extLst>
      <p:ext uri="{BB962C8B-B14F-4D97-AF65-F5344CB8AC3E}">
        <p14:creationId xmlns:p14="http://schemas.microsoft.com/office/powerpoint/2010/main" val="291386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3FA0D-05EC-4FFE-BFF0-91FE4735F0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01277D-9489-4302-952A-9F4A746822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E93F2D-B9C3-43A2-861E-47914A11273E}"/>
              </a:ext>
            </a:extLst>
          </p:cNvPr>
          <p:cNvSpPr>
            <a:spLocks noGrp="1"/>
          </p:cNvSpPr>
          <p:nvPr>
            <p:ph type="dt" sz="half" idx="10"/>
          </p:nvPr>
        </p:nvSpPr>
        <p:spPr/>
        <p:txBody>
          <a:bodyPr/>
          <a:lstStyle/>
          <a:p>
            <a:fld id="{C8834B92-D65F-4214-9365-78EB0243622C}" type="datetimeFigureOut">
              <a:rPr lang="en-US" smtClean="0"/>
              <a:t>12/5/2019</a:t>
            </a:fld>
            <a:endParaRPr lang="en-US"/>
          </a:p>
        </p:txBody>
      </p:sp>
      <p:sp>
        <p:nvSpPr>
          <p:cNvPr id="5" name="Footer Placeholder 4">
            <a:extLst>
              <a:ext uri="{FF2B5EF4-FFF2-40B4-BE49-F238E27FC236}">
                <a16:creationId xmlns:a16="http://schemas.microsoft.com/office/drawing/2014/main" id="{19370894-CBF1-47D5-A40E-783A0135E7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2597AF-72B6-4603-8C69-2567509301FF}"/>
              </a:ext>
            </a:extLst>
          </p:cNvPr>
          <p:cNvSpPr>
            <a:spLocks noGrp="1"/>
          </p:cNvSpPr>
          <p:nvPr>
            <p:ph type="sldNum" sz="quarter" idx="12"/>
          </p:nvPr>
        </p:nvSpPr>
        <p:spPr/>
        <p:txBody>
          <a:bodyPr/>
          <a:lstStyle/>
          <a:p>
            <a:fld id="{39C6DE8B-9C59-4604-8D30-599F333D9BFB}" type="slidenum">
              <a:rPr lang="en-US" smtClean="0"/>
              <a:t>‹#›</a:t>
            </a:fld>
            <a:endParaRPr lang="en-US"/>
          </a:p>
        </p:txBody>
      </p:sp>
    </p:spTree>
    <p:extLst>
      <p:ext uri="{BB962C8B-B14F-4D97-AF65-F5344CB8AC3E}">
        <p14:creationId xmlns:p14="http://schemas.microsoft.com/office/powerpoint/2010/main" val="569965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07231B-44CC-4D6E-8269-A1728808F4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2606A9-6209-441C-A163-9301B7C7F9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BDAB-8399-46F6-A7D5-AB4FA5F21577}"/>
              </a:ext>
            </a:extLst>
          </p:cNvPr>
          <p:cNvSpPr>
            <a:spLocks noGrp="1"/>
          </p:cNvSpPr>
          <p:nvPr>
            <p:ph type="dt" sz="half" idx="10"/>
          </p:nvPr>
        </p:nvSpPr>
        <p:spPr/>
        <p:txBody>
          <a:bodyPr/>
          <a:lstStyle/>
          <a:p>
            <a:fld id="{C8834B92-D65F-4214-9365-78EB0243622C}" type="datetimeFigureOut">
              <a:rPr lang="en-US" smtClean="0"/>
              <a:t>12/5/2019</a:t>
            </a:fld>
            <a:endParaRPr lang="en-US"/>
          </a:p>
        </p:txBody>
      </p:sp>
      <p:sp>
        <p:nvSpPr>
          <p:cNvPr id="5" name="Footer Placeholder 4">
            <a:extLst>
              <a:ext uri="{FF2B5EF4-FFF2-40B4-BE49-F238E27FC236}">
                <a16:creationId xmlns:a16="http://schemas.microsoft.com/office/drawing/2014/main" id="{0295A0F5-4599-4486-923D-DACE0F49B0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C50BD2-EC7C-4EA5-867F-2B516355CF4B}"/>
              </a:ext>
            </a:extLst>
          </p:cNvPr>
          <p:cNvSpPr>
            <a:spLocks noGrp="1"/>
          </p:cNvSpPr>
          <p:nvPr>
            <p:ph type="sldNum" sz="quarter" idx="12"/>
          </p:nvPr>
        </p:nvSpPr>
        <p:spPr/>
        <p:txBody>
          <a:bodyPr/>
          <a:lstStyle/>
          <a:p>
            <a:fld id="{39C6DE8B-9C59-4604-8D30-599F333D9BFB}" type="slidenum">
              <a:rPr lang="en-US" smtClean="0"/>
              <a:t>‹#›</a:t>
            </a:fld>
            <a:endParaRPr lang="en-US"/>
          </a:p>
        </p:txBody>
      </p:sp>
    </p:spTree>
    <p:extLst>
      <p:ext uri="{BB962C8B-B14F-4D97-AF65-F5344CB8AC3E}">
        <p14:creationId xmlns:p14="http://schemas.microsoft.com/office/powerpoint/2010/main" val="4227087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1F728-991A-4283-AE7D-834BE0BDE0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07AA91-968B-4A34-BD20-BD39E102EC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736A21-BE56-4C49-BFAC-194262D6F0B4}"/>
              </a:ext>
            </a:extLst>
          </p:cNvPr>
          <p:cNvSpPr>
            <a:spLocks noGrp="1"/>
          </p:cNvSpPr>
          <p:nvPr>
            <p:ph type="dt" sz="half" idx="10"/>
          </p:nvPr>
        </p:nvSpPr>
        <p:spPr/>
        <p:txBody>
          <a:bodyPr/>
          <a:lstStyle/>
          <a:p>
            <a:fld id="{C8834B92-D65F-4214-9365-78EB0243622C}" type="datetimeFigureOut">
              <a:rPr lang="en-US" smtClean="0"/>
              <a:t>12/5/2019</a:t>
            </a:fld>
            <a:endParaRPr lang="en-US"/>
          </a:p>
        </p:txBody>
      </p:sp>
      <p:sp>
        <p:nvSpPr>
          <p:cNvPr id="5" name="Footer Placeholder 4">
            <a:extLst>
              <a:ext uri="{FF2B5EF4-FFF2-40B4-BE49-F238E27FC236}">
                <a16:creationId xmlns:a16="http://schemas.microsoft.com/office/drawing/2014/main" id="{1C96F8C4-BD13-4933-A03F-BFB80903DE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3CCCAB-8378-4CE1-B61F-AE1B509213BE}"/>
              </a:ext>
            </a:extLst>
          </p:cNvPr>
          <p:cNvSpPr>
            <a:spLocks noGrp="1"/>
          </p:cNvSpPr>
          <p:nvPr>
            <p:ph type="sldNum" sz="quarter" idx="12"/>
          </p:nvPr>
        </p:nvSpPr>
        <p:spPr/>
        <p:txBody>
          <a:bodyPr/>
          <a:lstStyle/>
          <a:p>
            <a:fld id="{39C6DE8B-9C59-4604-8D30-599F333D9BFB}" type="slidenum">
              <a:rPr lang="en-US" smtClean="0"/>
              <a:t>‹#›</a:t>
            </a:fld>
            <a:endParaRPr lang="en-US"/>
          </a:p>
        </p:txBody>
      </p:sp>
    </p:spTree>
    <p:extLst>
      <p:ext uri="{BB962C8B-B14F-4D97-AF65-F5344CB8AC3E}">
        <p14:creationId xmlns:p14="http://schemas.microsoft.com/office/powerpoint/2010/main" val="1471517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1375E-CE59-4C37-A1EC-0E1BF325DC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3F8C0D-EED3-4FDC-816E-9C00759B6A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9D1982-62A3-44C1-BE7C-FEF304286AEF}"/>
              </a:ext>
            </a:extLst>
          </p:cNvPr>
          <p:cNvSpPr>
            <a:spLocks noGrp="1"/>
          </p:cNvSpPr>
          <p:nvPr>
            <p:ph type="dt" sz="half" idx="10"/>
          </p:nvPr>
        </p:nvSpPr>
        <p:spPr/>
        <p:txBody>
          <a:bodyPr/>
          <a:lstStyle/>
          <a:p>
            <a:fld id="{C8834B92-D65F-4214-9365-78EB0243622C}" type="datetimeFigureOut">
              <a:rPr lang="en-US" smtClean="0"/>
              <a:t>12/5/2019</a:t>
            </a:fld>
            <a:endParaRPr lang="en-US"/>
          </a:p>
        </p:txBody>
      </p:sp>
      <p:sp>
        <p:nvSpPr>
          <p:cNvPr id="5" name="Footer Placeholder 4">
            <a:extLst>
              <a:ext uri="{FF2B5EF4-FFF2-40B4-BE49-F238E27FC236}">
                <a16:creationId xmlns:a16="http://schemas.microsoft.com/office/drawing/2014/main" id="{6BBABA60-E509-4572-8B62-5418B5E67E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EE9A16-1F9A-44F1-8A65-D34C12EEC19C}"/>
              </a:ext>
            </a:extLst>
          </p:cNvPr>
          <p:cNvSpPr>
            <a:spLocks noGrp="1"/>
          </p:cNvSpPr>
          <p:nvPr>
            <p:ph type="sldNum" sz="quarter" idx="12"/>
          </p:nvPr>
        </p:nvSpPr>
        <p:spPr/>
        <p:txBody>
          <a:bodyPr/>
          <a:lstStyle/>
          <a:p>
            <a:fld id="{39C6DE8B-9C59-4604-8D30-599F333D9BFB}" type="slidenum">
              <a:rPr lang="en-US" smtClean="0"/>
              <a:t>‹#›</a:t>
            </a:fld>
            <a:endParaRPr lang="en-US"/>
          </a:p>
        </p:txBody>
      </p:sp>
    </p:spTree>
    <p:extLst>
      <p:ext uri="{BB962C8B-B14F-4D97-AF65-F5344CB8AC3E}">
        <p14:creationId xmlns:p14="http://schemas.microsoft.com/office/powerpoint/2010/main" val="1410990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CC77-C563-43BA-92EB-A73DD0223C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49F9C6-FE40-400D-BC2C-5999EA6F2F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FF5C35-AA00-4473-98A9-4815EAF56D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016411-4B6B-480D-AAE4-3ED0613F9DDE}"/>
              </a:ext>
            </a:extLst>
          </p:cNvPr>
          <p:cNvSpPr>
            <a:spLocks noGrp="1"/>
          </p:cNvSpPr>
          <p:nvPr>
            <p:ph type="dt" sz="half" idx="10"/>
          </p:nvPr>
        </p:nvSpPr>
        <p:spPr/>
        <p:txBody>
          <a:bodyPr/>
          <a:lstStyle/>
          <a:p>
            <a:fld id="{C8834B92-D65F-4214-9365-78EB0243622C}" type="datetimeFigureOut">
              <a:rPr lang="en-US" smtClean="0"/>
              <a:t>12/5/2019</a:t>
            </a:fld>
            <a:endParaRPr lang="en-US"/>
          </a:p>
        </p:txBody>
      </p:sp>
      <p:sp>
        <p:nvSpPr>
          <p:cNvPr id="6" name="Footer Placeholder 5">
            <a:extLst>
              <a:ext uri="{FF2B5EF4-FFF2-40B4-BE49-F238E27FC236}">
                <a16:creationId xmlns:a16="http://schemas.microsoft.com/office/drawing/2014/main" id="{E845E194-837D-4EE1-BCC9-930A74009E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A0360D-64CC-48D4-90A6-E5CCFFA9A59F}"/>
              </a:ext>
            </a:extLst>
          </p:cNvPr>
          <p:cNvSpPr>
            <a:spLocks noGrp="1"/>
          </p:cNvSpPr>
          <p:nvPr>
            <p:ph type="sldNum" sz="quarter" idx="12"/>
          </p:nvPr>
        </p:nvSpPr>
        <p:spPr/>
        <p:txBody>
          <a:bodyPr/>
          <a:lstStyle/>
          <a:p>
            <a:fld id="{39C6DE8B-9C59-4604-8D30-599F333D9BFB}" type="slidenum">
              <a:rPr lang="en-US" smtClean="0"/>
              <a:t>‹#›</a:t>
            </a:fld>
            <a:endParaRPr lang="en-US"/>
          </a:p>
        </p:txBody>
      </p:sp>
    </p:spTree>
    <p:extLst>
      <p:ext uri="{BB962C8B-B14F-4D97-AF65-F5344CB8AC3E}">
        <p14:creationId xmlns:p14="http://schemas.microsoft.com/office/powerpoint/2010/main" val="3451815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66BA8-006D-4547-BDCB-10B646D924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7C7AB6-EF56-4562-A304-09A28B9136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8D53FA-679D-4630-B512-A895BCE5CB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9741FA-EEB7-44F5-9441-1094FA2B70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7D2BAB-2B3A-401E-94E4-1F3FFDAD3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2DFCDC-A3B8-44A6-A3CD-08B93A83D84D}"/>
              </a:ext>
            </a:extLst>
          </p:cNvPr>
          <p:cNvSpPr>
            <a:spLocks noGrp="1"/>
          </p:cNvSpPr>
          <p:nvPr>
            <p:ph type="dt" sz="half" idx="10"/>
          </p:nvPr>
        </p:nvSpPr>
        <p:spPr/>
        <p:txBody>
          <a:bodyPr/>
          <a:lstStyle/>
          <a:p>
            <a:fld id="{C8834B92-D65F-4214-9365-78EB0243622C}" type="datetimeFigureOut">
              <a:rPr lang="en-US" smtClean="0"/>
              <a:t>12/5/2019</a:t>
            </a:fld>
            <a:endParaRPr lang="en-US"/>
          </a:p>
        </p:txBody>
      </p:sp>
      <p:sp>
        <p:nvSpPr>
          <p:cNvPr id="8" name="Footer Placeholder 7">
            <a:extLst>
              <a:ext uri="{FF2B5EF4-FFF2-40B4-BE49-F238E27FC236}">
                <a16:creationId xmlns:a16="http://schemas.microsoft.com/office/drawing/2014/main" id="{B57F7594-3F1F-4032-9E9D-95D2F9335B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1B5699-0E2A-41C1-B265-5F1516187F8C}"/>
              </a:ext>
            </a:extLst>
          </p:cNvPr>
          <p:cNvSpPr>
            <a:spLocks noGrp="1"/>
          </p:cNvSpPr>
          <p:nvPr>
            <p:ph type="sldNum" sz="quarter" idx="12"/>
          </p:nvPr>
        </p:nvSpPr>
        <p:spPr/>
        <p:txBody>
          <a:bodyPr/>
          <a:lstStyle/>
          <a:p>
            <a:fld id="{39C6DE8B-9C59-4604-8D30-599F333D9BFB}" type="slidenum">
              <a:rPr lang="en-US" smtClean="0"/>
              <a:t>‹#›</a:t>
            </a:fld>
            <a:endParaRPr lang="en-US"/>
          </a:p>
        </p:txBody>
      </p:sp>
    </p:spTree>
    <p:extLst>
      <p:ext uri="{BB962C8B-B14F-4D97-AF65-F5344CB8AC3E}">
        <p14:creationId xmlns:p14="http://schemas.microsoft.com/office/powerpoint/2010/main" val="2992422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81EEC-795B-42C3-B0EC-D3178D36C8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F821DE-DAB7-4007-8981-4C7E4ECEB18C}"/>
              </a:ext>
            </a:extLst>
          </p:cNvPr>
          <p:cNvSpPr>
            <a:spLocks noGrp="1"/>
          </p:cNvSpPr>
          <p:nvPr>
            <p:ph type="dt" sz="half" idx="10"/>
          </p:nvPr>
        </p:nvSpPr>
        <p:spPr/>
        <p:txBody>
          <a:bodyPr/>
          <a:lstStyle/>
          <a:p>
            <a:fld id="{C8834B92-D65F-4214-9365-78EB0243622C}" type="datetimeFigureOut">
              <a:rPr lang="en-US" smtClean="0"/>
              <a:t>12/5/2019</a:t>
            </a:fld>
            <a:endParaRPr lang="en-US"/>
          </a:p>
        </p:txBody>
      </p:sp>
      <p:sp>
        <p:nvSpPr>
          <p:cNvPr id="4" name="Footer Placeholder 3">
            <a:extLst>
              <a:ext uri="{FF2B5EF4-FFF2-40B4-BE49-F238E27FC236}">
                <a16:creationId xmlns:a16="http://schemas.microsoft.com/office/drawing/2014/main" id="{C6585080-0F3C-4A3C-AD33-76CFD8DD38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3C88AF-1A22-463F-955A-221AE697519C}"/>
              </a:ext>
            </a:extLst>
          </p:cNvPr>
          <p:cNvSpPr>
            <a:spLocks noGrp="1"/>
          </p:cNvSpPr>
          <p:nvPr>
            <p:ph type="sldNum" sz="quarter" idx="12"/>
          </p:nvPr>
        </p:nvSpPr>
        <p:spPr/>
        <p:txBody>
          <a:bodyPr/>
          <a:lstStyle/>
          <a:p>
            <a:fld id="{39C6DE8B-9C59-4604-8D30-599F333D9BFB}" type="slidenum">
              <a:rPr lang="en-US" smtClean="0"/>
              <a:t>‹#›</a:t>
            </a:fld>
            <a:endParaRPr lang="en-US"/>
          </a:p>
        </p:txBody>
      </p:sp>
    </p:spTree>
    <p:extLst>
      <p:ext uri="{BB962C8B-B14F-4D97-AF65-F5344CB8AC3E}">
        <p14:creationId xmlns:p14="http://schemas.microsoft.com/office/powerpoint/2010/main" val="645500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E10D8E-4F3D-4A41-8E7C-B1B48EB8068D}"/>
              </a:ext>
            </a:extLst>
          </p:cNvPr>
          <p:cNvSpPr>
            <a:spLocks noGrp="1"/>
          </p:cNvSpPr>
          <p:nvPr>
            <p:ph type="dt" sz="half" idx="10"/>
          </p:nvPr>
        </p:nvSpPr>
        <p:spPr/>
        <p:txBody>
          <a:bodyPr/>
          <a:lstStyle/>
          <a:p>
            <a:fld id="{C8834B92-D65F-4214-9365-78EB0243622C}" type="datetimeFigureOut">
              <a:rPr lang="en-US" smtClean="0"/>
              <a:t>12/5/2019</a:t>
            </a:fld>
            <a:endParaRPr lang="en-US"/>
          </a:p>
        </p:txBody>
      </p:sp>
      <p:sp>
        <p:nvSpPr>
          <p:cNvPr id="3" name="Footer Placeholder 2">
            <a:extLst>
              <a:ext uri="{FF2B5EF4-FFF2-40B4-BE49-F238E27FC236}">
                <a16:creationId xmlns:a16="http://schemas.microsoft.com/office/drawing/2014/main" id="{2A0FC501-F427-446B-BAB7-C761DD4066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4B6EF9-55F1-4EA9-8B19-A0290B59FB1E}"/>
              </a:ext>
            </a:extLst>
          </p:cNvPr>
          <p:cNvSpPr>
            <a:spLocks noGrp="1"/>
          </p:cNvSpPr>
          <p:nvPr>
            <p:ph type="sldNum" sz="quarter" idx="12"/>
          </p:nvPr>
        </p:nvSpPr>
        <p:spPr/>
        <p:txBody>
          <a:bodyPr/>
          <a:lstStyle/>
          <a:p>
            <a:fld id="{39C6DE8B-9C59-4604-8D30-599F333D9BFB}" type="slidenum">
              <a:rPr lang="en-US" smtClean="0"/>
              <a:t>‹#›</a:t>
            </a:fld>
            <a:endParaRPr lang="en-US"/>
          </a:p>
        </p:txBody>
      </p:sp>
    </p:spTree>
    <p:extLst>
      <p:ext uri="{BB962C8B-B14F-4D97-AF65-F5344CB8AC3E}">
        <p14:creationId xmlns:p14="http://schemas.microsoft.com/office/powerpoint/2010/main" val="1897885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C6415-8CAB-4CE5-976D-C439821ECB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0934BB-1430-45EE-8334-2C80A91883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360DD4-0538-4666-AFB7-178D54634B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584981-D04A-448B-B66A-F6E774DD2A71}"/>
              </a:ext>
            </a:extLst>
          </p:cNvPr>
          <p:cNvSpPr>
            <a:spLocks noGrp="1"/>
          </p:cNvSpPr>
          <p:nvPr>
            <p:ph type="dt" sz="half" idx="10"/>
          </p:nvPr>
        </p:nvSpPr>
        <p:spPr/>
        <p:txBody>
          <a:bodyPr/>
          <a:lstStyle/>
          <a:p>
            <a:fld id="{C8834B92-D65F-4214-9365-78EB0243622C}" type="datetimeFigureOut">
              <a:rPr lang="en-US" smtClean="0"/>
              <a:t>12/5/2019</a:t>
            </a:fld>
            <a:endParaRPr lang="en-US"/>
          </a:p>
        </p:txBody>
      </p:sp>
      <p:sp>
        <p:nvSpPr>
          <p:cNvPr id="6" name="Footer Placeholder 5">
            <a:extLst>
              <a:ext uri="{FF2B5EF4-FFF2-40B4-BE49-F238E27FC236}">
                <a16:creationId xmlns:a16="http://schemas.microsoft.com/office/drawing/2014/main" id="{3A2175A0-664C-4D89-9619-794F21BE12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62D01A-15C8-4610-8DA9-564C9B9B69B4}"/>
              </a:ext>
            </a:extLst>
          </p:cNvPr>
          <p:cNvSpPr>
            <a:spLocks noGrp="1"/>
          </p:cNvSpPr>
          <p:nvPr>
            <p:ph type="sldNum" sz="quarter" idx="12"/>
          </p:nvPr>
        </p:nvSpPr>
        <p:spPr/>
        <p:txBody>
          <a:bodyPr/>
          <a:lstStyle/>
          <a:p>
            <a:fld id="{39C6DE8B-9C59-4604-8D30-599F333D9BFB}" type="slidenum">
              <a:rPr lang="en-US" smtClean="0"/>
              <a:t>‹#›</a:t>
            </a:fld>
            <a:endParaRPr lang="en-US"/>
          </a:p>
        </p:txBody>
      </p:sp>
    </p:spTree>
    <p:extLst>
      <p:ext uri="{BB962C8B-B14F-4D97-AF65-F5344CB8AC3E}">
        <p14:creationId xmlns:p14="http://schemas.microsoft.com/office/powerpoint/2010/main" val="2225429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5EA0-6EA3-4F2A-BCBD-9B80C87ACB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61D160-FFE4-4D8C-AF79-CE2C3E9DE6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DC2888-3F34-4338-BBAD-01E566AB86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EE34F7-2D9C-4332-B4DD-B7BEC3CE2657}"/>
              </a:ext>
            </a:extLst>
          </p:cNvPr>
          <p:cNvSpPr>
            <a:spLocks noGrp="1"/>
          </p:cNvSpPr>
          <p:nvPr>
            <p:ph type="dt" sz="half" idx="10"/>
          </p:nvPr>
        </p:nvSpPr>
        <p:spPr/>
        <p:txBody>
          <a:bodyPr/>
          <a:lstStyle/>
          <a:p>
            <a:fld id="{C8834B92-D65F-4214-9365-78EB0243622C}" type="datetimeFigureOut">
              <a:rPr lang="en-US" smtClean="0"/>
              <a:t>12/5/2019</a:t>
            </a:fld>
            <a:endParaRPr lang="en-US"/>
          </a:p>
        </p:txBody>
      </p:sp>
      <p:sp>
        <p:nvSpPr>
          <p:cNvPr id="6" name="Footer Placeholder 5">
            <a:extLst>
              <a:ext uri="{FF2B5EF4-FFF2-40B4-BE49-F238E27FC236}">
                <a16:creationId xmlns:a16="http://schemas.microsoft.com/office/drawing/2014/main" id="{937A212B-514D-4CAE-BCC4-C2F75A6F90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3498AC-D9F9-4CD7-85BF-74A1D1C6693F}"/>
              </a:ext>
            </a:extLst>
          </p:cNvPr>
          <p:cNvSpPr>
            <a:spLocks noGrp="1"/>
          </p:cNvSpPr>
          <p:nvPr>
            <p:ph type="sldNum" sz="quarter" idx="12"/>
          </p:nvPr>
        </p:nvSpPr>
        <p:spPr/>
        <p:txBody>
          <a:bodyPr/>
          <a:lstStyle/>
          <a:p>
            <a:fld id="{39C6DE8B-9C59-4604-8D30-599F333D9BFB}" type="slidenum">
              <a:rPr lang="en-US" smtClean="0"/>
              <a:t>‹#›</a:t>
            </a:fld>
            <a:endParaRPr lang="en-US"/>
          </a:p>
        </p:txBody>
      </p:sp>
    </p:spTree>
    <p:extLst>
      <p:ext uri="{BB962C8B-B14F-4D97-AF65-F5344CB8AC3E}">
        <p14:creationId xmlns:p14="http://schemas.microsoft.com/office/powerpoint/2010/main" val="324831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271CDC-26F7-4F72-BCE4-0D5F94EDF7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5394D8-09F0-4458-BB0D-1BE3B7423A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3DD565-86C1-430B-9837-8CC17EA304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834B92-D65F-4214-9365-78EB0243622C}" type="datetimeFigureOut">
              <a:rPr lang="en-US" smtClean="0"/>
              <a:t>12/5/2019</a:t>
            </a:fld>
            <a:endParaRPr lang="en-US"/>
          </a:p>
        </p:txBody>
      </p:sp>
      <p:sp>
        <p:nvSpPr>
          <p:cNvPr id="5" name="Footer Placeholder 4">
            <a:extLst>
              <a:ext uri="{FF2B5EF4-FFF2-40B4-BE49-F238E27FC236}">
                <a16:creationId xmlns:a16="http://schemas.microsoft.com/office/drawing/2014/main" id="{B8C197B9-0E96-4949-BCE6-206E343655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6C2B65-BBD2-4998-BE98-6B7BADF6F6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6DE8B-9C59-4604-8D30-599F333D9BFB}" type="slidenum">
              <a:rPr lang="en-US" smtClean="0"/>
              <a:t>‹#›</a:t>
            </a:fld>
            <a:endParaRPr lang="en-US"/>
          </a:p>
        </p:txBody>
      </p:sp>
    </p:spTree>
    <p:extLst>
      <p:ext uri="{BB962C8B-B14F-4D97-AF65-F5344CB8AC3E}">
        <p14:creationId xmlns:p14="http://schemas.microsoft.com/office/powerpoint/2010/main" val="3189387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ljazeera.com/news/2019/10/brazil-oil-spill-2-000km-northern-beaches-contaminated-191014105724674.html"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mdpi.com/1660-4601/12/1/59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68101B5-8A68-49B1-B283-D4E5CB994EC1}"/>
              </a:ext>
            </a:extLst>
          </p:cNvPr>
          <p:cNvSpPr>
            <a:spLocks noGrp="1"/>
          </p:cNvSpPr>
          <p:nvPr>
            <p:ph type="ctrTitle"/>
          </p:nvPr>
        </p:nvSpPr>
        <p:spPr>
          <a:xfrm>
            <a:off x="3045368" y="2043663"/>
            <a:ext cx="6105194" cy="2031055"/>
          </a:xfrm>
        </p:spPr>
        <p:txBody>
          <a:bodyPr>
            <a:normAutofit/>
          </a:bodyPr>
          <a:lstStyle/>
          <a:p>
            <a:r>
              <a:rPr lang="en-US">
                <a:solidFill>
                  <a:srgbClr val="FFFFFF"/>
                </a:solidFill>
              </a:rPr>
              <a:t>Brazilian Oil Spill</a:t>
            </a:r>
          </a:p>
        </p:txBody>
      </p:sp>
      <p:sp>
        <p:nvSpPr>
          <p:cNvPr id="3" name="Subtitle 2">
            <a:extLst>
              <a:ext uri="{FF2B5EF4-FFF2-40B4-BE49-F238E27FC236}">
                <a16:creationId xmlns:a16="http://schemas.microsoft.com/office/drawing/2014/main" id="{D4B60D5A-9AC3-49B2-BF2F-9B52EA102278}"/>
              </a:ext>
            </a:extLst>
          </p:cNvPr>
          <p:cNvSpPr>
            <a:spLocks noGrp="1"/>
          </p:cNvSpPr>
          <p:nvPr>
            <p:ph type="subTitle" idx="1"/>
          </p:nvPr>
        </p:nvSpPr>
        <p:spPr>
          <a:xfrm>
            <a:off x="3045368" y="4074718"/>
            <a:ext cx="6105194" cy="1726007"/>
          </a:xfrm>
        </p:spPr>
        <p:txBody>
          <a:bodyPr>
            <a:normAutofit/>
          </a:bodyPr>
          <a:lstStyle/>
          <a:p>
            <a:r>
              <a:rPr lang="en-US" dirty="0">
                <a:solidFill>
                  <a:srgbClr val="FFFFFF"/>
                </a:solidFill>
              </a:rPr>
              <a:t>By Reece Theakston </a:t>
            </a:r>
          </a:p>
          <a:p>
            <a:r>
              <a:rPr lang="en-US" dirty="0">
                <a:solidFill>
                  <a:srgbClr val="FFFFFF"/>
                </a:solidFill>
                <a:hlinkClick r:id="rId3"/>
              </a:rPr>
              <a:t>https://www.aljazeera.com/news/2019/10/brazil-oil-spill-2-000km-northern-beaches-contaminated-191014105724674.html</a:t>
            </a:r>
            <a:endParaRPr lang="en-US" dirty="0">
              <a:solidFill>
                <a:srgbClr val="FFFFFF"/>
              </a:solidFill>
            </a:endParaRPr>
          </a:p>
        </p:txBody>
      </p:sp>
    </p:spTree>
    <p:extLst>
      <p:ext uri="{BB962C8B-B14F-4D97-AF65-F5344CB8AC3E}">
        <p14:creationId xmlns:p14="http://schemas.microsoft.com/office/powerpoint/2010/main" val="370526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5E5DD-B0FE-43AF-BB6E-43A8396BE50A}"/>
              </a:ext>
            </a:extLst>
          </p:cNvPr>
          <p:cNvSpPr>
            <a:spLocks noGrp="1"/>
          </p:cNvSpPr>
          <p:nvPr>
            <p:ph type="title"/>
          </p:nvPr>
        </p:nvSpPr>
        <p:spPr>
          <a:xfrm>
            <a:off x="648929" y="629266"/>
            <a:ext cx="3505495" cy="1622321"/>
          </a:xfrm>
        </p:spPr>
        <p:txBody>
          <a:bodyPr>
            <a:normAutofit/>
          </a:bodyPr>
          <a:lstStyle/>
          <a:p>
            <a:r>
              <a:rPr lang="en-US" dirty="0"/>
              <a:t>Toluene</a:t>
            </a:r>
          </a:p>
        </p:txBody>
      </p:sp>
      <p:sp>
        <p:nvSpPr>
          <p:cNvPr id="3" name="Content Placeholder 2">
            <a:extLst>
              <a:ext uri="{FF2B5EF4-FFF2-40B4-BE49-F238E27FC236}">
                <a16:creationId xmlns:a16="http://schemas.microsoft.com/office/drawing/2014/main" id="{0B925406-3F82-495F-B7DF-E5C534B2D231}"/>
              </a:ext>
            </a:extLst>
          </p:cNvPr>
          <p:cNvSpPr>
            <a:spLocks noGrp="1"/>
          </p:cNvSpPr>
          <p:nvPr>
            <p:ph idx="1"/>
          </p:nvPr>
        </p:nvSpPr>
        <p:spPr>
          <a:xfrm>
            <a:off x="648931" y="2438400"/>
            <a:ext cx="3505494" cy="3785419"/>
          </a:xfrm>
        </p:spPr>
        <p:txBody>
          <a:bodyPr>
            <a:normAutofit/>
          </a:bodyPr>
          <a:lstStyle/>
          <a:p>
            <a:r>
              <a:rPr lang="en-US" sz="2000" dirty="0"/>
              <a:t>Symptoms of toluene poisoning include headache, dizziness, ataxia, drowsiness, euphoria, hallucinations, tremors, seizures, and coma, ventricular arrythmias, chemical pneumonitis, respiratory depression, nausea, vomiting, and electrolyte imbalances.</a:t>
            </a:r>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EEE7963-6C26-426A-A975-E95847286E47}"/>
              </a:ext>
            </a:extLst>
          </p:cNvPr>
          <p:cNvPicPr>
            <a:picLocks noChangeAspect="1"/>
          </p:cNvPicPr>
          <p:nvPr/>
        </p:nvPicPr>
        <p:blipFill>
          <a:blip r:embed="rId2"/>
          <a:stretch>
            <a:fillRect/>
          </a:stretch>
        </p:blipFill>
        <p:spPr>
          <a:xfrm>
            <a:off x="5608319" y="1485458"/>
            <a:ext cx="5614835" cy="3733865"/>
          </a:xfrm>
          <a:prstGeom prst="rect">
            <a:avLst/>
          </a:prstGeom>
          <a:effectLst/>
        </p:spPr>
      </p:pic>
    </p:spTree>
    <p:extLst>
      <p:ext uri="{BB962C8B-B14F-4D97-AF65-F5344CB8AC3E}">
        <p14:creationId xmlns:p14="http://schemas.microsoft.com/office/powerpoint/2010/main" val="1101367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03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C359E9F-1AD6-40E8-84ED-830B53E79DAC}"/>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Public Response</a:t>
            </a:r>
          </a:p>
        </p:txBody>
      </p:sp>
      <p:pic>
        <p:nvPicPr>
          <p:cNvPr id="4" name="Picture 3">
            <a:extLst>
              <a:ext uri="{FF2B5EF4-FFF2-40B4-BE49-F238E27FC236}">
                <a16:creationId xmlns:a16="http://schemas.microsoft.com/office/drawing/2014/main" id="{6C4E254D-D4F4-4306-B46C-8EAA27743A95}"/>
              </a:ext>
            </a:extLst>
          </p:cNvPr>
          <p:cNvPicPr>
            <a:picLocks noChangeAspect="1"/>
          </p:cNvPicPr>
          <p:nvPr/>
        </p:nvPicPr>
        <p:blipFill rotWithShape="1">
          <a:blip r:embed="rId2"/>
          <a:srcRect r="1" b="12494"/>
          <a:stretch/>
        </p:blipFill>
        <p:spPr>
          <a:xfrm>
            <a:off x="327547" y="321733"/>
            <a:ext cx="7058306" cy="4107392"/>
          </a:xfrm>
          <a:prstGeom prst="rect">
            <a:avLst/>
          </a:prstGeom>
        </p:spPr>
      </p:pic>
      <p:sp>
        <p:nvSpPr>
          <p:cNvPr id="22"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51B3B89-6653-4784-BBA3-EDBAA1120071}"/>
              </a:ext>
            </a:extLst>
          </p:cNvPr>
          <p:cNvSpPr>
            <a:spLocks noGrp="1"/>
          </p:cNvSpPr>
          <p:nvPr>
            <p:ph idx="1"/>
          </p:nvPr>
        </p:nvSpPr>
        <p:spPr>
          <a:xfrm>
            <a:off x="8029319" y="917725"/>
            <a:ext cx="3424739" cy="4852362"/>
          </a:xfrm>
        </p:spPr>
        <p:txBody>
          <a:bodyPr anchor="ctr">
            <a:normAutofit/>
          </a:bodyPr>
          <a:lstStyle/>
          <a:p>
            <a:r>
              <a:rPr lang="en-US" sz="1700" dirty="0">
                <a:solidFill>
                  <a:srgbClr val="FFFFFF"/>
                </a:solidFill>
              </a:rPr>
              <a:t>Currently over 2,000 </a:t>
            </a:r>
            <a:r>
              <a:rPr lang="en-US" sz="1700" dirty="0" err="1">
                <a:solidFill>
                  <a:srgbClr val="FFFFFF"/>
                </a:solidFill>
              </a:rPr>
              <a:t>tonnes</a:t>
            </a:r>
            <a:r>
              <a:rPr lang="en-US" sz="1700" dirty="0">
                <a:solidFill>
                  <a:srgbClr val="FFFFFF"/>
                </a:solidFill>
              </a:rPr>
              <a:t> of oil have been cleaned up.</a:t>
            </a:r>
          </a:p>
          <a:p>
            <a:r>
              <a:rPr lang="en-US" sz="1700" dirty="0">
                <a:solidFill>
                  <a:srgbClr val="FFFFFF"/>
                </a:solidFill>
              </a:rPr>
              <a:t>So far it is mainly the public working to clean up the oil spill, the government has provided little help with this crisis. The community did not have to be relocated.</a:t>
            </a:r>
          </a:p>
          <a:p>
            <a:r>
              <a:rPr lang="en-US" sz="1700" dirty="0">
                <a:solidFill>
                  <a:srgbClr val="FFFFFF"/>
                </a:solidFill>
              </a:rPr>
              <a:t> The owner of the Greek company that owns the ship that was the source of the oil spill has been arrested by authorities.</a:t>
            </a:r>
          </a:p>
          <a:p>
            <a:pPr marL="0" indent="0">
              <a:buNone/>
            </a:pPr>
            <a:endParaRPr lang="en-US" sz="1700" dirty="0">
              <a:solidFill>
                <a:srgbClr val="FFFFFF"/>
              </a:solidFill>
            </a:endParaRPr>
          </a:p>
        </p:txBody>
      </p:sp>
    </p:spTree>
    <p:extLst>
      <p:ext uri="{BB962C8B-B14F-4D97-AF65-F5344CB8AC3E}">
        <p14:creationId xmlns:p14="http://schemas.microsoft.com/office/powerpoint/2010/main" val="3870042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C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7F51914-8247-4F28-8237-DE7F1152F58A}"/>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Public Response </a:t>
            </a:r>
          </a:p>
        </p:txBody>
      </p:sp>
      <p:pic>
        <p:nvPicPr>
          <p:cNvPr id="4" name="Picture 3">
            <a:extLst>
              <a:ext uri="{FF2B5EF4-FFF2-40B4-BE49-F238E27FC236}">
                <a16:creationId xmlns:a16="http://schemas.microsoft.com/office/drawing/2014/main" id="{78CC48FC-68D2-407E-BE0E-5A7B40AA1C57}"/>
              </a:ext>
            </a:extLst>
          </p:cNvPr>
          <p:cNvPicPr>
            <a:picLocks noChangeAspect="1"/>
          </p:cNvPicPr>
          <p:nvPr/>
        </p:nvPicPr>
        <p:blipFill rotWithShape="1">
          <a:blip r:embed="rId2"/>
          <a:srcRect r="2907" b="-2"/>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755AF80-7D7C-40FA-BCB6-90E56B53E8B6}"/>
              </a:ext>
            </a:extLst>
          </p:cNvPr>
          <p:cNvSpPr>
            <a:spLocks noGrp="1"/>
          </p:cNvSpPr>
          <p:nvPr>
            <p:ph idx="1"/>
          </p:nvPr>
        </p:nvSpPr>
        <p:spPr>
          <a:xfrm>
            <a:off x="8029319" y="917725"/>
            <a:ext cx="3424739" cy="4852362"/>
          </a:xfrm>
        </p:spPr>
        <p:txBody>
          <a:bodyPr anchor="ctr">
            <a:normAutofit/>
          </a:bodyPr>
          <a:lstStyle/>
          <a:p>
            <a:r>
              <a:rPr lang="en-US" sz="2000" dirty="0">
                <a:solidFill>
                  <a:srgbClr val="FFFFFF"/>
                </a:solidFill>
              </a:rPr>
              <a:t> A regulation that should have been followed is the double hull regulation. The regulations that currently affect how the toxins are measured/ controlled include environmental regulations and forensic regulations which are applied in the testing and removal of the oil.</a:t>
            </a:r>
          </a:p>
          <a:p>
            <a:r>
              <a:rPr lang="en-US" sz="2000" dirty="0">
                <a:solidFill>
                  <a:srgbClr val="FFFFFF"/>
                </a:solidFill>
              </a:rPr>
              <a:t>Volunteers have been reported to have symptoms of nausea, diarrhea, and headaches</a:t>
            </a:r>
          </a:p>
          <a:p>
            <a:endParaRPr lang="en-US" sz="2000" dirty="0">
              <a:solidFill>
                <a:srgbClr val="FFFFFF"/>
              </a:solidFill>
            </a:endParaRPr>
          </a:p>
        </p:txBody>
      </p:sp>
    </p:spTree>
    <p:extLst>
      <p:ext uri="{BB962C8B-B14F-4D97-AF65-F5344CB8AC3E}">
        <p14:creationId xmlns:p14="http://schemas.microsoft.com/office/powerpoint/2010/main" val="1230260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805A82B-F0D9-4A97-906B-54AF09F4D300}"/>
              </a:ext>
            </a:extLst>
          </p:cNvPr>
          <p:cNvSpPr>
            <a:spLocks noGrp="1"/>
          </p:cNvSpPr>
          <p:nvPr>
            <p:ph type="title"/>
          </p:nvPr>
        </p:nvSpPr>
        <p:spPr>
          <a:xfrm>
            <a:off x="640079" y="2053641"/>
            <a:ext cx="3669161" cy="2760098"/>
          </a:xfrm>
        </p:spPr>
        <p:txBody>
          <a:bodyPr>
            <a:normAutofit/>
          </a:bodyPr>
          <a:lstStyle/>
          <a:p>
            <a:r>
              <a:rPr lang="en-US">
                <a:solidFill>
                  <a:srgbClr val="FFFFFF"/>
                </a:solidFill>
              </a:rPr>
              <a:t>Current situation </a:t>
            </a:r>
          </a:p>
        </p:txBody>
      </p:sp>
      <p:sp>
        <p:nvSpPr>
          <p:cNvPr id="3" name="Content Placeholder 2">
            <a:extLst>
              <a:ext uri="{FF2B5EF4-FFF2-40B4-BE49-F238E27FC236}">
                <a16:creationId xmlns:a16="http://schemas.microsoft.com/office/drawing/2014/main" id="{C849C388-7AEC-4AB4-BB91-C54928B47704}"/>
              </a:ext>
            </a:extLst>
          </p:cNvPr>
          <p:cNvSpPr>
            <a:spLocks noGrp="1"/>
          </p:cNvSpPr>
          <p:nvPr>
            <p:ph idx="1"/>
          </p:nvPr>
        </p:nvSpPr>
        <p:spPr>
          <a:xfrm>
            <a:off x="6090574" y="801866"/>
            <a:ext cx="5306084" cy="5230634"/>
          </a:xfrm>
        </p:spPr>
        <p:txBody>
          <a:bodyPr anchor="ctr">
            <a:normAutofit/>
          </a:bodyPr>
          <a:lstStyle/>
          <a:p>
            <a:r>
              <a:rPr lang="en-US" sz="2400" dirty="0">
                <a:solidFill>
                  <a:srgbClr val="000000"/>
                </a:solidFill>
              </a:rPr>
              <a:t>Local authorities are providing little aid to local citizens and are monitoring the spill</a:t>
            </a:r>
          </a:p>
          <a:p>
            <a:r>
              <a:rPr lang="en-US" sz="2400" dirty="0">
                <a:solidFill>
                  <a:srgbClr val="000000"/>
                </a:solidFill>
              </a:rPr>
              <a:t>Some volunteer groups are the ones providing the most materials like gloves and masks to help reduce exposure</a:t>
            </a:r>
          </a:p>
          <a:p>
            <a:r>
              <a:rPr lang="en-US" sz="2400" dirty="0">
                <a:solidFill>
                  <a:srgbClr val="000000"/>
                </a:solidFill>
              </a:rPr>
              <a:t>The oil spill is still spreading down the Brazilian coast affecting more and more citizens and wildlife</a:t>
            </a:r>
          </a:p>
        </p:txBody>
      </p:sp>
    </p:spTree>
    <p:extLst>
      <p:ext uri="{BB962C8B-B14F-4D97-AF65-F5344CB8AC3E}">
        <p14:creationId xmlns:p14="http://schemas.microsoft.com/office/powerpoint/2010/main" val="1463466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8F69A-777D-4404-8CE2-CEF79A423AAE}"/>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8E02AE4A-2BFB-4412-9F86-3E2CCD947717}"/>
              </a:ext>
            </a:extLst>
          </p:cNvPr>
          <p:cNvSpPr>
            <a:spLocks noGrp="1"/>
          </p:cNvSpPr>
          <p:nvPr>
            <p:ph idx="1"/>
          </p:nvPr>
        </p:nvSpPr>
        <p:spPr/>
        <p:txBody>
          <a:bodyPr>
            <a:normAutofit fontScale="32500" lnSpcReduction="20000"/>
          </a:bodyPr>
          <a:lstStyle/>
          <a:p>
            <a:r>
              <a:rPr lang="en-US" dirty="0"/>
              <a:t>Avila, Tori. “Oil Spill Continues to Decimate Brazilian Coast Two Months On.” Earth Island Journal, 2019, www.earthisland.org/journal/index.php/articles/entry/oil-spill-brazil-coast-wildlife-fishing/.</a:t>
            </a:r>
          </a:p>
          <a:p>
            <a:endParaRPr lang="en-US" dirty="0"/>
          </a:p>
          <a:p>
            <a:r>
              <a:rPr lang="en-US" dirty="0"/>
              <a:t>“CDC.” Centers for Disease Control and Prevention, Centers for Disease Control and Prevention, 4 Apr. 2018, emergency.cdc.gov/agent/benzene/basics/facts.asp.</a:t>
            </a:r>
          </a:p>
          <a:p>
            <a:endParaRPr lang="en-US" dirty="0"/>
          </a:p>
          <a:p>
            <a:r>
              <a:rPr lang="en-US" dirty="0" err="1"/>
              <a:t>Edokpolo</a:t>
            </a:r>
            <a:r>
              <a:rPr lang="en-US" dirty="0"/>
              <a:t>, Benjamin, et al. “Health Risk Assessment for Exposure to Benzene in Petroleum Refinery Environments.” MDPI, Multidisciplinary Digital Publishing Institute, 12 Jan. 2015, </a:t>
            </a:r>
            <a:r>
              <a:rPr lang="en-US" dirty="0">
                <a:hlinkClick r:id="rId2"/>
              </a:rPr>
              <a:t>www.mdpi.com/1660-4601/12/1/595</a:t>
            </a:r>
            <a:r>
              <a:rPr lang="en-US" dirty="0"/>
              <a:t>.</a:t>
            </a:r>
          </a:p>
          <a:p>
            <a:br>
              <a:rPr lang="en-US" dirty="0"/>
            </a:br>
            <a:r>
              <a:rPr lang="en-US" dirty="0"/>
              <a:t>Garcia, Pablo. “Oil Spill Clean-up on Brazilian Beaches Making Volunteers Sick.” </a:t>
            </a:r>
            <a:r>
              <a:rPr lang="en-US" i="1" dirty="0"/>
              <a:t>Reuters</a:t>
            </a:r>
            <a:r>
              <a:rPr lang="en-US" dirty="0"/>
              <a:t>, Thomson Reuters, 25 Oct. 2019, www.reuters.com/article/us-brazil-environment-oil-health/oil-spill-clean-up-on-brazilian-beaches-making-volunteers-sick-idUSKBN1X42I8.</a:t>
            </a:r>
          </a:p>
          <a:p>
            <a:pPr marL="0" indent="0">
              <a:buNone/>
            </a:pPr>
            <a:endParaRPr lang="en-US" dirty="0"/>
          </a:p>
          <a:p>
            <a:r>
              <a:rPr lang="en-US" dirty="0" err="1"/>
              <a:t>Hosny</a:t>
            </a:r>
            <a:r>
              <a:rPr lang="en-US" dirty="0"/>
              <a:t>, Gihan. Health Risk Assessment for Exposure to Benzene in Petroleum Refinery Environments. 2017, pdfs.semanticscholar.org/6e30/a7c087f1ca64789a9bde2588c341db1583cd.pdf.</a:t>
            </a:r>
          </a:p>
          <a:p>
            <a:endParaRPr lang="en-US" dirty="0"/>
          </a:p>
          <a:p>
            <a:r>
              <a:rPr lang="en-US" dirty="0"/>
              <a:t>“Toxic Substances Portal - Hydrogen Sulfide Carbonyl Sulfide.” Centers for Disease Control and Prevention, Centers for Disease Control and Prevention, www.atsdr.cdc.gov/mmg/mmg.asp?id=385&amp;tid=67.</a:t>
            </a:r>
          </a:p>
          <a:p>
            <a:pPr marL="0" indent="0">
              <a:buNone/>
            </a:pPr>
            <a:endParaRPr lang="en-US" dirty="0"/>
          </a:p>
          <a:p>
            <a:r>
              <a:rPr lang="en-US" dirty="0" err="1"/>
              <a:t>Warenycia</a:t>
            </a:r>
            <a:r>
              <a:rPr lang="en-US" dirty="0"/>
              <a:t>, Marcus W., et al. “Acute Hydrogen Sulfide Poisoning: Demonstration of Selective Uptake of Sulfide by the Brainstem by Measurement of Brain Sulfide Levels.” Biochemical Pharmacology, Elsevier, 20 Nov. 2002, www.sciencedirect.com/science/article/abs/pii/0006295289902888.</a:t>
            </a:r>
          </a:p>
          <a:p>
            <a:endParaRPr lang="en-US" dirty="0"/>
          </a:p>
          <a:p>
            <a:r>
              <a:rPr lang="en-US" dirty="0"/>
              <a:t>Zhang. “Effect of Inhaled Hydrogen Sulfide on Metabolic Responses... : Pediatric Critical Care Medicine.” LWW, 2008, journals.lww.com/</a:t>
            </a:r>
            <a:r>
              <a:rPr lang="en-US" dirty="0" err="1"/>
              <a:t>pccmjournal</a:t>
            </a:r>
            <a:r>
              <a:rPr lang="en-US" dirty="0"/>
              <a:t>/</a:t>
            </a:r>
            <a:r>
              <a:rPr lang="en-US" dirty="0" err="1"/>
              <a:t>Fulltext</a:t>
            </a:r>
            <a:r>
              <a:rPr lang="en-US" dirty="0"/>
              <a:t>/2008/01000/Effect_of_inhaled_hydrogen_sulfide_on_metabolic.21.aspx?casa_token=TqeBj-4eDnYAAAAA%3Au8Y0qdCHYnYcTbbFmkIp0K-In6hSW2sLUGuF6yyk1zHYFf2JaNhk2J8NvRwWLAhpdni9g3rfh8zqudJ9HkWtXxU.</a:t>
            </a:r>
          </a:p>
          <a:p>
            <a:endParaRPr lang="en-US" dirty="0"/>
          </a:p>
        </p:txBody>
      </p:sp>
    </p:spTree>
    <p:extLst>
      <p:ext uri="{BB962C8B-B14F-4D97-AF65-F5344CB8AC3E}">
        <p14:creationId xmlns:p14="http://schemas.microsoft.com/office/powerpoint/2010/main" val="1664599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52DD28-49E6-417D-AA9D-2B7F08E248AC}"/>
              </a:ext>
            </a:extLst>
          </p:cNvPr>
          <p:cNvPicPr/>
          <p:nvPr/>
        </p:nvPicPr>
        <p:blipFill rotWithShape="1">
          <a:blip r:embed="rId2"/>
          <a:srcRect t="24077" b="124"/>
          <a:stretch/>
        </p:blipFill>
        <p:spPr>
          <a:xfrm>
            <a:off x="-1" y="10"/>
            <a:ext cx="12192001" cy="4666928"/>
          </a:xfrm>
          <a:prstGeom prst="rect">
            <a:avLst/>
          </a:prstGeom>
        </p:spPr>
      </p:pic>
      <p:pic>
        <p:nvPicPr>
          <p:cNvPr id="9" name="Picture 8">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Oval 10">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CF51A89-4AA8-4496-8A5D-688F44679760}"/>
              </a:ext>
            </a:extLst>
          </p:cNvPr>
          <p:cNvSpPr>
            <a:spLocks noGrp="1"/>
          </p:cNvSpPr>
          <p:nvPr>
            <p:ph idx="1"/>
          </p:nvPr>
        </p:nvSpPr>
        <p:spPr>
          <a:xfrm>
            <a:off x="312334" y="4795326"/>
            <a:ext cx="4926411" cy="1509935"/>
          </a:xfrm>
        </p:spPr>
        <p:txBody>
          <a:bodyPr anchor="ctr">
            <a:normAutofit/>
          </a:bodyPr>
          <a:lstStyle/>
          <a:p>
            <a:r>
              <a:rPr lang="en-US" sz="1800" dirty="0">
                <a:solidFill>
                  <a:srgbClr val="000000"/>
                </a:solidFill>
              </a:rPr>
              <a:t>The oil spill is on the Northeast region of Brazil</a:t>
            </a:r>
          </a:p>
          <a:p>
            <a:r>
              <a:rPr lang="en-US" sz="1800" dirty="0">
                <a:solidFill>
                  <a:srgbClr val="000000"/>
                </a:solidFill>
              </a:rPr>
              <a:t>First reports of the oil spill September 2</a:t>
            </a:r>
            <a:r>
              <a:rPr lang="en-US" sz="1800" baseline="30000" dirty="0">
                <a:solidFill>
                  <a:srgbClr val="000000"/>
                </a:solidFill>
              </a:rPr>
              <a:t>nd</a:t>
            </a:r>
            <a:r>
              <a:rPr lang="en-US" sz="1800" dirty="0">
                <a:solidFill>
                  <a:srgbClr val="000000"/>
                </a:solidFill>
              </a:rPr>
              <a:t> 2019</a:t>
            </a:r>
          </a:p>
          <a:p>
            <a:r>
              <a:rPr lang="en-US" sz="1800" dirty="0">
                <a:solidFill>
                  <a:srgbClr val="000000"/>
                </a:solidFill>
              </a:rPr>
              <a:t>A Greek flagged ship was the source of the spill </a:t>
            </a:r>
          </a:p>
        </p:txBody>
      </p:sp>
    </p:spTree>
    <p:extLst>
      <p:ext uri="{BB962C8B-B14F-4D97-AF65-F5344CB8AC3E}">
        <p14:creationId xmlns:p14="http://schemas.microsoft.com/office/powerpoint/2010/main" val="2400856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64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EEE9BD-D73A-445C-8B78-814E297D9924}"/>
              </a:ext>
            </a:extLst>
          </p:cNvPr>
          <p:cNvSpPr>
            <a:spLocks noGrp="1"/>
          </p:cNvSpPr>
          <p:nvPr>
            <p:ph type="title"/>
          </p:nvPr>
        </p:nvSpPr>
        <p:spPr>
          <a:xfrm>
            <a:off x="9093496" y="618681"/>
            <a:ext cx="2613872" cy="4794567"/>
          </a:xfrm>
        </p:spPr>
        <p:txBody>
          <a:bodyPr vert="horz" lIns="91440" tIns="45720" rIns="91440" bIns="45720" rtlCol="0" anchor="ctr">
            <a:normAutofit fontScale="90000"/>
          </a:bodyPr>
          <a:lstStyle/>
          <a:p>
            <a:r>
              <a:rPr lang="en-US" sz="3600" dirty="0">
                <a:solidFill>
                  <a:srgbClr val="FFFFFF"/>
                </a:solidFill>
              </a:rPr>
              <a:t>The worst oil spill in Brazilian history </a:t>
            </a:r>
            <a:br>
              <a:rPr lang="en-US" sz="3600" dirty="0">
                <a:solidFill>
                  <a:srgbClr val="FFFFFF"/>
                </a:solidFill>
              </a:rPr>
            </a:br>
            <a:br>
              <a:rPr lang="en-US" sz="3600" dirty="0">
                <a:solidFill>
                  <a:srgbClr val="FFFFFF"/>
                </a:solidFill>
              </a:rPr>
            </a:br>
            <a:r>
              <a:rPr lang="en-US" sz="3600" dirty="0">
                <a:solidFill>
                  <a:srgbClr val="FFFFFF"/>
                </a:solidFill>
              </a:rPr>
              <a:t>Also the largest environmental disaster to happen on the Brazilian coast</a:t>
            </a:r>
            <a:br>
              <a:rPr lang="en-US" sz="3600" dirty="0">
                <a:solidFill>
                  <a:srgbClr val="FFFFFF"/>
                </a:solidFill>
              </a:rPr>
            </a:br>
            <a:endParaRPr lang="en-US" sz="3600" dirty="0">
              <a:solidFill>
                <a:srgbClr val="FFFFFF"/>
              </a:solidFill>
            </a:endParaRP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4B094AD3-BB29-4F05-97DA-F614D2CCBE99}"/>
              </a:ext>
            </a:extLst>
          </p:cNvPr>
          <p:cNvPicPr>
            <a:picLocks noGrp="1" noChangeAspect="1"/>
          </p:cNvPicPr>
          <p:nvPr>
            <p:ph idx="1"/>
          </p:nvPr>
        </p:nvPicPr>
        <p:blipFill rotWithShape="1">
          <a:blip r:embed="rId2"/>
          <a:srcRect l="16202" r="-2" b="-2"/>
          <a:stretch/>
        </p:blipFill>
        <p:spPr>
          <a:xfrm>
            <a:off x="976251" y="942538"/>
            <a:ext cx="7163222" cy="4808332"/>
          </a:xfrm>
          <a:prstGeom prst="rect">
            <a:avLst/>
          </a:prstGeom>
          <a:effectLst/>
        </p:spPr>
      </p:pic>
    </p:spTree>
    <p:extLst>
      <p:ext uri="{BB962C8B-B14F-4D97-AF65-F5344CB8AC3E}">
        <p14:creationId xmlns:p14="http://schemas.microsoft.com/office/powerpoint/2010/main" val="4289572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Image result for 2019 oil spill brazil">
            <a:extLst>
              <a:ext uri="{FF2B5EF4-FFF2-40B4-BE49-F238E27FC236}">
                <a16:creationId xmlns:a16="http://schemas.microsoft.com/office/drawing/2014/main" id="{9765CA2C-A9AE-4018-BFC8-5CB0BFFB2BB0}"/>
              </a:ext>
            </a:extLst>
          </p:cNvPr>
          <p:cNvPicPr>
            <a:picLocks/>
          </p:cNvPicPr>
          <p:nvPr/>
        </p:nvPicPr>
        <p:blipFill rotWithShape="1">
          <a:blip r:embed="rId2">
            <a:extLst>
              <a:ext uri="{28A0092B-C50C-407E-A947-70E740481C1C}">
                <a14:useLocalDpi xmlns:a14="http://schemas.microsoft.com/office/drawing/2010/main" val="0"/>
              </a:ext>
            </a:extLst>
          </a:blip>
          <a:srcRect/>
          <a:stretch/>
        </p:blipFill>
        <p:spPr bwMode="auto">
          <a:xfrm>
            <a:off x="78830" y="-91856"/>
            <a:ext cx="12192000" cy="6857990"/>
          </a:xfrm>
          <a:prstGeom prst="rect">
            <a:avLst/>
          </a:prstGeom>
          <a:noFill/>
        </p:spPr>
      </p:pic>
      <p:sp>
        <p:nvSpPr>
          <p:cNvPr id="1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3"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7C15A156-F82D-4FD0-B5DC-5E738E0EC4D6}"/>
              </a:ext>
            </a:extLst>
          </p:cNvPr>
          <p:cNvSpPr>
            <a:spLocks noGrp="1"/>
          </p:cNvSpPr>
          <p:nvPr>
            <p:ph idx="1"/>
          </p:nvPr>
        </p:nvSpPr>
        <p:spPr>
          <a:xfrm>
            <a:off x="343950" y="2276243"/>
            <a:ext cx="4999576" cy="3469282"/>
          </a:xfrm>
        </p:spPr>
        <p:txBody>
          <a:bodyPr anchor="ctr">
            <a:normAutofit/>
          </a:bodyPr>
          <a:lstStyle/>
          <a:p>
            <a:r>
              <a:rPr lang="en-US" sz="1800" dirty="0"/>
              <a:t>There are a lot of harmful toxins in crude oil, the most harmful toxins include Hydrogen sulfide, Benzene, and Toluene.</a:t>
            </a:r>
          </a:p>
          <a:p>
            <a:r>
              <a:rPr lang="en-US" sz="1800" dirty="0"/>
              <a:t>This spill has affected everyone who lives on the coast and those who use the coast as a source of food and work.</a:t>
            </a:r>
          </a:p>
          <a:p>
            <a:r>
              <a:rPr lang="en-US" sz="1800" dirty="0"/>
              <a:t>The spill has covered more than 1,240 miles of Brazilian Coastline</a:t>
            </a:r>
          </a:p>
        </p:txBody>
      </p:sp>
    </p:spTree>
    <p:extLst>
      <p:ext uri="{BB962C8B-B14F-4D97-AF65-F5344CB8AC3E}">
        <p14:creationId xmlns:p14="http://schemas.microsoft.com/office/powerpoint/2010/main" val="2941988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D3DF3-65BB-49BB-8FE3-49F8F7135A76}"/>
              </a:ext>
            </a:extLst>
          </p:cNvPr>
          <p:cNvSpPr>
            <a:spLocks noGrp="1"/>
          </p:cNvSpPr>
          <p:nvPr>
            <p:ph type="title"/>
          </p:nvPr>
        </p:nvSpPr>
        <p:spPr>
          <a:xfrm>
            <a:off x="7848580" y="2954656"/>
            <a:ext cx="3693445" cy="3793488"/>
          </a:xfrm>
          <a:noFill/>
        </p:spPr>
        <p:txBody>
          <a:bodyPr vert="horz" lIns="91440" tIns="45720" rIns="91440" bIns="45720" rtlCol="0" anchor="b">
            <a:normAutofit fontScale="90000"/>
          </a:bodyPr>
          <a:lstStyle/>
          <a:p>
            <a:r>
              <a:rPr lang="en-US" sz="2200" dirty="0"/>
              <a:t>Most commonly absorbed through inhalation, ingestion, or dermal exposure.</a:t>
            </a:r>
            <a:br>
              <a:rPr lang="en-US" sz="2200" dirty="0"/>
            </a:br>
            <a:br>
              <a:rPr lang="en-US" sz="2200" dirty="0"/>
            </a:br>
            <a:r>
              <a:rPr lang="en-US" sz="2200" dirty="0"/>
              <a:t>commonly found during the drilling and production of crude oil and natural gas.</a:t>
            </a:r>
            <a:br>
              <a:rPr lang="en-US" sz="2200" dirty="0"/>
            </a:br>
            <a:br>
              <a:rPr lang="en-US" sz="2200" dirty="0"/>
            </a:br>
            <a:r>
              <a:rPr lang="en-US" sz="2200" dirty="0"/>
              <a:t>Colorless, flammable, poisonous and corrosive, with a rotten egg smell.</a:t>
            </a:r>
            <a:br>
              <a:rPr lang="en-US" sz="3000" dirty="0"/>
            </a:br>
            <a:br>
              <a:rPr lang="en-US" sz="3000" dirty="0"/>
            </a:br>
            <a:r>
              <a:rPr lang="en-US" sz="2200" dirty="0"/>
              <a:t>Metabolized by sulfur dioxygenase, which is present in higher levels in the liver and kidney</a:t>
            </a:r>
            <a:br>
              <a:rPr lang="en-US" sz="3000" dirty="0"/>
            </a:br>
            <a:br>
              <a:rPr lang="en-US" sz="3000" dirty="0"/>
            </a:br>
            <a:endParaRPr lang="en-US" sz="3000" dirty="0"/>
          </a:p>
        </p:txBody>
      </p:sp>
      <p:sp>
        <p:nvSpPr>
          <p:cNvPr id="16" name="Rectangle 15">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56607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975" y="640091"/>
            <a:ext cx="6266120"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5D2ACD37-6A05-48E2-8CDF-341D30881C17}"/>
              </a:ext>
            </a:extLst>
          </p:cNvPr>
          <p:cNvPicPr>
            <a:picLocks noGrp="1" noChangeAspect="1"/>
          </p:cNvPicPr>
          <p:nvPr>
            <p:ph idx="1"/>
          </p:nvPr>
        </p:nvPicPr>
        <p:blipFill rotWithShape="1">
          <a:blip r:embed="rId2"/>
          <a:srcRect l="9841" r="15818" b="1"/>
          <a:stretch/>
        </p:blipFill>
        <p:spPr>
          <a:xfrm>
            <a:off x="815807" y="804672"/>
            <a:ext cx="5934456" cy="5248656"/>
          </a:xfrm>
          <a:prstGeom prst="rect">
            <a:avLst/>
          </a:prstGeom>
          <a:effectLst/>
        </p:spPr>
      </p:pic>
      <p:sp>
        <p:nvSpPr>
          <p:cNvPr id="5" name="TextBox 4">
            <a:extLst>
              <a:ext uri="{FF2B5EF4-FFF2-40B4-BE49-F238E27FC236}">
                <a16:creationId xmlns:a16="http://schemas.microsoft.com/office/drawing/2014/main" id="{746A5A4F-6EDB-4A82-8A57-0640E4DE1BB1}"/>
              </a:ext>
            </a:extLst>
          </p:cNvPr>
          <p:cNvSpPr txBox="1"/>
          <p:nvPr/>
        </p:nvSpPr>
        <p:spPr>
          <a:xfrm>
            <a:off x="7566072" y="0"/>
            <a:ext cx="4625928" cy="646331"/>
          </a:xfrm>
          <a:prstGeom prst="rect">
            <a:avLst/>
          </a:prstGeom>
          <a:noFill/>
        </p:spPr>
        <p:txBody>
          <a:bodyPr wrap="square" rtlCol="0">
            <a:spAutoFit/>
          </a:bodyPr>
          <a:lstStyle/>
          <a:p>
            <a:r>
              <a:rPr lang="en-US" sz="3600" dirty="0"/>
              <a:t>Hydrogen sulfide</a:t>
            </a:r>
          </a:p>
        </p:txBody>
      </p:sp>
    </p:spTree>
    <p:extLst>
      <p:ext uri="{BB962C8B-B14F-4D97-AF65-F5344CB8AC3E}">
        <p14:creationId xmlns:p14="http://schemas.microsoft.com/office/powerpoint/2010/main" val="3871812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0721E-526B-4646-B3F4-352AF04A9EF2}"/>
              </a:ext>
            </a:extLst>
          </p:cNvPr>
          <p:cNvSpPr>
            <a:spLocks noGrp="1"/>
          </p:cNvSpPr>
          <p:nvPr>
            <p:ph type="title"/>
          </p:nvPr>
        </p:nvSpPr>
        <p:spPr>
          <a:xfrm>
            <a:off x="1514292" y="513612"/>
            <a:ext cx="9894133" cy="1031216"/>
          </a:xfrm>
        </p:spPr>
        <p:txBody>
          <a:bodyPr anchor="b">
            <a:normAutofit/>
          </a:bodyPr>
          <a:lstStyle/>
          <a:p>
            <a:r>
              <a:rPr lang="en-US" dirty="0"/>
              <a:t>Hydrogen sulfide</a:t>
            </a:r>
          </a:p>
        </p:txBody>
      </p:sp>
      <p:pic>
        <p:nvPicPr>
          <p:cNvPr id="4" name="Content Placeholder 3">
            <a:extLst>
              <a:ext uri="{FF2B5EF4-FFF2-40B4-BE49-F238E27FC236}">
                <a16:creationId xmlns:a16="http://schemas.microsoft.com/office/drawing/2014/main" id="{932DEF05-38CD-4657-94FB-55A6A080B984}"/>
              </a:ext>
            </a:extLst>
          </p:cNvPr>
          <p:cNvPicPr>
            <a:picLocks noChangeAspect="1"/>
          </p:cNvPicPr>
          <p:nvPr/>
        </p:nvPicPr>
        <p:blipFill>
          <a:blip r:embed="rId2"/>
          <a:stretch>
            <a:fillRect/>
          </a:stretch>
        </p:blipFill>
        <p:spPr>
          <a:xfrm>
            <a:off x="1588736" y="2589086"/>
            <a:ext cx="4920496" cy="2755478"/>
          </a:xfrm>
          <a:prstGeom prst="rect">
            <a:avLst/>
          </a:prstGeom>
        </p:spPr>
      </p:pic>
      <p:sp>
        <p:nvSpPr>
          <p:cNvPr id="18" name="Freeform: Shape 17">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20" name="Freeform: Shape 19">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Content Placeholder 7">
            <a:extLst>
              <a:ext uri="{FF2B5EF4-FFF2-40B4-BE49-F238E27FC236}">
                <a16:creationId xmlns:a16="http://schemas.microsoft.com/office/drawing/2014/main" id="{CB5EDD03-4977-43B0-BB72-39B69B4BE805}"/>
              </a:ext>
            </a:extLst>
          </p:cNvPr>
          <p:cNvSpPr>
            <a:spLocks noGrp="1"/>
          </p:cNvSpPr>
          <p:nvPr>
            <p:ph idx="1"/>
          </p:nvPr>
        </p:nvSpPr>
        <p:spPr>
          <a:xfrm>
            <a:off x="7781373" y="142875"/>
            <a:ext cx="3627063" cy="5523421"/>
          </a:xfrm>
        </p:spPr>
        <p:txBody>
          <a:bodyPr anchor="ctr">
            <a:normAutofit/>
          </a:bodyPr>
          <a:lstStyle/>
          <a:p>
            <a:r>
              <a:rPr lang="en-US" sz="2400" dirty="0"/>
              <a:t>Acute exposure includes nausea, headaches, delirium, disturbed equilibrium, tremors, convulsions, and skin and eye irritation. </a:t>
            </a:r>
          </a:p>
          <a:p>
            <a:r>
              <a:rPr lang="en-US" sz="2400" dirty="0"/>
              <a:t>Inhalation of high concentrations of hydrogen sulfide can produce extremely rapid unconsciousness and death. </a:t>
            </a:r>
          </a:p>
          <a:p>
            <a:r>
              <a:rPr lang="en-US" sz="2400" dirty="0"/>
              <a:t>Dermal exposure to the liquified gas can cause frostbite injury</a:t>
            </a:r>
          </a:p>
        </p:txBody>
      </p:sp>
    </p:spTree>
    <p:extLst>
      <p:ext uri="{BB962C8B-B14F-4D97-AF65-F5344CB8AC3E}">
        <p14:creationId xmlns:p14="http://schemas.microsoft.com/office/powerpoint/2010/main" val="2217493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5AB1782-4EAA-46B4-AECA-8F36052A6639}"/>
              </a:ext>
            </a:extLst>
          </p:cNvPr>
          <p:cNvSpPr>
            <a:spLocks noGrp="1"/>
          </p:cNvSpPr>
          <p:nvPr>
            <p:ph type="title"/>
          </p:nvPr>
        </p:nvSpPr>
        <p:spPr>
          <a:xfrm>
            <a:off x="863029" y="1012004"/>
            <a:ext cx="3416158" cy="4795408"/>
          </a:xfrm>
        </p:spPr>
        <p:txBody>
          <a:bodyPr>
            <a:normAutofit/>
          </a:bodyPr>
          <a:lstStyle/>
          <a:p>
            <a:r>
              <a:rPr lang="en-US">
                <a:solidFill>
                  <a:srgbClr val="FFFFFF"/>
                </a:solidFill>
              </a:rPr>
              <a:t>Benzene</a:t>
            </a:r>
          </a:p>
        </p:txBody>
      </p:sp>
      <p:graphicFrame>
        <p:nvGraphicFramePr>
          <p:cNvPr id="5" name="Content Placeholder 2">
            <a:extLst>
              <a:ext uri="{FF2B5EF4-FFF2-40B4-BE49-F238E27FC236}">
                <a16:creationId xmlns:a16="http://schemas.microsoft.com/office/drawing/2014/main" id="{261659B7-57EB-4F87-8B57-5020597193B8}"/>
              </a:ext>
            </a:extLst>
          </p:cNvPr>
          <p:cNvGraphicFramePr>
            <a:graphicFrameLocks noGrp="1"/>
          </p:cNvGraphicFramePr>
          <p:nvPr>
            <p:ph idx="1"/>
            <p:extLst>
              <p:ext uri="{D42A27DB-BD31-4B8C-83A1-F6EECF244321}">
                <p14:modId xmlns:p14="http://schemas.microsoft.com/office/powerpoint/2010/main" val="202555806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952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B695E1-4A57-486F-80D3-C82638153388}"/>
              </a:ext>
            </a:extLst>
          </p:cNvPr>
          <p:cNvSpPr>
            <a:spLocks noGrp="1"/>
          </p:cNvSpPr>
          <p:nvPr>
            <p:ph type="title"/>
          </p:nvPr>
        </p:nvSpPr>
        <p:spPr>
          <a:xfrm>
            <a:off x="1288064" y="1284731"/>
            <a:ext cx="9637776" cy="1430696"/>
          </a:xfrm>
        </p:spPr>
        <p:txBody>
          <a:bodyPr>
            <a:normAutofit/>
          </a:bodyPr>
          <a:lstStyle/>
          <a:p>
            <a:r>
              <a:rPr lang="en-US" dirty="0"/>
              <a:t>Benzene</a:t>
            </a:r>
          </a:p>
        </p:txBody>
      </p:sp>
      <p:sp>
        <p:nvSpPr>
          <p:cNvPr id="3" name="Content Placeholder 2">
            <a:extLst>
              <a:ext uri="{FF2B5EF4-FFF2-40B4-BE49-F238E27FC236}">
                <a16:creationId xmlns:a16="http://schemas.microsoft.com/office/drawing/2014/main" id="{59B73F99-49F8-4213-95F8-ABCFFDD81B54}"/>
              </a:ext>
            </a:extLst>
          </p:cNvPr>
          <p:cNvSpPr>
            <a:spLocks noGrp="1"/>
          </p:cNvSpPr>
          <p:nvPr>
            <p:ph idx="1"/>
          </p:nvPr>
        </p:nvSpPr>
        <p:spPr>
          <a:xfrm>
            <a:off x="1288064" y="2853879"/>
            <a:ext cx="9637776" cy="2714771"/>
          </a:xfrm>
        </p:spPr>
        <p:txBody>
          <a:bodyPr>
            <a:normAutofit/>
          </a:bodyPr>
          <a:lstStyle/>
          <a:p>
            <a:r>
              <a:rPr lang="en-US" sz="2000" dirty="0"/>
              <a:t>Benzene works by causing cells not to work correctly. For example, it can cause bone marrow not to produce enough red blood cells, which can lead to anemia. Also, it can damage the immune system by changing blood levels of antibodies, causing the loss of white blood cells.</a:t>
            </a:r>
          </a:p>
          <a:p>
            <a:r>
              <a:rPr lang="en-US" sz="2000" dirty="0"/>
              <a:t>The seriousness of poisoning caused by benzene depends on the amount, route, and length of time of exposure, as well as the age and preexisting medical condition of the exposed person.</a:t>
            </a:r>
          </a:p>
        </p:txBody>
      </p:sp>
    </p:spTree>
    <p:extLst>
      <p:ext uri="{BB962C8B-B14F-4D97-AF65-F5344CB8AC3E}">
        <p14:creationId xmlns:p14="http://schemas.microsoft.com/office/powerpoint/2010/main" val="1393973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B98133-6DFD-488E-9CAF-677C0409575F}"/>
              </a:ext>
            </a:extLst>
          </p:cNvPr>
          <p:cNvSpPr>
            <a:spLocks noGrp="1"/>
          </p:cNvSpPr>
          <p:nvPr>
            <p:ph type="title"/>
          </p:nvPr>
        </p:nvSpPr>
        <p:spPr>
          <a:xfrm>
            <a:off x="863029" y="1012004"/>
            <a:ext cx="3416158" cy="4795408"/>
          </a:xfrm>
        </p:spPr>
        <p:txBody>
          <a:bodyPr>
            <a:normAutofit/>
          </a:bodyPr>
          <a:lstStyle/>
          <a:p>
            <a:r>
              <a:rPr lang="en-US">
                <a:solidFill>
                  <a:srgbClr val="FFFFFF"/>
                </a:solidFill>
              </a:rPr>
              <a:t>Toluene </a:t>
            </a:r>
          </a:p>
        </p:txBody>
      </p:sp>
      <p:graphicFrame>
        <p:nvGraphicFramePr>
          <p:cNvPr id="5" name="Content Placeholder 2">
            <a:extLst>
              <a:ext uri="{FF2B5EF4-FFF2-40B4-BE49-F238E27FC236}">
                <a16:creationId xmlns:a16="http://schemas.microsoft.com/office/drawing/2014/main" id="{89159600-AE5F-4DB5-8CB2-DC92171B17B8}"/>
              </a:ext>
            </a:extLst>
          </p:cNvPr>
          <p:cNvGraphicFramePr>
            <a:graphicFrameLocks noGrp="1"/>
          </p:cNvGraphicFramePr>
          <p:nvPr>
            <p:ph idx="1"/>
            <p:extLst>
              <p:ext uri="{D42A27DB-BD31-4B8C-83A1-F6EECF244321}">
                <p14:modId xmlns:p14="http://schemas.microsoft.com/office/powerpoint/2010/main" val="399670059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49547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1053</Words>
  <Application>Microsoft Office PowerPoint</Application>
  <PresentationFormat>Widescreen</PresentationFormat>
  <Paragraphs>56</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Brazilian Oil Spill</vt:lpstr>
      <vt:lpstr>PowerPoint Presentation</vt:lpstr>
      <vt:lpstr>The worst oil spill in Brazilian history   Also the largest environmental disaster to happen on the Brazilian coast </vt:lpstr>
      <vt:lpstr>PowerPoint Presentation</vt:lpstr>
      <vt:lpstr>Most commonly absorbed through inhalation, ingestion, or dermal exposure.  commonly found during the drilling and production of crude oil and natural gas.  Colorless, flammable, poisonous and corrosive, with a rotten egg smell.  Metabolized by sulfur dioxygenase, which is present in higher levels in the liver and kidney  </vt:lpstr>
      <vt:lpstr>Hydrogen sulfide</vt:lpstr>
      <vt:lpstr>Benzene</vt:lpstr>
      <vt:lpstr>Benzene</vt:lpstr>
      <vt:lpstr>Toluene </vt:lpstr>
      <vt:lpstr>Toluene</vt:lpstr>
      <vt:lpstr>Public Response</vt:lpstr>
      <vt:lpstr>Public Response </vt:lpstr>
      <vt:lpstr>Current situation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Brazilian Oil Spill</dc:title>
  <dc:creator>Reece Theakston</dc:creator>
  <cp:lastModifiedBy>Reece Theakston</cp:lastModifiedBy>
  <cp:revision>3</cp:revision>
  <dcterms:created xsi:type="dcterms:W3CDTF">2019-12-03T13:39:08Z</dcterms:created>
  <dcterms:modified xsi:type="dcterms:W3CDTF">2019-12-05T13:45:44Z</dcterms:modified>
</cp:coreProperties>
</file>