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57" r:id="rId4"/>
    <p:sldId id="259" r:id="rId5"/>
    <p:sldId id="260" r:id="rId6"/>
    <p:sldId id="261" r:id="rId7"/>
    <p:sldId id="262" r:id="rId8"/>
    <p:sldId id="263" r:id="rId9"/>
    <p:sldId id="267" r:id="rId10"/>
    <p:sldId id="268" r:id="rId11"/>
    <p:sldId id="269" r:id="rId12"/>
    <p:sldId id="270" r:id="rId13"/>
    <p:sldId id="271" r:id="rId14"/>
    <p:sldId id="272" r:id="rId15"/>
    <p:sldId id="273" r:id="rId16"/>
    <p:sldId id="274" r:id="rId17"/>
    <p:sldId id="275"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368B05-09E1-4CC6-B77B-EA4C5348A1B2}" type="datetimeFigureOut">
              <a:rPr lang="en-US" smtClean="0"/>
              <a:t>3/13/2015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67724-8ED3-4768-95EE-F13CED6D4983}" type="slidenum">
              <a:rPr lang="en-US" smtClean="0"/>
              <a:t>‹#›</a:t>
            </a:fld>
            <a:endParaRPr lang="en-US"/>
          </a:p>
        </p:txBody>
      </p:sp>
    </p:spTree>
    <p:extLst>
      <p:ext uri="{BB962C8B-B14F-4D97-AF65-F5344CB8AC3E}">
        <p14:creationId xmlns:p14="http://schemas.microsoft.com/office/powerpoint/2010/main" val="1859585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When consuming media literacy, we have three categories to consider in order to critically analyze the message.  First we want to consider the construction of the message.  This is the author and the techniques to build the message.  Next, we look at the message to analyze it for authenticity, author, techniques, and persuasiveness.  Last, we want to evaluate the purpose of the message.  Are we to change a view, consume an item, or become a participant.  The five questions presented today stem from these three categories.</a:t>
            </a: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fld id="{13081E82-18BF-4CF9-B18F-6D4291A9472F}" type="slidenum">
              <a:rPr lang="en-US" sz="1200">
                <a:latin typeface="Calibri" pitchFamily="34" charset="0"/>
              </a:rPr>
              <a:pPr eaLnBrk="1" hangingPunct="1"/>
              <a:t>9</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C41192C-834E-48AC-917D-BAE09A8D15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41192C-834E-48AC-917D-BAE09A8D15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41192C-834E-48AC-917D-BAE09A8D15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41192C-834E-48AC-917D-BAE09A8D15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41192C-834E-48AC-917D-BAE09A8D15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41192C-834E-48AC-917D-BAE09A8D15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C41192C-834E-48AC-917D-BAE09A8D15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C41192C-834E-48AC-917D-BAE09A8D15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C41192C-834E-48AC-917D-BAE09A8D15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41192C-834E-48AC-917D-BAE09A8D15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FA62326-C1CF-46F7-A0A0-C001AAEAE10A}" type="datetimeFigureOut">
              <a:rPr lang="en-US" smtClean="0"/>
              <a:pPr/>
              <a:t>3/13/2015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41192C-834E-48AC-917D-BAE09A8D15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FA62326-C1CF-46F7-A0A0-C001AAEAE10A}" type="datetimeFigureOut">
              <a:rPr lang="en-US" smtClean="0"/>
              <a:pPr/>
              <a:t>3/13/2015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C41192C-834E-48AC-917D-BAE09A8D15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aThOZNFrCEM" TargetMode="External"/><Relationship Id="rId2" Type="http://schemas.openxmlformats.org/officeDocument/2006/relationships/hyperlink" Target="http://youtu.be/MTB-QT7IaeM"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hyperlink" Target="http://youtu.be/mY4QCIa3dVQ"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youtu.be/tHPU2gR_Ri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youtu.be/o1BiFTk5Acw"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youtu.be/HypgcCT1r68" TargetMode="External"/><Relationship Id="rId2" Type="http://schemas.openxmlformats.org/officeDocument/2006/relationships/hyperlink" Target="http://youtu.be/5v-JuG6YMq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workshop.on.ca/edu/resources/guides/Guide_Lit_456_Vol_7_Media_Literacy.pdf" TargetMode="External"/><Relationship Id="rId2" Type="http://schemas.openxmlformats.org/officeDocument/2006/relationships/hyperlink" Target="http://www.medialit.org/reading-room/what-media-literacy-definitionand-more" TargetMode="External"/><Relationship Id="rId1" Type="http://schemas.openxmlformats.org/officeDocument/2006/relationships/slideLayout" Target="../slideLayouts/slideLayout2.xml"/><Relationship Id="rId4" Type="http://schemas.openxmlformats.org/officeDocument/2006/relationships/hyperlink" Target="http://www.medialit.org/reading-room/what-media-literacy-no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Between the Pixels</a:t>
            </a:r>
            <a:endParaRPr lang="en-US" dirty="0"/>
          </a:p>
        </p:txBody>
      </p:sp>
      <p:sp>
        <p:nvSpPr>
          <p:cNvPr id="3" name="Subtitle 2"/>
          <p:cNvSpPr>
            <a:spLocks noGrp="1"/>
          </p:cNvSpPr>
          <p:nvPr>
            <p:ph type="subTitle" idx="1"/>
          </p:nvPr>
        </p:nvSpPr>
        <p:spPr/>
        <p:txBody>
          <a:bodyPr/>
          <a:lstStyle/>
          <a:p>
            <a:r>
              <a:rPr lang="en-US" dirty="0" smtClean="0"/>
              <a:t>Media Literacy Instruction in the Digital Age</a:t>
            </a:r>
            <a:endParaRPr lang="en-US" dirty="0"/>
          </a:p>
        </p:txBody>
      </p:sp>
      <p:sp>
        <p:nvSpPr>
          <p:cNvPr id="4" name="Subtitle 2"/>
          <p:cNvSpPr txBox="1">
            <a:spLocks/>
          </p:cNvSpPr>
          <p:nvPr/>
        </p:nvSpPr>
        <p:spPr>
          <a:xfrm>
            <a:off x="1447800" y="4800600"/>
            <a:ext cx="7406640" cy="1752600"/>
          </a:xfrm>
          <a:prstGeom prst="rect">
            <a:avLst/>
          </a:prstGeom>
        </p:spPr>
        <p:txBody>
          <a:bodyPr tIns="0">
            <a:normAutofit/>
          </a:bodyPr>
          <a:lstStyle/>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Carol</a:t>
            </a:r>
            <a:r>
              <a:rPr kumimoji="0" lang="en-US" sz="2600" b="0" i="0" u="none" strike="noStrike" kern="1200" cap="none" spc="0" normalizeH="0" noProof="0" dirty="0" smtClean="0">
                <a:ln>
                  <a:noFill/>
                </a:ln>
                <a:solidFill>
                  <a:schemeClr val="tx2">
                    <a:shade val="30000"/>
                    <a:satMod val="150000"/>
                  </a:schemeClr>
                </a:solidFill>
                <a:effectLst/>
                <a:uLnTx/>
                <a:uFillTx/>
                <a:latin typeface="+mn-lt"/>
                <a:ea typeface="+mn-ea"/>
                <a:cs typeface="+mn-cs"/>
              </a:rPr>
              <a:t> Pippen &amp;</a:t>
            </a: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600" baseline="0" dirty="0" smtClean="0">
                <a:solidFill>
                  <a:schemeClr val="tx2">
                    <a:shade val="30000"/>
                    <a:satMod val="150000"/>
                  </a:schemeClr>
                </a:solidFill>
              </a:rPr>
              <a:t>Ian</a:t>
            </a:r>
            <a:r>
              <a:rPr lang="en-US" sz="2600" dirty="0" smtClean="0">
                <a:solidFill>
                  <a:schemeClr val="tx2">
                    <a:shade val="30000"/>
                    <a:satMod val="150000"/>
                  </a:schemeClr>
                </a:solidFill>
              </a:rPr>
              <a:t> Shih</a:t>
            </a:r>
            <a:endParaRPr kumimoji="0" lang="en-US"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C0C0C0"/>
                  </a:outerShdw>
                </a:effectLst>
              </a:rPr>
              <a:t>SOL strands for media literacy</a:t>
            </a:r>
            <a:endParaRPr lang="en-US" dirty="0"/>
          </a:p>
        </p:txBody>
      </p:sp>
      <p:sp>
        <p:nvSpPr>
          <p:cNvPr id="3" name="Content Placeholder 2"/>
          <p:cNvSpPr>
            <a:spLocks noGrp="1"/>
          </p:cNvSpPr>
          <p:nvPr>
            <p:ph idx="1"/>
          </p:nvPr>
        </p:nvSpPr>
        <p:spPr/>
        <p:txBody>
          <a:bodyPr/>
          <a:lstStyle/>
          <a:p>
            <a:r>
              <a:rPr lang="en-US" dirty="0"/>
              <a:t>4.3 &amp; 5.3- Learning the who, what, why, and how</a:t>
            </a:r>
          </a:p>
          <a:p>
            <a:r>
              <a:rPr lang="en-US" dirty="0"/>
              <a:t>6.3, 7.3-Understand the elements, Is it fact or opinion and comparing visual imagery techniques</a:t>
            </a:r>
          </a:p>
          <a:p>
            <a:r>
              <a:rPr lang="en-US" dirty="0"/>
              <a:t>8.3,9.3,10.2, 11.2, &amp; 12.2-Construction-Students produce, analyze, and evaluate media messages</a:t>
            </a:r>
          </a:p>
        </p:txBody>
      </p:sp>
    </p:spTree>
    <p:extLst>
      <p:ext uri="{BB962C8B-B14F-4D97-AF65-F5344CB8AC3E}">
        <p14:creationId xmlns:p14="http://schemas.microsoft.com/office/powerpoint/2010/main" val="603240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C0C0C0"/>
                  </a:outerShdw>
                </a:effectLst>
              </a:rPr>
              <a:t>1. Who created the message?</a:t>
            </a:r>
            <a:endParaRPr lang="en-US" dirty="0"/>
          </a:p>
        </p:txBody>
      </p:sp>
      <p:sp>
        <p:nvSpPr>
          <p:cNvPr id="3" name="Content Placeholder 2"/>
          <p:cNvSpPr>
            <a:spLocks noGrp="1"/>
          </p:cNvSpPr>
          <p:nvPr>
            <p:ph idx="1"/>
          </p:nvPr>
        </p:nvSpPr>
        <p:spPr/>
        <p:txBody>
          <a:bodyPr/>
          <a:lstStyle/>
          <a:p>
            <a:pPr>
              <a:lnSpc>
                <a:spcPct val="90000"/>
              </a:lnSpc>
            </a:pPr>
            <a:r>
              <a:rPr lang="en-US" dirty="0"/>
              <a:t>What genre-</a:t>
            </a:r>
          </a:p>
          <a:p>
            <a:pPr lvl="8">
              <a:lnSpc>
                <a:spcPct val="90000"/>
              </a:lnSpc>
            </a:pPr>
            <a:endParaRPr lang="en-US" dirty="0"/>
          </a:p>
          <a:p>
            <a:pPr>
              <a:lnSpc>
                <a:spcPct val="90000"/>
              </a:lnSpc>
              <a:buNone/>
            </a:pPr>
            <a:endParaRPr lang="en-US" dirty="0"/>
          </a:p>
          <a:p>
            <a:pPr>
              <a:lnSpc>
                <a:spcPct val="90000"/>
              </a:lnSpc>
            </a:pPr>
            <a:r>
              <a:rPr lang="en-US" dirty="0"/>
              <a:t>Technologies used-</a:t>
            </a:r>
          </a:p>
          <a:p>
            <a:pPr>
              <a:lnSpc>
                <a:spcPct val="90000"/>
              </a:lnSpc>
            </a:pPr>
            <a:endParaRPr lang="en-US" dirty="0"/>
          </a:p>
          <a:p>
            <a:pPr>
              <a:lnSpc>
                <a:spcPct val="90000"/>
              </a:lnSpc>
              <a:buNone/>
            </a:pPr>
            <a:endParaRPr lang="en-US" dirty="0"/>
          </a:p>
          <a:p>
            <a:pPr>
              <a:lnSpc>
                <a:spcPct val="90000"/>
              </a:lnSpc>
              <a:buNone/>
            </a:pPr>
            <a:endParaRPr lang="en-US" dirty="0"/>
          </a:p>
          <a:p>
            <a:pPr>
              <a:lnSpc>
                <a:spcPct val="90000"/>
              </a:lnSpc>
            </a:pPr>
            <a:r>
              <a:rPr lang="en-US" dirty="0"/>
              <a:t>How is the message similar or different from other messages I</a:t>
            </a:r>
            <a:r>
              <a:rPr lang="en-US" altLang="en-US" dirty="0"/>
              <a:t>’</a:t>
            </a:r>
            <a:r>
              <a:rPr lang="en-US" dirty="0"/>
              <a:t>ve seen?</a:t>
            </a:r>
          </a:p>
          <a:p>
            <a:endParaRPr lang="en-US" dirty="0"/>
          </a:p>
        </p:txBody>
      </p:sp>
      <p:pic>
        <p:nvPicPr>
          <p:cNvPr id="4" name="Picture 2" descr="C:\Users\carol.pippen\AppData\Local\Microsoft\Windows\Temporary Internet Files\Content.IE5\U3UHFM9A\4440557945_c0ae22374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3657600"/>
            <a:ext cx="1125538"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carol.pippen\AppData\Local\Microsoft\Windows\Temporary Internet Files\Content.IE5\U3UHFM9A\Science_Fiction_Photo_-_Landscap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524000"/>
            <a:ext cx="17526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8325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effectLst>
                  <a:outerShdw blurRad="38100" dist="38100" dir="2700000" algn="tl">
                    <a:srgbClr val="C0C0C0"/>
                  </a:outerShdw>
                </a:effectLst>
              </a:rPr>
              <a:t>2. What creative technologies were used to attract my attention?</a:t>
            </a:r>
            <a:endParaRPr lang="en-US" dirty="0"/>
          </a:p>
        </p:txBody>
      </p:sp>
      <p:sp>
        <p:nvSpPr>
          <p:cNvPr id="3" name="Content Placeholder 2"/>
          <p:cNvSpPr>
            <a:spLocks noGrp="1"/>
          </p:cNvSpPr>
          <p:nvPr>
            <p:ph idx="1"/>
          </p:nvPr>
        </p:nvSpPr>
        <p:spPr/>
        <p:txBody>
          <a:bodyPr/>
          <a:lstStyle/>
          <a:p>
            <a:pPr>
              <a:defRPr/>
            </a:pPr>
            <a:r>
              <a:rPr lang="en-US" dirty="0"/>
              <a:t>Is the message realistic?</a:t>
            </a:r>
          </a:p>
          <a:p>
            <a:pPr marL="82296" indent="0">
              <a:buNone/>
              <a:defRPr/>
            </a:pPr>
            <a:r>
              <a:rPr lang="en-US" dirty="0"/>
              <a:t>                </a:t>
            </a:r>
            <a:r>
              <a:rPr lang="en-US" dirty="0">
                <a:hlinkClick r:id="rId2"/>
              </a:rPr>
              <a:t>Jimmy Johns</a:t>
            </a:r>
            <a:endParaRPr lang="en-US" dirty="0"/>
          </a:p>
          <a:p>
            <a:pPr marL="82296" indent="0">
              <a:buNone/>
              <a:defRPr/>
            </a:pPr>
            <a:endParaRPr lang="en-US" dirty="0"/>
          </a:p>
          <a:p>
            <a:pPr>
              <a:defRPr/>
            </a:pPr>
            <a:r>
              <a:rPr lang="en-US" dirty="0"/>
              <a:t>Conventions of story telling?</a:t>
            </a:r>
          </a:p>
          <a:p>
            <a:pPr>
              <a:defRPr/>
            </a:pPr>
            <a:r>
              <a:rPr lang="en-US" sz="2400" dirty="0"/>
              <a:t>Beginning, Middle and End</a:t>
            </a:r>
          </a:p>
          <a:p>
            <a:pPr marL="402336" lvl="1" indent="0">
              <a:buNone/>
              <a:defRPr/>
            </a:pPr>
            <a:endParaRPr lang="en-US" dirty="0"/>
          </a:p>
          <a:p>
            <a:pPr>
              <a:defRPr/>
            </a:pPr>
            <a:r>
              <a:rPr lang="en-US" dirty="0"/>
              <a:t>Visual symbolism used?</a:t>
            </a:r>
          </a:p>
          <a:p>
            <a:pPr marL="82296" indent="0">
              <a:buNone/>
              <a:defRPr/>
            </a:pPr>
            <a:r>
              <a:rPr lang="en-US" dirty="0">
                <a:hlinkClick r:id="rId3"/>
              </a:rPr>
              <a:t>  Visual imagery and symbolism</a:t>
            </a:r>
            <a:endParaRPr lang="en-US" dirty="0"/>
          </a:p>
          <a:p>
            <a:endParaRPr lang="en-US" dirty="0"/>
          </a:p>
        </p:txBody>
      </p:sp>
      <p:pic>
        <p:nvPicPr>
          <p:cNvPr id="4" name="Picture 2" descr="C:\Users\carol.pippen\AppData\Local\Microsoft\Windows\Temporary Internet Files\Content.IE5\4UWR5TMD\Allstate-Dennis-Haysbert[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392488"/>
            <a:ext cx="152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8090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effectLst>
                  <a:outerShdw blurRad="38100" dist="38100" dir="2700000" algn="tl">
                    <a:srgbClr val="C0C0C0"/>
                  </a:outerShdw>
                </a:effectLst>
              </a:rPr>
              <a:t>3. How might people understand this message differently?</a:t>
            </a:r>
            <a:endParaRPr lang="en-US" dirty="0"/>
          </a:p>
        </p:txBody>
      </p:sp>
      <p:sp>
        <p:nvSpPr>
          <p:cNvPr id="3" name="Content Placeholder 2"/>
          <p:cNvSpPr>
            <a:spLocks noGrp="1"/>
          </p:cNvSpPr>
          <p:nvPr>
            <p:ph idx="1"/>
          </p:nvPr>
        </p:nvSpPr>
        <p:spPr/>
        <p:txBody>
          <a:bodyPr/>
          <a:lstStyle/>
          <a:p>
            <a:pPr>
              <a:defRPr/>
            </a:pPr>
            <a:r>
              <a:rPr lang="en-US" dirty="0"/>
              <a:t>Would individuals respond differently to the same message?</a:t>
            </a:r>
          </a:p>
          <a:p>
            <a:pPr lvl="1">
              <a:defRPr/>
            </a:pPr>
            <a:r>
              <a:rPr lang="en-US" dirty="0">
                <a:hlinkClick r:id="rId2"/>
              </a:rPr>
              <a:t>Dr. Pepper 10</a:t>
            </a:r>
            <a:endParaRPr lang="en-US" dirty="0"/>
          </a:p>
          <a:p>
            <a:pPr marL="402336" lvl="1" indent="0">
              <a:buNone/>
              <a:defRPr/>
            </a:pPr>
            <a:endParaRPr lang="en-US" dirty="0"/>
          </a:p>
          <a:p>
            <a:pPr lvl="1">
              <a:defRPr/>
            </a:pPr>
            <a:r>
              <a:rPr lang="en-US" dirty="0"/>
              <a:t>Does the message fit with the interpreters life experience? </a:t>
            </a:r>
          </a:p>
          <a:p>
            <a:pPr lvl="1">
              <a:defRPr/>
            </a:pPr>
            <a:r>
              <a:rPr lang="en-US" dirty="0"/>
              <a:t>What reason might someone be interested in the message?</a:t>
            </a:r>
          </a:p>
          <a:p>
            <a:endParaRPr lang="en-US" dirty="0"/>
          </a:p>
        </p:txBody>
      </p:sp>
    </p:spTree>
    <p:extLst>
      <p:ext uri="{BB962C8B-B14F-4D97-AF65-F5344CB8AC3E}">
        <p14:creationId xmlns:p14="http://schemas.microsoft.com/office/powerpoint/2010/main" val="3617399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effectLst>
                  <a:outerShdw blurRad="38100" dist="38100" dir="2700000" algn="tl">
                    <a:srgbClr val="C0C0C0"/>
                  </a:outerShdw>
                </a:effectLst>
              </a:rPr>
              <a:t>4. What values or points of view are represented?</a:t>
            </a:r>
            <a:endParaRPr lang="en-US" dirty="0"/>
          </a:p>
        </p:txBody>
      </p:sp>
      <p:sp>
        <p:nvSpPr>
          <p:cNvPr id="3" name="Content Placeholder 2"/>
          <p:cNvSpPr>
            <a:spLocks noGrp="1"/>
          </p:cNvSpPr>
          <p:nvPr>
            <p:ph idx="1"/>
          </p:nvPr>
        </p:nvSpPr>
        <p:spPr/>
        <p:txBody>
          <a:bodyPr/>
          <a:lstStyle/>
          <a:p>
            <a:r>
              <a:rPr lang="en-US" dirty="0"/>
              <a:t>What social message is part of the messages</a:t>
            </a:r>
            <a:r>
              <a:rPr lang="en-US" altLang="en-US" dirty="0"/>
              <a:t>’</a:t>
            </a:r>
            <a:r>
              <a:rPr lang="en-US" dirty="0"/>
              <a:t> subtext?</a:t>
            </a:r>
          </a:p>
          <a:p>
            <a:pPr>
              <a:buNone/>
            </a:pPr>
            <a:r>
              <a:rPr lang="en-US" dirty="0">
                <a:hlinkClick r:id="rId2"/>
              </a:rPr>
              <a:t>Electronic Cigarette</a:t>
            </a:r>
            <a:endParaRPr lang="en-US" dirty="0"/>
          </a:p>
          <a:p>
            <a:r>
              <a:rPr lang="en-US" dirty="0"/>
              <a:t>What behaviors and what kind of consequences are being depicted?</a:t>
            </a:r>
          </a:p>
          <a:p>
            <a:r>
              <a:rPr lang="en-US" dirty="0"/>
              <a:t>What type of person is the reader invited to identify with?</a:t>
            </a:r>
          </a:p>
          <a:p>
            <a:endParaRPr lang="en-US" dirty="0"/>
          </a:p>
        </p:txBody>
      </p:sp>
    </p:spTree>
    <p:extLst>
      <p:ext uri="{BB962C8B-B14F-4D97-AF65-F5344CB8AC3E}">
        <p14:creationId xmlns:p14="http://schemas.microsoft.com/office/powerpoint/2010/main" val="2494914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effectLst>
                  <a:outerShdw blurRad="38100" dist="38100" dir="2700000" algn="tl">
                    <a:srgbClr val="C0C0C0"/>
                  </a:outerShdw>
                </a:effectLst>
              </a:rPr>
              <a:t>5. Why is this message being sent?</a:t>
            </a:r>
            <a:endParaRPr lang="en-US" dirty="0"/>
          </a:p>
        </p:txBody>
      </p:sp>
      <p:sp>
        <p:nvSpPr>
          <p:cNvPr id="3" name="Content Placeholder 2"/>
          <p:cNvSpPr>
            <a:spLocks noGrp="1"/>
          </p:cNvSpPr>
          <p:nvPr>
            <p:ph idx="1"/>
          </p:nvPr>
        </p:nvSpPr>
        <p:spPr/>
        <p:txBody>
          <a:bodyPr/>
          <a:lstStyle/>
          <a:p>
            <a:pPr>
              <a:defRPr/>
            </a:pPr>
            <a:r>
              <a:rPr lang="en-US" dirty="0"/>
              <a:t>Purpose-</a:t>
            </a:r>
          </a:p>
          <a:p>
            <a:pPr marL="82296" indent="0">
              <a:buNone/>
              <a:defRPr/>
            </a:pPr>
            <a:endParaRPr lang="en-US" dirty="0"/>
          </a:p>
          <a:p>
            <a:pPr>
              <a:defRPr/>
            </a:pPr>
            <a:r>
              <a:rPr lang="en-US" dirty="0"/>
              <a:t>Who is the target audience?</a:t>
            </a:r>
          </a:p>
          <a:p>
            <a:pPr marL="82296" indent="0">
              <a:buNone/>
              <a:defRPr/>
            </a:pPr>
            <a:endParaRPr lang="en-US" dirty="0"/>
          </a:p>
          <a:p>
            <a:pPr marL="82296" indent="0">
              <a:buNone/>
              <a:defRPr/>
            </a:pPr>
            <a:r>
              <a:rPr lang="en-US" dirty="0">
                <a:hlinkClick r:id="rId2"/>
              </a:rPr>
              <a:t>Who is the intended audience?</a:t>
            </a:r>
            <a:endParaRPr lang="en-US" dirty="0"/>
          </a:p>
          <a:p>
            <a:pPr marL="82296" indent="0">
              <a:buNone/>
            </a:pPr>
            <a:endParaRPr lang="en-US" dirty="0"/>
          </a:p>
        </p:txBody>
      </p:sp>
    </p:spTree>
    <p:extLst>
      <p:ext uri="{BB962C8B-B14F-4D97-AF65-F5344CB8AC3E}">
        <p14:creationId xmlns:p14="http://schemas.microsoft.com/office/powerpoint/2010/main" val="1205420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ffectLst>
                  <a:outerShdw blurRad="38100" dist="38100" dir="2700000" algn="tl">
                    <a:srgbClr val="C0C0C0"/>
                  </a:outerShdw>
                </a:effectLst>
              </a:rPr>
              <a:t>FAMME</a:t>
            </a:r>
            <a:endParaRPr lang="en-US" dirty="0"/>
          </a:p>
        </p:txBody>
      </p:sp>
      <p:sp>
        <p:nvSpPr>
          <p:cNvPr id="3" name="Content Placeholder 2"/>
          <p:cNvSpPr>
            <a:spLocks noGrp="1"/>
          </p:cNvSpPr>
          <p:nvPr>
            <p:ph idx="1"/>
          </p:nvPr>
        </p:nvSpPr>
        <p:spPr/>
        <p:txBody>
          <a:bodyPr/>
          <a:lstStyle/>
          <a:p>
            <a:pPr>
              <a:defRPr/>
            </a:pPr>
            <a:r>
              <a:rPr lang="en-US" dirty="0"/>
              <a:t>Format</a:t>
            </a:r>
          </a:p>
          <a:p>
            <a:pPr>
              <a:defRPr/>
            </a:pPr>
            <a:r>
              <a:rPr lang="en-US" dirty="0"/>
              <a:t>Audience</a:t>
            </a:r>
          </a:p>
          <a:p>
            <a:pPr>
              <a:defRPr/>
            </a:pPr>
            <a:r>
              <a:rPr lang="en-US" dirty="0"/>
              <a:t>Message</a:t>
            </a:r>
          </a:p>
          <a:p>
            <a:pPr>
              <a:defRPr/>
            </a:pPr>
            <a:r>
              <a:rPr lang="en-US" dirty="0"/>
              <a:t>Mode </a:t>
            </a:r>
          </a:p>
          <a:p>
            <a:pPr>
              <a:defRPr/>
            </a:pPr>
            <a:r>
              <a:rPr lang="en-US" dirty="0"/>
              <a:t>Expected</a:t>
            </a:r>
          </a:p>
          <a:p>
            <a:pPr marL="82296" indent="0">
              <a:buNone/>
            </a:pPr>
            <a:endParaRPr lang="en-US" dirty="0"/>
          </a:p>
        </p:txBody>
      </p:sp>
    </p:spTree>
    <p:extLst>
      <p:ext uri="{BB962C8B-B14F-4D97-AF65-F5344CB8AC3E}">
        <p14:creationId xmlns:p14="http://schemas.microsoft.com/office/powerpoint/2010/main" val="2145250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ffectLst>
                  <a:outerShdw blurRad="38100" dist="38100" dir="2700000" algn="tl">
                    <a:srgbClr val="C0C0C0"/>
                  </a:outerShdw>
                </a:effectLst>
              </a:rPr>
              <a:t>Let</a:t>
            </a:r>
            <a:r>
              <a:rPr lang="en-US" altLang="en-US" dirty="0">
                <a:effectLst>
                  <a:outerShdw blurRad="38100" dist="38100" dir="2700000" algn="tl">
                    <a:srgbClr val="C0C0C0"/>
                  </a:outerShdw>
                </a:effectLst>
              </a:rPr>
              <a:t>’</a:t>
            </a:r>
            <a:r>
              <a:rPr lang="en-US" dirty="0">
                <a:effectLst>
                  <a:outerShdw blurRad="38100" dist="38100" dir="2700000" algn="tl">
                    <a:srgbClr val="C0C0C0"/>
                  </a:outerShdw>
                </a:effectLst>
              </a:rPr>
              <a:t>s Practice</a:t>
            </a:r>
            <a:endParaRPr lang="en-US" dirty="0"/>
          </a:p>
        </p:txBody>
      </p:sp>
      <p:sp>
        <p:nvSpPr>
          <p:cNvPr id="3" name="Content Placeholder 2"/>
          <p:cNvSpPr>
            <a:spLocks noGrp="1"/>
          </p:cNvSpPr>
          <p:nvPr>
            <p:ph idx="1"/>
          </p:nvPr>
        </p:nvSpPr>
        <p:spPr/>
        <p:txBody>
          <a:bodyPr/>
          <a:lstStyle/>
          <a:p>
            <a:pPr>
              <a:defRPr/>
            </a:pPr>
            <a:r>
              <a:rPr lang="en-US" dirty="0"/>
              <a:t>We do</a:t>
            </a:r>
          </a:p>
          <a:p>
            <a:pPr>
              <a:defRPr/>
            </a:pPr>
            <a:r>
              <a:rPr lang="en-US" dirty="0">
                <a:hlinkClick r:id="rId2"/>
              </a:rPr>
              <a:t>Practice 1</a:t>
            </a:r>
            <a:endParaRPr lang="en-US" dirty="0"/>
          </a:p>
          <a:p>
            <a:pPr>
              <a:defRPr/>
            </a:pPr>
            <a:endParaRPr lang="en-US" dirty="0"/>
          </a:p>
          <a:p>
            <a:pPr marL="82296" indent="0">
              <a:buNone/>
              <a:defRPr/>
            </a:pPr>
            <a:endParaRPr lang="en-US" dirty="0"/>
          </a:p>
          <a:p>
            <a:pPr>
              <a:defRPr/>
            </a:pPr>
            <a:r>
              <a:rPr lang="en-US" dirty="0"/>
              <a:t>You do</a:t>
            </a:r>
          </a:p>
          <a:p>
            <a:pPr>
              <a:defRPr/>
            </a:pPr>
            <a:r>
              <a:rPr lang="en-US" dirty="0">
                <a:hlinkClick r:id="rId3"/>
              </a:rPr>
              <a:t>Practice 2</a:t>
            </a:r>
            <a:r>
              <a:rPr lang="en-US" dirty="0"/>
              <a:t> </a:t>
            </a:r>
          </a:p>
          <a:p>
            <a:pPr marL="82296" indent="0">
              <a:buNone/>
            </a:pPr>
            <a:endParaRPr lang="en-US" dirty="0"/>
          </a:p>
        </p:txBody>
      </p:sp>
    </p:spTree>
    <p:extLst>
      <p:ext uri="{BB962C8B-B14F-4D97-AF65-F5344CB8AC3E}">
        <p14:creationId xmlns:p14="http://schemas.microsoft.com/office/powerpoint/2010/main" val="1114075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lstStyle/>
          <a:p>
            <a:r>
              <a:rPr lang="en-US" dirty="0" smtClean="0"/>
              <a:t>Citations</a:t>
            </a:r>
            <a:endParaRPr lang="en-US" dirty="0"/>
          </a:p>
        </p:txBody>
      </p:sp>
      <p:sp>
        <p:nvSpPr>
          <p:cNvPr id="3" name="Content Placeholder 2"/>
          <p:cNvSpPr>
            <a:spLocks noGrp="1"/>
          </p:cNvSpPr>
          <p:nvPr>
            <p:ph idx="1"/>
          </p:nvPr>
        </p:nvSpPr>
        <p:spPr>
          <a:xfrm>
            <a:off x="990600" y="914400"/>
            <a:ext cx="7924800" cy="5943600"/>
          </a:xfrm>
        </p:spPr>
        <p:txBody>
          <a:bodyPr>
            <a:normAutofit lnSpcReduction="10000"/>
          </a:bodyPr>
          <a:lstStyle/>
          <a:p>
            <a:pPr>
              <a:buNone/>
            </a:pPr>
            <a:r>
              <a:rPr lang="en-US" sz="2000" baseline="30000" dirty="0" smtClean="0"/>
              <a:t>1</a:t>
            </a:r>
            <a:r>
              <a:rPr lang="en-US" sz="2000" dirty="0" smtClean="0"/>
              <a:t> The Aspen Institute. (1992).  </a:t>
            </a:r>
            <a:r>
              <a:rPr lang="en-US" sz="2000" i="1" dirty="0" smtClean="0"/>
              <a:t>A report of the national leadership conference on media literacy.</a:t>
            </a:r>
            <a:r>
              <a:rPr lang="en-US" sz="2000" dirty="0" smtClean="0"/>
              <a:t> Queenstown, MD: </a:t>
            </a:r>
            <a:r>
              <a:rPr lang="en-US" sz="2000" dirty="0" err="1" smtClean="0"/>
              <a:t>Aufderheide</a:t>
            </a:r>
            <a:r>
              <a:rPr lang="en-US" sz="2000" dirty="0" smtClean="0"/>
              <a:t>, P.</a:t>
            </a:r>
          </a:p>
          <a:p>
            <a:pPr>
              <a:buNone/>
            </a:pPr>
            <a:endParaRPr lang="en-US" sz="2000" baseline="30000" dirty="0" smtClean="0"/>
          </a:p>
          <a:p>
            <a:pPr>
              <a:buNone/>
            </a:pPr>
            <a:r>
              <a:rPr lang="en-US" sz="2000" baseline="30000" dirty="0" smtClean="0">
                <a:effectLst>
                  <a:outerShdw blurRad="38100" dist="38100" dir="2700000" algn="tl">
                    <a:srgbClr val="000000">
                      <a:alpha val="43137"/>
                    </a:srgbClr>
                  </a:outerShdw>
                </a:effectLst>
              </a:rPr>
              <a:t>2</a:t>
            </a:r>
            <a:r>
              <a:rPr lang="en-US" sz="2000" baseline="30000" dirty="0" smtClean="0"/>
              <a:t> </a:t>
            </a:r>
            <a:r>
              <a:rPr lang="en-US" sz="2000" dirty="0" smtClean="0"/>
              <a:t>Center for Media Literacy. (2011). </a:t>
            </a:r>
            <a:r>
              <a:rPr lang="en-US" sz="2000" i="1" dirty="0" smtClean="0"/>
              <a:t>What is media literacy:  A definition…and more</a:t>
            </a:r>
            <a:r>
              <a:rPr lang="en-US" sz="2000" dirty="0" smtClean="0"/>
              <a:t>.  Retrieved from: </a:t>
            </a:r>
            <a:r>
              <a:rPr lang="en-US" sz="2000" dirty="0" smtClean="0">
                <a:hlinkClick r:id="rId2"/>
              </a:rPr>
              <a:t>http://www.medialit.org/reading-room/what-media-literacy-definitionand-more</a:t>
            </a:r>
            <a:endParaRPr lang="en-US" sz="2000" dirty="0" smtClean="0"/>
          </a:p>
          <a:p>
            <a:pPr>
              <a:buNone/>
            </a:pPr>
            <a:endParaRPr lang="en-US" sz="2000" baseline="30000" dirty="0" smtClean="0">
              <a:effectLst>
                <a:outerShdw blurRad="38100" dist="38100" dir="2700000" algn="tl">
                  <a:srgbClr val="000000">
                    <a:alpha val="43137"/>
                  </a:srgbClr>
                </a:outerShdw>
              </a:effectLst>
            </a:endParaRPr>
          </a:p>
          <a:p>
            <a:pPr>
              <a:buNone/>
            </a:pPr>
            <a:r>
              <a:rPr lang="en-US" sz="2000" baseline="30000" dirty="0" smtClean="0"/>
              <a:t>3 </a:t>
            </a:r>
            <a:r>
              <a:rPr lang="en-US" sz="2000" dirty="0" smtClean="0"/>
              <a:t>Ontario Ministry of Education. (2008).  </a:t>
            </a:r>
            <a:r>
              <a:rPr lang="en-US" sz="2000" i="1" dirty="0" smtClean="0"/>
              <a:t>A guide to effective literacy instruction grades 4 to 6</a:t>
            </a:r>
            <a:r>
              <a:rPr lang="en-US" sz="2000" dirty="0" smtClean="0"/>
              <a:t>.  (Vol. 7).  Retrieved from: </a:t>
            </a:r>
            <a:r>
              <a:rPr lang="en-US" sz="2000" dirty="0" smtClean="0">
                <a:hlinkClick r:id="rId3"/>
              </a:rPr>
              <a:t>http://www.eworkshop.on.ca/edu/resources/guides/Guide_Lit_456_Vol_7_Media_Literacy.pdf</a:t>
            </a:r>
            <a:endParaRPr lang="en-US" sz="2000" dirty="0" smtClean="0"/>
          </a:p>
          <a:p>
            <a:pPr>
              <a:buNone/>
            </a:pPr>
            <a:endParaRPr lang="en-US" sz="2000" baseline="30000" dirty="0" smtClean="0"/>
          </a:p>
          <a:p>
            <a:pPr>
              <a:buNone/>
            </a:pPr>
            <a:r>
              <a:rPr lang="en-US" sz="2000" baseline="30000" dirty="0" smtClean="0"/>
              <a:t>4 </a:t>
            </a:r>
            <a:r>
              <a:rPr lang="en-US" sz="2000" dirty="0" smtClean="0"/>
              <a:t>Andersen, N., Hobbs, R., Share, J., Sullivan, S., &amp; </a:t>
            </a:r>
            <a:r>
              <a:rPr lang="en-US" sz="2000" dirty="0" err="1" smtClean="0"/>
              <a:t>Worsnop</a:t>
            </a:r>
            <a:r>
              <a:rPr lang="en-US" sz="2000" dirty="0" smtClean="0"/>
              <a:t>, C. (2003). Retrieved from: </a:t>
            </a:r>
            <a:r>
              <a:rPr lang="en-US" sz="2000" dirty="0" smtClean="0">
                <a:hlinkClick r:id="rId4"/>
              </a:rPr>
              <a:t>http://www.medialit.org/reading-room/what-media-literacy-not</a:t>
            </a:r>
            <a:endParaRPr lang="en-US" sz="2000" dirty="0" smtClean="0"/>
          </a:p>
          <a:p>
            <a:pPr>
              <a:buNone/>
            </a:pPr>
            <a:endParaRPr lang="en-US" sz="2000" baseline="30000" dirty="0" smtClean="0"/>
          </a:p>
          <a:p>
            <a:pPr>
              <a:buNone/>
            </a:pPr>
            <a:r>
              <a:rPr lang="en-US" sz="2000" baseline="30000" dirty="0" smtClean="0"/>
              <a:t>5</a:t>
            </a:r>
            <a:r>
              <a:rPr lang="en-US" sz="2000" dirty="0" smtClean="0"/>
              <a:t> The Kaiser Family Foundation. (2010).  </a:t>
            </a:r>
            <a:r>
              <a:rPr lang="en-US" sz="2000" i="1" dirty="0" smtClean="0"/>
              <a:t>Generation m</a:t>
            </a:r>
            <a:r>
              <a:rPr lang="en-US" sz="2000" i="1" baseline="30000" dirty="0" smtClean="0"/>
              <a:t>2</a:t>
            </a:r>
            <a:r>
              <a:rPr lang="en-US" sz="2000" i="1" dirty="0" smtClean="0"/>
              <a:t>:  Media in the lives of 8- to 18- year olds. </a:t>
            </a:r>
            <a:r>
              <a:rPr lang="en-US" sz="2000" dirty="0" smtClean="0"/>
              <a:t>Retrieved from: http://kff.org/other/report/generation-m2-media-in-the-lives-of-8-to-18-year-olds/</a:t>
            </a:r>
            <a:r>
              <a:rPr lang="en-US" sz="2000" i="1" dirty="0" smtClean="0"/>
              <a:t> </a:t>
            </a:r>
            <a:endParaRPr lang="en-US" sz="2000" baseline="30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normAutofit/>
          </a:bodyPr>
          <a:lstStyle/>
          <a:p>
            <a:r>
              <a:rPr lang="en-US" dirty="0" smtClean="0"/>
              <a:t>What is media literacy?</a:t>
            </a:r>
            <a:endParaRPr lang="en-US" dirty="0"/>
          </a:p>
        </p:txBody>
      </p:sp>
      <p:sp>
        <p:nvSpPr>
          <p:cNvPr id="3" name="Content Placeholder 2"/>
          <p:cNvSpPr>
            <a:spLocks noGrp="1"/>
          </p:cNvSpPr>
          <p:nvPr>
            <p:ph idx="1"/>
          </p:nvPr>
        </p:nvSpPr>
        <p:spPr>
          <a:xfrm>
            <a:off x="1143000" y="1143000"/>
            <a:ext cx="7790688" cy="4800600"/>
          </a:xfrm>
        </p:spPr>
        <p:txBody>
          <a:bodyPr/>
          <a:lstStyle/>
          <a:p>
            <a:pPr marL="120650" indent="0">
              <a:buNone/>
            </a:pPr>
            <a:r>
              <a:rPr lang="en-US" sz="2500" dirty="0" smtClean="0"/>
              <a:t>“the ability to access, analyze, evaluate, and create media in a variety of forms”</a:t>
            </a:r>
          </a:p>
          <a:p>
            <a:pPr algn="r">
              <a:buNone/>
            </a:pPr>
            <a:r>
              <a:rPr lang="en-US" sz="1500" dirty="0" smtClean="0"/>
              <a:t>Aspen Institute Conference Report, 1992</a:t>
            </a:r>
            <a:r>
              <a:rPr lang="en-US" sz="1500" baseline="30000" dirty="0" smtClean="0"/>
              <a:t> 1</a:t>
            </a:r>
          </a:p>
          <a:p>
            <a:pPr>
              <a:buNone/>
            </a:pPr>
            <a:r>
              <a:rPr lang="en-US" sz="1500" dirty="0" smtClean="0"/>
              <a:t> </a:t>
            </a:r>
            <a:endParaRPr lang="en-US" sz="2500" dirty="0" smtClean="0"/>
          </a:p>
          <a:p>
            <a:pPr marL="120650" indent="-38100">
              <a:buNone/>
            </a:pPr>
            <a:r>
              <a:rPr lang="en-US" sz="2500" dirty="0" smtClean="0"/>
              <a:t>“a framework to access, analyze, evaluate, and participate with messages in a variety of forms”</a:t>
            </a:r>
          </a:p>
          <a:p>
            <a:pPr marL="120650" indent="-38100" algn="r">
              <a:buNone/>
            </a:pPr>
            <a:r>
              <a:rPr lang="en-US" sz="1500" dirty="0" smtClean="0"/>
              <a:t>Center for Media Literacy </a:t>
            </a:r>
            <a:r>
              <a:rPr lang="en-US" sz="1500" baseline="30000" dirty="0" smtClean="0"/>
              <a:t>2</a:t>
            </a:r>
          </a:p>
          <a:p>
            <a:pPr marL="120650" indent="-38100">
              <a:buNone/>
            </a:pPr>
            <a:endParaRPr lang="en-US" sz="1500" baseline="30000" dirty="0" smtClean="0"/>
          </a:p>
          <a:p>
            <a:pPr marL="120650" indent="-38100">
              <a:buNone/>
            </a:pPr>
            <a:r>
              <a:rPr lang="en-US" sz="2500" dirty="0" smtClean="0"/>
              <a:t>“an informed and critical understanding of the nature of the media, the techniques used by them, and the impact of those techniques. Also the ability to understand and use the mass media in an active, critical way.”</a:t>
            </a:r>
          </a:p>
          <a:p>
            <a:pPr marL="120650" indent="-38100" algn="r">
              <a:buNone/>
            </a:pPr>
            <a:r>
              <a:rPr lang="en-US" sz="1500" dirty="0" smtClean="0"/>
              <a:t>Ontario Curriculum, Grades 1-8, Language, 2006 </a:t>
            </a:r>
            <a:r>
              <a:rPr lang="en-US" sz="1500" baseline="30000" dirty="0" smtClean="0"/>
              <a:t>3</a:t>
            </a:r>
            <a:endParaRPr lang="en-US" sz="1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498080" cy="1020762"/>
          </a:xfrm>
        </p:spPr>
        <p:txBody>
          <a:bodyPr>
            <a:normAutofit fontScale="90000"/>
          </a:bodyPr>
          <a:lstStyle/>
          <a:p>
            <a:r>
              <a:rPr lang="en-US" dirty="0" smtClean="0"/>
              <a:t>What media literacy </a:t>
            </a:r>
            <a:r>
              <a:rPr lang="en-US" i="1" dirty="0" smtClean="0"/>
              <a:t>is not</a:t>
            </a:r>
            <a:r>
              <a:rPr lang="en-US" dirty="0" smtClean="0"/>
              <a:t/>
            </a:r>
            <a:br>
              <a:rPr lang="en-US" dirty="0" smtClean="0"/>
            </a:br>
            <a:endParaRPr lang="en-US" dirty="0"/>
          </a:p>
        </p:txBody>
      </p:sp>
      <p:sp>
        <p:nvSpPr>
          <p:cNvPr id="3" name="Content Placeholder 2"/>
          <p:cNvSpPr>
            <a:spLocks noGrp="1"/>
          </p:cNvSpPr>
          <p:nvPr>
            <p:ph idx="1"/>
          </p:nvPr>
        </p:nvSpPr>
        <p:spPr>
          <a:xfrm>
            <a:off x="990600" y="914400"/>
            <a:ext cx="7848600" cy="4800600"/>
          </a:xfrm>
        </p:spPr>
        <p:txBody>
          <a:bodyPr>
            <a:normAutofit/>
          </a:bodyPr>
          <a:lstStyle/>
          <a:p>
            <a:pPr marL="120650" indent="-38100">
              <a:buNone/>
            </a:pPr>
            <a:r>
              <a:rPr lang="en-US" sz="3000" dirty="0" smtClean="0"/>
              <a:t>It is not just using videos, CDs, or other digital media material. It also involves </a:t>
            </a:r>
            <a:r>
              <a:rPr lang="en-US" sz="3000" i="1" dirty="0" smtClean="0"/>
              <a:t>learning about media</a:t>
            </a:r>
            <a:r>
              <a:rPr lang="en-US" sz="3000" dirty="0" smtClean="0"/>
              <a:t>.</a:t>
            </a:r>
          </a:p>
          <a:p>
            <a:pPr>
              <a:buNone/>
            </a:pPr>
            <a:endParaRPr lang="en-US" dirty="0" smtClean="0"/>
          </a:p>
        </p:txBody>
      </p:sp>
      <p:pic>
        <p:nvPicPr>
          <p:cNvPr id="4" name="Picture 3" descr="media.jpg"/>
          <p:cNvPicPr>
            <a:picLocks noChangeAspect="1"/>
          </p:cNvPicPr>
          <p:nvPr/>
        </p:nvPicPr>
        <p:blipFill>
          <a:blip r:embed="rId2" cstate="print"/>
          <a:stretch>
            <a:fillRect/>
          </a:stretch>
        </p:blipFill>
        <p:spPr>
          <a:xfrm>
            <a:off x="2209800" y="2286000"/>
            <a:ext cx="5410200" cy="40291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98080" cy="1143000"/>
          </a:xfrm>
        </p:spPr>
        <p:txBody>
          <a:bodyPr>
            <a:normAutofit fontScale="90000"/>
          </a:bodyPr>
          <a:lstStyle/>
          <a:p>
            <a:r>
              <a:rPr lang="en-US" dirty="0" smtClean="0"/>
              <a:t>What media literacy </a:t>
            </a:r>
            <a:r>
              <a:rPr lang="en-US" i="1" dirty="0" smtClean="0"/>
              <a:t>is not</a:t>
            </a:r>
            <a:r>
              <a:rPr lang="en-US" dirty="0" smtClean="0"/>
              <a:t/>
            </a:r>
            <a:br>
              <a:rPr lang="en-US" dirty="0" smtClean="0"/>
            </a:br>
            <a:endParaRPr lang="en-US" dirty="0"/>
          </a:p>
        </p:txBody>
      </p:sp>
      <p:sp>
        <p:nvSpPr>
          <p:cNvPr id="3" name="Content Placeholder 2"/>
          <p:cNvSpPr>
            <a:spLocks noGrp="1"/>
          </p:cNvSpPr>
          <p:nvPr>
            <p:ph idx="1"/>
          </p:nvPr>
        </p:nvSpPr>
        <p:spPr>
          <a:xfrm>
            <a:off x="990600" y="990600"/>
            <a:ext cx="7848600" cy="5410200"/>
          </a:xfrm>
        </p:spPr>
        <p:txBody>
          <a:bodyPr>
            <a:normAutofit/>
          </a:bodyPr>
          <a:lstStyle/>
          <a:p>
            <a:pPr marL="120650" indent="0">
              <a:buNone/>
            </a:pPr>
            <a:r>
              <a:rPr lang="en-US" sz="3000" dirty="0" smtClean="0"/>
              <a:t>It is not simply looking for political agendas, stereotypes, or misrepresentations. It is also an </a:t>
            </a:r>
            <a:r>
              <a:rPr lang="en-US" sz="3000" i="1" dirty="0" smtClean="0"/>
              <a:t>exploration of the systems</a:t>
            </a:r>
            <a:r>
              <a:rPr lang="en-US" sz="3000" dirty="0" smtClean="0"/>
              <a:t> that make those representations appear “normal.”</a:t>
            </a:r>
          </a:p>
          <a:p>
            <a:pPr marL="120650" indent="0">
              <a:buNone/>
            </a:pPr>
            <a:endParaRPr lang="en-US" sz="3000" dirty="0" smtClean="0"/>
          </a:p>
          <a:p>
            <a:pPr marL="120650" indent="0">
              <a:buNone/>
            </a:pPr>
            <a:endParaRPr lang="en-US" sz="3000" dirty="0" smtClean="0"/>
          </a:p>
          <a:p>
            <a:pPr marL="120650" indent="0">
              <a:buNone/>
            </a:pPr>
            <a:endParaRPr lang="en-US" sz="3000" dirty="0" smtClean="0"/>
          </a:p>
          <a:p>
            <a:endParaRPr lang="en-US" dirty="0" smtClean="0"/>
          </a:p>
          <a:p>
            <a:endParaRPr lang="en-US" dirty="0"/>
          </a:p>
        </p:txBody>
      </p:sp>
      <p:pic>
        <p:nvPicPr>
          <p:cNvPr id="5" name="Picture 4" descr="french-stereotype-copy.jpg"/>
          <p:cNvPicPr>
            <a:picLocks noChangeAspect="1"/>
          </p:cNvPicPr>
          <p:nvPr/>
        </p:nvPicPr>
        <p:blipFill>
          <a:blip r:embed="rId2" cstate="print"/>
          <a:stretch>
            <a:fillRect/>
          </a:stretch>
        </p:blipFill>
        <p:spPr>
          <a:xfrm>
            <a:off x="1219200" y="3352800"/>
            <a:ext cx="2458065" cy="3048000"/>
          </a:xfrm>
          <a:prstGeom prst="rect">
            <a:avLst/>
          </a:prstGeom>
        </p:spPr>
      </p:pic>
      <p:pic>
        <p:nvPicPr>
          <p:cNvPr id="6" name="Picture 5" descr="ChiefWiggum.jpg"/>
          <p:cNvPicPr>
            <a:picLocks noChangeAspect="1"/>
          </p:cNvPicPr>
          <p:nvPr/>
        </p:nvPicPr>
        <p:blipFill>
          <a:blip r:embed="rId3" cstate="print"/>
          <a:stretch>
            <a:fillRect/>
          </a:stretch>
        </p:blipFill>
        <p:spPr>
          <a:xfrm>
            <a:off x="3886200" y="3352800"/>
            <a:ext cx="2227792" cy="3026434"/>
          </a:xfrm>
          <a:prstGeom prst="rect">
            <a:avLst/>
          </a:prstGeom>
        </p:spPr>
      </p:pic>
      <p:pic>
        <p:nvPicPr>
          <p:cNvPr id="7" name="Picture 6" descr="TIME.jpg"/>
          <p:cNvPicPr>
            <a:picLocks noChangeAspect="1"/>
          </p:cNvPicPr>
          <p:nvPr/>
        </p:nvPicPr>
        <p:blipFill>
          <a:blip r:embed="rId4" cstate="print"/>
          <a:stretch>
            <a:fillRect/>
          </a:stretch>
        </p:blipFill>
        <p:spPr>
          <a:xfrm>
            <a:off x="6324600" y="3352800"/>
            <a:ext cx="2304288" cy="30319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98080" cy="1143000"/>
          </a:xfrm>
        </p:spPr>
        <p:txBody>
          <a:bodyPr>
            <a:normAutofit fontScale="90000"/>
          </a:bodyPr>
          <a:lstStyle/>
          <a:p>
            <a:r>
              <a:rPr lang="en-US" dirty="0" smtClean="0"/>
              <a:t>What media literacy </a:t>
            </a:r>
            <a:r>
              <a:rPr lang="en-US" i="1" dirty="0" smtClean="0"/>
              <a:t>is not</a:t>
            </a:r>
            <a:r>
              <a:rPr lang="en-US" dirty="0" smtClean="0"/>
              <a:t/>
            </a:r>
            <a:br>
              <a:rPr lang="en-US" dirty="0" smtClean="0"/>
            </a:br>
            <a:endParaRPr lang="en-US" dirty="0"/>
          </a:p>
        </p:txBody>
      </p:sp>
      <p:sp>
        <p:nvSpPr>
          <p:cNvPr id="3" name="Content Placeholder 2"/>
          <p:cNvSpPr>
            <a:spLocks noGrp="1"/>
          </p:cNvSpPr>
          <p:nvPr>
            <p:ph idx="1"/>
          </p:nvPr>
        </p:nvSpPr>
        <p:spPr>
          <a:xfrm>
            <a:off x="1066800" y="1066800"/>
            <a:ext cx="7498080" cy="4800600"/>
          </a:xfrm>
        </p:spPr>
        <p:txBody>
          <a:bodyPr>
            <a:normAutofit/>
          </a:bodyPr>
          <a:lstStyle/>
          <a:p>
            <a:pPr marL="120650" indent="0">
              <a:buNone/>
            </a:pPr>
            <a:r>
              <a:rPr lang="en-US" sz="3000" dirty="0" smtClean="0"/>
              <a:t>It is not media “bashing.” However, it does involve </a:t>
            </a:r>
            <a:r>
              <a:rPr lang="en-US" sz="3000" i="1" dirty="0" smtClean="0"/>
              <a:t>adopting a critical stance with respect to the media.</a:t>
            </a:r>
          </a:p>
          <a:p>
            <a:pPr marL="120650" indent="0">
              <a:buNone/>
            </a:pPr>
            <a:r>
              <a:rPr lang="en-US" sz="3000" dirty="0" smtClean="0"/>
              <a:t>Media literacy does not mean “don’t watch,” but </a:t>
            </a:r>
            <a:r>
              <a:rPr lang="en-US" sz="3000" i="1" dirty="0" smtClean="0"/>
              <a:t>“watch carefully, think critically.”</a:t>
            </a:r>
            <a:endParaRPr lang="en-US" i="1" dirty="0" smtClean="0"/>
          </a:p>
          <a:p>
            <a:pPr marL="120650" indent="0" algn="r">
              <a:buNone/>
            </a:pPr>
            <a:r>
              <a:rPr lang="en-US" sz="1500" dirty="0" smtClean="0"/>
              <a:t>Adapted from Andersen </a:t>
            </a:r>
            <a:r>
              <a:rPr lang="en-US" sz="1500" i="1" dirty="0" smtClean="0"/>
              <a:t>et al</a:t>
            </a:r>
            <a:r>
              <a:rPr lang="en-US" sz="1500" dirty="0" smtClean="0"/>
              <a:t>., 2003 </a:t>
            </a:r>
            <a:r>
              <a:rPr lang="en-US" sz="1500" baseline="30000" dirty="0" smtClean="0"/>
              <a:t>4</a:t>
            </a:r>
            <a:endParaRPr lang="en-US" sz="1500" dirty="0" smtClean="0"/>
          </a:p>
          <a:p>
            <a:pPr marL="120650" indent="0">
              <a:buNone/>
            </a:pPr>
            <a:endParaRPr lang="en-US" i="1" dirty="0" smtClean="0"/>
          </a:p>
          <a:p>
            <a:pPr marL="120650" indent="0">
              <a:buNone/>
            </a:pPr>
            <a:endParaRPr lang="en-US" i="1" dirty="0" smtClean="0"/>
          </a:p>
          <a:p>
            <a:pPr marL="120650" indent="0">
              <a:buNone/>
            </a:pPr>
            <a:endParaRPr lang="en-US" i="1" dirty="0" smtClean="0"/>
          </a:p>
          <a:p>
            <a:pPr>
              <a:buNone/>
            </a:pPr>
            <a:endParaRPr lang="en-US" dirty="0" smtClean="0"/>
          </a:p>
          <a:p>
            <a:endParaRPr lang="en-US" dirty="0"/>
          </a:p>
        </p:txBody>
      </p:sp>
      <p:pic>
        <p:nvPicPr>
          <p:cNvPr id="7" name="Picture 6" descr="media-literacy-and-media-mindfulness-in-the-context-of-evangelization-10-638.jpg"/>
          <p:cNvPicPr>
            <a:picLocks noChangeAspect="1"/>
          </p:cNvPicPr>
          <p:nvPr/>
        </p:nvPicPr>
        <p:blipFill>
          <a:blip r:embed="rId2" cstate="print"/>
          <a:stretch>
            <a:fillRect/>
          </a:stretch>
        </p:blipFill>
        <p:spPr>
          <a:xfrm>
            <a:off x="1905000" y="381000"/>
            <a:ext cx="5867400" cy="60194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772400" cy="1143000"/>
          </a:xfrm>
        </p:spPr>
        <p:txBody>
          <a:bodyPr>
            <a:normAutofit/>
          </a:bodyPr>
          <a:lstStyle/>
          <a:p>
            <a:r>
              <a:rPr lang="en-US" sz="3900" dirty="0" smtClean="0"/>
              <a:t>Why media literacy is important</a:t>
            </a:r>
            <a:endParaRPr lang="en-US" sz="3900" dirty="0"/>
          </a:p>
        </p:txBody>
      </p:sp>
      <p:sp>
        <p:nvSpPr>
          <p:cNvPr id="3" name="Content Placeholder 2"/>
          <p:cNvSpPr>
            <a:spLocks noGrp="1"/>
          </p:cNvSpPr>
          <p:nvPr>
            <p:ph idx="1"/>
          </p:nvPr>
        </p:nvSpPr>
        <p:spPr>
          <a:xfrm>
            <a:off x="990600" y="1066800"/>
            <a:ext cx="8001000" cy="5791200"/>
          </a:xfrm>
        </p:spPr>
        <p:txBody>
          <a:bodyPr>
            <a:normAutofit/>
          </a:bodyPr>
          <a:lstStyle/>
          <a:p>
            <a:pPr marL="0" indent="0">
              <a:buNone/>
            </a:pPr>
            <a:r>
              <a:rPr lang="en-US" sz="2500" b="1" dirty="0" smtClean="0"/>
              <a:t>Children spend nearly a third of their day with media: </a:t>
            </a:r>
          </a:p>
          <a:p>
            <a:pPr marL="0" indent="0"/>
            <a:endParaRPr lang="en-US" sz="2500" dirty="0" smtClean="0"/>
          </a:p>
          <a:p>
            <a:pPr marL="0" indent="0"/>
            <a:endParaRPr lang="en-US" sz="2500" dirty="0" smtClean="0"/>
          </a:p>
          <a:p>
            <a:pPr marL="0" indent="0"/>
            <a:endParaRPr lang="en-US" sz="2500" dirty="0" smtClean="0"/>
          </a:p>
          <a:p>
            <a:pPr marL="0" indent="0"/>
            <a:endParaRPr lang="en-US" sz="2500" dirty="0" smtClean="0"/>
          </a:p>
          <a:p>
            <a:pPr marL="0" indent="0"/>
            <a:endParaRPr lang="en-US" sz="2500" dirty="0" smtClean="0"/>
          </a:p>
          <a:p>
            <a:pPr marL="0" indent="0">
              <a:buNone/>
            </a:pPr>
            <a:endParaRPr lang="en-US" sz="2500" dirty="0" smtClean="0"/>
          </a:p>
          <a:p>
            <a:pPr marL="0" indent="0"/>
            <a:r>
              <a:rPr lang="en-US" sz="2500" dirty="0" smtClean="0"/>
              <a:t> 7 hours and 38 minutes for children 8-18, on average; that’s more than 53 hours a week!</a:t>
            </a:r>
          </a:p>
          <a:p>
            <a:pPr marL="0" indent="0"/>
            <a:r>
              <a:rPr lang="en-US" sz="2500" dirty="0" smtClean="0"/>
              <a:t> 10 hours and 45 minutes if you count “multitasking.”</a:t>
            </a:r>
          </a:p>
          <a:p>
            <a:pPr marL="0" indent="0" algn="r">
              <a:buNone/>
            </a:pPr>
            <a:endParaRPr lang="en-US" sz="1500" dirty="0" smtClean="0"/>
          </a:p>
          <a:p>
            <a:pPr marL="0" indent="0" algn="r">
              <a:buNone/>
            </a:pPr>
            <a:r>
              <a:rPr lang="en-US" sz="2000" dirty="0" smtClean="0"/>
              <a:t>Report from the Kaiser Family Foundation, 2010 </a:t>
            </a:r>
            <a:r>
              <a:rPr lang="en-US" sz="2000" baseline="30000" dirty="0" smtClean="0"/>
              <a:t>5</a:t>
            </a:r>
            <a:endParaRPr lang="en-US" sz="2000" dirty="0" smtClean="0"/>
          </a:p>
        </p:txBody>
      </p:sp>
      <p:pic>
        <p:nvPicPr>
          <p:cNvPr id="5" name="Content Placeholder 3" descr="multitask.png"/>
          <p:cNvPicPr>
            <a:picLocks noChangeAspect="1"/>
          </p:cNvPicPr>
          <p:nvPr/>
        </p:nvPicPr>
        <p:blipFill>
          <a:blip r:embed="rId2" cstate="print"/>
          <a:stretch>
            <a:fillRect/>
          </a:stretch>
        </p:blipFill>
        <p:spPr>
          <a:xfrm>
            <a:off x="2895600" y="1600200"/>
            <a:ext cx="4353533" cy="29055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 calcmode="lin" valueType="num">
                                      <p:cBhvr additive="base">
                                        <p:cTn id="1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nodeType="after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 calcmode="lin" valueType="num">
                                      <p:cBhvr additive="base">
                                        <p:cTn id="2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angnamStyle_screengrab1.jpg"/>
          <p:cNvPicPr>
            <a:picLocks noChangeAspect="1"/>
          </p:cNvPicPr>
          <p:nvPr/>
        </p:nvPicPr>
        <p:blipFill>
          <a:blip r:embed="rId2" cstate="print"/>
          <a:stretch>
            <a:fillRect/>
          </a:stretch>
        </p:blipFill>
        <p:spPr>
          <a:xfrm>
            <a:off x="5257800" y="3505200"/>
            <a:ext cx="3657600" cy="2743200"/>
          </a:xfrm>
          <a:prstGeom prst="rect">
            <a:avLst/>
          </a:prstGeom>
        </p:spPr>
      </p:pic>
      <p:sp>
        <p:nvSpPr>
          <p:cNvPr id="2" name="Title 1"/>
          <p:cNvSpPr>
            <a:spLocks noGrp="1"/>
          </p:cNvSpPr>
          <p:nvPr>
            <p:ph type="title"/>
          </p:nvPr>
        </p:nvSpPr>
        <p:spPr>
          <a:xfrm>
            <a:off x="990600" y="0"/>
            <a:ext cx="7498080" cy="1143000"/>
          </a:xfrm>
        </p:spPr>
        <p:txBody>
          <a:bodyPr>
            <a:normAutofit/>
          </a:bodyPr>
          <a:lstStyle/>
          <a:p>
            <a:r>
              <a:rPr lang="en-US" sz="3900" dirty="0" smtClean="0"/>
              <a:t>Why media literacy is important</a:t>
            </a:r>
            <a:endParaRPr lang="en-US" sz="3900" dirty="0"/>
          </a:p>
        </p:txBody>
      </p:sp>
      <p:sp>
        <p:nvSpPr>
          <p:cNvPr id="5" name="Content Placeholder 4"/>
          <p:cNvSpPr>
            <a:spLocks noGrp="1"/>
          </p:cNvSpPr>
          <p:nvPr>
            <p:ph idx="1"/>
          </p:nvPr>
        </p:nvSpPr>
        <p:spPr>
          <a:xfrm>
            <a:off x="990600" y="1066800"/>
            <a:ext cx="8001000" cy="4800600"/>
          </a:xfrm>
        </p:spPr>
        <p:txBody>
          <a:bodyPr/>
          <a:lstStyle/>
          <a:p>
            <a:pPr marL="60325" indent="0">
              <a:buNone/>
            </a:pPr>
            <a:r>
              <a:rPr lang="en-US" sz="2500" b="1" dirty="0" smtClean="0"/>
              <a:t>Media experiences are now highly personal and new technologies make it always available:</a:t>
            </a:r>
          </a:p>
          <a:p>
            <a:pPr marL="60325" indent="0"/>
            <a:r>
              <a:rPr lang="en-US" sz="2500" b="1" dirty="0" smtClean="0"/>
              <a:t> </a:t>
            </a:r>
            <a:r>
              <a:rPr lang="en-US" sz="2500" dirty="0" smtClean="0"/>
              <a:t>Tablets, </a:t>
            </a:r>
            <a:r>
              <a:rPr lang="en-US" sz="2500" dirty="0" err="1" smtClean="0"/>
              <a:t>smartphones</a:t>
            </a:r>
            <a:r>
              <a:rPr lang="en-US" sz="2500" dirty="0" smtClean="0"/>
              <a:t>, glasses, and watches draws media ever closer into our personal lives.</a:t>
            </a:r>
          </a:p>
          <a:p>
            <a:pPr marL="60325" indent="0"/>
            <a:r>
              <a:rPr lang="en-US" sz="2500" dirty="0" smtClean="0"/>
              <a:t> Transformative power is undeniable. </a:t>
            </a:r>
          </a:p>
          <a:p>
            <a:pPr marL="60325" indent="0">
              <a:buNone/>
            </a:pPr>
            <a:endParaRPr lang="en-US" sz="2500" dirty="0" smtClean="0"/>
          </a:p>
        </p:txBody>
      </p:sp>
      <p:pic>
        <p:nvPicPr>
          <p:cNvPr id="4" name="Picture 3" descr="Bill-Gates_4.jpg"/>
          <p:cNvPicPr>
            <a:picLocks noChangeAspect="1"/>
          </p:cNvPicPr>
          <p:nvPr/>
        </p:nvPicPr>
        <p:blipFill>
          <a:blip r:embed="rId3" cstate="print"/>
          <a:stretch>
            <a:fillRect/>
          </a:stretch>
        </p:blipFill>
        <p:spPr>
          <a:xfrm>
            <a:off x="1295400" y="3505200"/>
            <a:ext cx="3366552" cy="2733675"/>
          </a:xfrm>
          <a:prstGeom prst="rect">
            <a:avLst/>
          </a:prstGeom>
        </p:spPr>
      </p:pic>
      <p:pic>
        <p:nvPicPr>
          <p:cNvPr id="6" name="Picture 5" descr="keep-calm-and-carry-on-original.jpg"/>
          <p:cNvPicPr>
            <a:picLocks noChangeAspect="1"/>
          </p:cNvPicPr>
          <p:nvPr/>
        </p:nvPicPr>
        <p:blipFill>
          <a:blip r:embed="rId4" cstate="print"/>
          <a:stretch>
            <a:fillRect/>
          </a:stretch>
        </p:blipFill>
        <p:spPr>
          <a:xfrm>
            <a:off x="4114800" y="3505200"/>
            <a:ext cx="1981200" cy="27901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1+#ppt_w/2"/>
                                          </p:val>
                                        </p:tav>
                                        <p:tav tm="100000">
                                          <p:val>
                                            <p:strVal val="#ppt_x"/>
                                          </p:val>
                                        </p:tav>
                                      </p:tavLst>
                                    </p:anim>
                                    <p:anim calcmode="lin" valueType="num">
                                      <p:cBhvr additive="base">
                                        <p:cTn id="26" dur="1000" fill="hold"/>
                                        <p:tgtEl>
                                          <p:spTgt spid="4"/>
                                        </p:tgtEl>
                                        <p:attrNameLst>
                                          <p:attrName>ppt_y</p:attrName>
                                        </p:attrNameLst>
                                      </p:cBhvr>
                                      <p:tavLst>
                                        <p:tav tm="0">
                                          <p:val>
                                            <p:strVal val="#ppt_y"/>
                                          </p:val>
                                        </p:tav>
                                        <p:tav tm="100000">
                                          <p:val>
                                            <p:strVal val="#ppt_y"/>
                                          </p:val>
                                        </p:tav>
                                      </p:tavLst>
                                    </p:anim>
                                  </p:childTnLst>
                                </p:cTn>
                              </p:par>
                            </p:childTnLst>
                          </p:cTn>
                        </p:par>
                        <p:par>
                          <p:cTn id="27" fill="hold">
                            <p:stCondLst>
                              <p:cond delay="1000"/>
                            </p:stCondLst>
                            <p:childTnLst>
                              <p:par>
                                <p:cTn id="28" presetID="2" presetClass="entr" presetSubtype="8"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1000" fill="hold"/>
                                        <p:tgtEl>
                                          <p:spTgt spid="7"/>
                                        </p:tgtEl>
                                        <p:attrNameLst>
                                          <p:attrName>ppt_x</p:attrName>
                                        </p:attrNameLst>
                                      </p:cBhvr>
                                      <p:tavLst>
                                        <p:tav tm="0">
                                          <p:val>
                                            <p:strVal val="0-#ppt_w/2"/>
                                          </p:val>
                                        </p:tav>
                                        <p:tav tm="100000">
                                          <p:val>
                                            <p:strVal val="#ppt_x"/>
                                          </p:val>
                                        </p:tav>
                                      </p:tavLst>
                                    </p:anim>
                                    <p:anim calcmode="lin" valueType="num">
                                      <p:cBhvr additive="base">
                                        <p:cTn id="31" dur="1000" fill="hold"/>
                                        <p:tgtEl>
                                          <p:spTgt spid="7"/>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2" presetClass="entr" presetSubtype="1"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1000" fill="hold"/>
                                        <p:tgtEl>
                                          <p:spTgt spid="6"/>
                                        </p:tgtEl>
                                        <p:attrNameLst>
                                          <p:attrName>ppt_x</p:attrName>
                                        </p:attrNameLst>
                                      </p:cBhvr>
                                      <p:tavLst>
                                        <p:tav tm="0">
                                          <p:val>
                                            <p:strVal val="#ppt_x"/>
                                          </p:val>
                                        </p:tav>
                                        <p:tav tm="100000">
                                          <p:val>
                                            <p:strVal val="#ppt_x"/>
                                          </p:val>
                                        </p:tav>
                                      </p:tavLst>
                                    </p:anim>
                                    <p:anim calcmode="lin" valueType="num">
                                      <p:cBhvr additive="base">
                                        <p:cTn id="36"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normAutofit/>
          </a:bodyPr>
          <a:lstStyle/>
          <a:p>
            <a:r>
              <a:rPr lang="en-US" sz="3900" dirty="0" smtClean="0"/>
              <a:t>Why media literacy is important</a:t>
            </a:r>
            <a:endParaRPr lang="en-US" sz="3900" dirty="0"/>
          </a:p>
        </p:txBody>
      </p:sp>
      <p:sp>
        <p:nvSpPr>
          <p:cNvPr id="3" name="Content Placeholder 2"/>
          <p:cNvSpPr>
            <a:spLocks noGrp="1"/>
          </p:cNvSpPr>
          <p:nvPr>
            <p:ph idx="1"/>
          </p:nvPr>
        </p:nvSpPr>
        <p:spPr>
          <a:xfrm>
            <a:off x="990600" y="990600"/>
            <a:ext cx="7924800" cy="5486400"/>
          </a:xfrm>
        </p:spPr>
        <p:txBody>
          <a:bodyPr/>
          <a:lstStyle/>
          <a:p>
            <a:pPr marL="120650" indent="0">
              <a:buNone/>
            </a:pPr>
            <a:r>
              <a:rPr lang="en-US" b="1" dirty="0" smtClean="0"/>
              <a:t>Foundational literacy skills are not enough for students to gain a full understanding of media messages.</a:t>
            </a:r>
          </a:p>
          <a:p>
            <a:pPr marL="120650" indent="0"/>
            <a:r>
              <a:rPr lang="en-US" dirty="0" smtClean="0"/>
              <a:t> Students must be able to “read” beyond the face value of a message. </a:t>
            </a:r>
          </a:p>
          <a:p>
            <a:pPr marL="120650" indent="0"/>
            <a:r>
              <a:rPr lang="en-US" dirty="0" smtClean="0"/>
              <a:t> New literacies are required for full participation in the Information Age. </a:t>
            </a:r>
          </a:p>
          <a:p>
            <a:pPr marL="120650" indent="0"/>
            <a:endParaRPr lang="en-US" baseline="30000" dirty="0" smtClean="0"/>
          </a:p>
          <a:p>
            <a:pPr marL="120650" indent="0"/>
            <a:endParaRPr lang="en-US" baseline="30000" dirty="0" smtClean="0"/>
          </a:p>
          <a:p>
            <a:pPr marL="120650" indent="0"/>
            <a:endParaRPr lang="en-US" baseline="30000" dirty="0" smtClean="0"/>
          </a:p>
          <a:p>
            <a:pPr marL="120650" indent="0" algn="r">
              <a:buNone/>
            </a:pPr>
            <a:r>
              <a:rPr lang="en-US" sz="2000" dirty="0" err="1" smtClean="0"/>
              <a:t>Leu</a:t>
            </a:r>
            <a:r>
              <a:rPr lang="en-US" sz="2000" dirty="0" smtClean="0"/>
              <a:t> </a:t>
            </a:r>
            <a:r>
              <a:rPr lang="en-US" sz="2000" i="1" dirty="0" smtClean="0"/>
              <a:t>et al</a:t>
            </a:r>
            <a:r>
              <a:rPr lang="en-US" sz="2000" dirty="0" smtClean="0"/>
              <a:t>., </a:t>
            </a:r>
            <a:r>
              <a:rPr lang="en-US" sz="2000" i="1" dirty="0" smtClean="0"/>
              <a:t>New Literacies</a:t>
            </a:r>
            <a:r>
              <a:rPr lang="en-US" sz="2000" dirty="0" smtClean="0"/>
              <a:t>, 2013 </a:t>
            </a:r>
            <a:r>
              <a:rPr lang="en-US" sz="2000" baseline="30000" dirty="0" smtClean="0"/>
              <a:t>6</a:t>
            </a: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C0C0C0"/>
                  </a:outerShdw>
                </a:effectLst>
              </a:rPr>
              <a:t>Categories to consider</a:t>
            </a:r>
          </a:p>
        </p:txBody>
      </p:sp>
      <p:sp>
        <p:nvSpPr>
          <p:cNvPr id="14338" name="Content Placeholder 2"/>
          <p:cNvSpPr>
            <a:spLocks noGrp="1"/>
          </p:cNvSpPr>
          <p:nvPr>
            <p:ph idx="1"/>
          </p:nvPr>
        </p:nvSpPr>
        <p:spPr/>
        <p:txBody>
          <a:bodyPr/>
          <a:lstStyle/>
          <a:p>
            <a:pPr eaLnBrk="1" hangingPunct="1"/>
            <a:r>
              <a:rPr lang="en-US" smtClean="0"/>
              <a:t>A.  Construction of the message</a:t>
            </a:r>
          </a:p>
          <a:p>
            <a:pPr eaLnBrk="1" hangingPunct="1"/>
            <a:r>
              <a:rPr lang="en-US" smtClean="0"/>
              <a:t>B.  Analysis and evaluating</a:t>
            </a:r>
          </a:p>
          <a:p>
            <a:pPr eaLnBrk="1" hangingPunct="1"/>
            <a:r>
              <a:rPr lang="en-US" smtClean="0"/>
              <a:t>C. Purpose and Audience</a:t>
            </a:r>
          </a:p>
        </p:txBody>
      </p:sp>
    </p:spTree>
    <p:extLst>
      <p:ext uri="{BB962C8B-B14F-4D97-AF65-F5344CB8AC3E}">
        <p14:creationId xmlns:p14="http://schemas.microsoft.com/office/powerpoint/2010/main" val="4047996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860</TotalTime>
  <Words>906</Words>
  <Application>Microsoft Office PowerPoint</Application>
  <PresentationFormat>On-screen Show (4:3)</PresentationFormat>
  <Paragraphs>119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Reading Between the Pixels</vt:lpstr>
      <vt:lpstr>What is media literacy?</vt:lpstr>
      <vt:lpstr>What media literacy is not </vt:lpstr>
      <vt:lpstr>What media literacy is not </vt:lpstr>
      <vt:lpstr>What media literacy is not </vt:lpstr>
      <vt:lpstr>Why media literacy is important</vt:lpstr>
      <vt:lpstr>Why media literacy is important</vt:lpstr>
      <vt:lpstr>Why media literacy is important</vt:lpstr>
      <vt:lpstr>Categories to consider</vt:lpstr>
      <vt:lpstr>SOL strands for media literacy</vt:lpstr>
      <vt:lpstr>1. Who created the message?</vt:lpstr>
      <vt:lpstr>2. What creative technologies were used to attract my attention?</vt:lpstr>
      <vt:lpstr>3. How might people understand this message differently?</vt:lpstr>
      <vt:lpstr>4. What values or points of view are represented?</vt:lpstr>
      <vt:lpstr>5. Why is this message being sent?</vt:lpstr>
      <vt:lpstr>FAMME</vt:lpstr>
      <vt:lpstr>Let’s Practice</vt:lpstr>
      <vt:lpstr>Citations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Between the Pixels</dc:title>
  <dc:creator>Slow</dc:creator>
  <cp:lastModifiedBy>sysadmin</cp:lastModifiedBy>
  <cp:revision>79</cp:revision>
  <dcterms:created xsi:type="dcterms:W3CDTF">2015-03-07T04:09:50Z</dcterms:created>
  <dcterms:modified xsi:type="dcterms:W3CDTF">2015-03-14T03:02:13Z</dcterms:modified>
</cp:coreProperties>
</file>