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35397-8BA3-4A43-91DD-CF51B0A5BCBA}" type="datetimeFigureOut">
              <a:rPr lang="en-US" smtClean="0"/>
              <a:t>4/12/15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48E62-07A0-8041-8F51-937AFA04D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28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a sit and get</a:t>
            </a:r>
          </a:p>
          <a:p>
            <a:r>
              <a:rPr lang="en-US" dirty="0" smtClean="0"/>
              <a:t>Comment</a:t>
            </a:r>
            <a:r>
              <a:rPr lang="en-US" baseline="0" dirty="0" smtClean="0"/>
              <a:t> on adult learners, maybe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48E62-07A0-8041-8F51-937AFA04D51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89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3FB75-A32E-5143-A42C-7DCEB57EFA34}" type="datetimeFigureOut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7738-15E0-094B-BBCA-1C5BFFDD1E6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3FB75-A32E-5143-A42C-7DCEB57EFA34}" type="datetimeFigureOut">
              <a:rPr lang="en-US" smtClean="0"/>
              <a:t>4/12/15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7738-15E0-094B-BBCA-1C5BFFDD1E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3FB75-A32E-5143-A42C-7DCEB57EFA34}" type="datetimeFigureOut">
              <a:rPr lang="en-US" smtClean="0"/>
              <a:t>4/12/15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7738-15E0-094B-BBCA-1C5BFFDD1E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3FB75-A32E-5143-A42C-7DCEB57EFA34}" type="datetimeFigureOut">
              <a:rPr lang="en-US" smtClean="0"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7738-15E0-094B-BBCA-1C5BFFDD1E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3FB75-A32E-5143-A42C-7DCEB57EFA34}" type="datetimeFigureOut">
              <a:rPr lang="en-US" smtClean="0"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7738-15E0-094B-BBCA-1C5BFFDD1E6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3FB75-A32E-5143-A42C-7DCEB57EFA34}" type="datetimeFigureOut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7738-15E0-094B-BBCA-1C5BFFDD1E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3FB75-A32E-5143-A42C-7DCEB57EFA34}" type="datetimeFigureOut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7738-15E0-094B-BBCA-1C5BFFDD1E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3FB75-A32E-5143-A42C-7DCEB57EFA34}" type="datetimeFigureOut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7738-15E0-094B-BBCA-1C5BFFDD1E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12E3FB75-A32E-5143-A42C-7DCEB57EFA34}" type="datetimeFigureOut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A9D87738-15E0-094B-BBCA-1C5BFFDD1E6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2E3FB75-A32E-5143-A42C-7DCEB57EFA34}" type="datetimeFigureOut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9D87738-15E0-094B-BBCA-1C5BFFDD1E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3FB75-A32E-5143-A42C-7DCEB57EFA34}" type="datetimeFigureOut">
              <a:rPr lang="en-US" smtClean="0"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7738-15E0-094B-BBCA-1C5BFFDD1E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3FB75-A32E-5143-A42C-7DCEB57EFA34}" type="datetimeFigureOut">
              <a:rPr lang="en-US" smtClean="0"/>
              <a:t>4/12/15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7738-15E0-094B-BBCA-1C5BFFDD1E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3FB75-A32E-5143-A42C-7DCEB57EFA34}" type="datetimeFigureOut">
              <a:rPr lang="en-US" smtClean="0"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7738-15E0-094B-BBCA-1C5BFFDD1E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3FB75-A32E-5143-A42C-7DCEB57EFA34}" type="datetimeFigureOut">
              <a:rPr lang="en-US" smtClean="0"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7738-15E0-094B-BBCA-1C5BFFDD1E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3FB75-A32E-5143-A42C-7DCEB57EFA34}" type="datetimeFigureOut">
              <a:rPr lang="en-US" smtClean="0"/>
              <a:t>4/12/15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7738-15E0-094B-BBCA-1C5BFFDD1E6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2E3FB75-A32E-5143-A42C-7DCEB57EFA34}" type="datetimeFigureOut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9D87738-15E0-094B-BBCA-1C5BFFDD1E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6275" indent="-346075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Literacy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Kara </a:t>
            </a:r>
            <a:r>
              <a:rPr lang="en-US" dirty="0" err="1" smtClean="0"/>
              <a:t>Klokis</a:t>
            </a:r>
            <a:r>
              <a:rPr lang="en-US" dirty="0" smtClean="0"/>
              <a:t> and Carol Pippen</a:t>
            </a:r>
          </a:p>
          <a:p>
            <a:r>
              <a:rPr lang="en-US" dirty="0" smtClean="0"/>
              <a:t>Longwood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39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Supplementary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>
              <a:spcBef>
                <a:spcPts val="2400"/>
              </a:spcBef>
              <a:buClrTx/>
            </a:pPr>
            <a:r>
              <a:rPr lang="en-US" dirty="0"/>
              <a:t>Word Knowledge </a:t>
            </a:r>
            <a:r>
              <a:rPr lang="en-US" dirty="0" smtClean="0"/>
              <a:t>Center</a:t>
            </a:r>
          </a:p>
          <a:p>
            <a:pPr marL="806450" lvl="2">
              <a:spcBef>
                <a:spcPts val="2400"/>
              </a:spcBef>
            </a:pPr>
            <a:r>
              <a:rPr lang="en-US" dirty="0" smtClean="0"/>
              <a:t>Homogenous </a:t>
            </a:r>
            <a:r>
              <a:rPr lang="en-US" dirty="0"/>
              <a:t>word study </a:t>
            </a:r>
            <a:r>
              <a:rPr lang="en-US" dirty="0" smtClean="0"/>
              <a:t>groups</a:t>
            </a:r>
          </a:p>
          <a:p>
            <a:pPr marL="806450" lvl="2">
              <a:spcBef>
                <a:spcPts val="2400"/>
              </a:spcBef>
            </a:pPr>
            <a:r>
              <a:rPr lang="en-US" dirty="0"/>
              <a:t>A</a:t>
            </a:r>
            <a:r>
              <a:rPr lang="en-US" dirty="0" smtClean="0"/>
              <a:t>dapted </a:t>
            </a:r>
            <a:r>
              <a:rPr lang="en-US" dirty="0"/>
              <a:t>from </a:t>
            </a:r>
            <a:r>
              <a:rPr lang="en-US" i="1" dirty="0"/>
              <a:t>Words Their </a:t>
            </a:r>
            <a:r>
              <a:rPr lang="en-US" i="1" dirty="0" smtClean="0"/>
              <a:t>Way</a:t>
            </a:r>
            <a:endParaRPr lang="en-US" i="1" dirty="0"/>
          </a:p>
          <a:p>
            <a:pPr marL="806450" lvl="2">
              <a:spcBef>
                <a:spcPts val="2400"/>
              </a:spcBef>
            </a:pPr>
            <a:r>
              <a:rPr lang="en-US" dirty="0" smtClean="0"/>
              <a:t>Workstation </a:t>
            </a:r>
            <a:r>
              <a:rPr lang="en-US" dirty="0"/>
              <a:t>Activity Board </a:t>
            </a:r>
            <a:r>
              <a:rPr lang="en-US" dirty="0" smtClean="0"/>
              <a:t>taken from reading curriculum textbook; </a:t>
            </a:r>
            <a:r>
              <a:rPr lang="en-US" i="1" dirty="0" smtClean="0"/>
              <a:t>Journeys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728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Supplementary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>
              <a:spcBef>
                <a:spcPts val="2400"/>
              </a:spcBef>
              <a:buClrTx/>
            </a:pPr>
            <a:r>
              <a:rPr lang="en-US" dirty="0"/>
              <a:t>Independent </a:t>
            </a:r>
            <a:r>
              <a:rPr lang="en-US" dirty="0" smtClean="0"/>
              <a:t>Center</a:t>
            </a:r>
          </a:p>
          <a:p>
            <a:pPr marL="806450" lvl="2">
              <a:spcBef>
                <a:spcPts val="2400"/>
              </a:spcBef>
            </a:pPr>
            <a:r>
              <a:rPr lang="en-US" dirty="0" smtClean="0"/>
              <a:t>Individual </a:t>
            </a:r>
            <a:r>
              <a:rPr lang="en-US" dirty="0"/>
              <a:t>differentiated skill practice from </a:t>
            </a:r>
            <a:r>
              <a:rPr lang="en-US" i="1" dirty="0" smtClean="0"/>
              <a:t>Journeys</a:t>
            </a:r>
            <a:endParaRPr lang="en-US" i="1" dirty="0"/>
          </a:p>
          <a:p>
            <a:pPr marL="806450" lvl="2">
              <a:spcBef>
                <a:spcPts val="2400"/>
              </a:spcBef>
            </a:pPr>
            <a:r>
              <a:rPr lang="en-US" dirty="0"/>
              <a:t>I</a:t>
            </a:r>
            <a:r>
              <a:rPr lang="en-US" dirty="0" smtClean="0"/>
              <a:t>ndependent reading; students choose from classroom or school library</a:t>
            </a:r>
          </a:p>
          <a:p>
            <a:pPr marL="806450" lvl="2">
              <a:spcBef>
                <a:spcPts val="2400"/>
              </a:spcBef>
            </a:pPr>
            <a:r>
              <a:rPr lang="en-US" dirty="0"/>
              <a:t>J</a:t>
            </a:r>
            <a:r>
              <a:rPr lang="en-US" dirty="0" smtClean="0"/>
              <a:t>ournal </a:t>
            </a:r>
            <a:r>
              <a:rPr lang="en-US" dirty="0"/>
              <a:t>writing </a:t>
            </a:r>
            <a:r>
              <a:rPr lang="en-US" dirty="0" smtClean="0"/>
              <a:t>prompts; </a:t>
            </a:r>
            <a:r>
              <a:rPr lang="en-US" dirty="0"/>
              <a:t>correlating with genre read that </a:t>
            </a:r>
            <a:r>
              <a:rPr lang="en-US" dirty="0" smtClean="0"/>
              <a:t>week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908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school and student data</a:t>
            </a:r>
          </a:p>
          <a:p>
            <a:r>
              <a:rPr lang="en-US" dirty="0" smtClean="0"/>
              <a:t>Offer intervention resource during last 30 minutes of the ELA block outside of class</a:t>
            </a:r>
          </a:p>
          <a:p>
            <a:r>
              <a:rPr lang="en-US" dirty="0" smtClean="0"/>
              <a:t>Teacher will meet with a different group daily while the other two groups complete center activities</a:t>
            </a:r>
          </a:p>
          <a:p>
            <a:r>
              <a:rPr lang="en-US" dirty="0" smtClean="0"/>
              <a:t>Students go into a different center each day</a:t>
            </a:r>
          </a:p>
          <a:p>
            <a:r>
              <a:rPr lang="en-US" dirty="0" smtClean="0"/>
              <a:t>This rotation continues until the lesson is completed</a:t>
            </a:r>
          </a:p>
          <a:p>
            <a:r>
              <a:rPr lang="en-US" dirty="0" smtClean="0"/>
              <a:t>Skills and strategies taught with each lesson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044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Gather the professionals-Fourth grade teachers, Title I teachers,  </a:t>
            </a:r>
            <a:r>
              <a:rPr lang="en-US" dirty="0"/>
              <a:t>S</a:t>
            </a:r>
            <a:r>
              <a:rPr lang="en-US" dirty="0" smtClean="0"/>
              <a:t>pecial Educators, Reading Specialists</a:t>
            </a:r>
          </a:p>
          <a:p>
            <a:r>
              <a:rPr lang="en-US" dirty="0"/>
              <a:t>Facilitators (Reading Specialist/Literacy Coach) will describe the instructional plan with </a:t>
            </a:r>
            <a:r>
              <a:rPr lang="en-US" dirty="0" smtClean="0"/>
              <a:t>rationale</a:t>
            </a:r>
          </a:p>
          <a:p>
            <a:r>
              <a:rPr lang="en-US" dirty="0" smtClean="0"/>
              <a:t>Workshop Format-Educators divided into three groups that mirror the student intervention groups.</a:t>
            </a:r>
          </a:p>
          <a:p>
            <a:r>
              <a:rPr lang="en-US" dirty="0" smtClean="0"/>
              <a:t>Each group will be provided with representative instructional materials and given directions to function as the student groups will during actual intervention.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0056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training at faculty workshop where teachers experience the elements of the plan and problem solve together</a:t>
            </a:r>
          </a:p>
          <a:p>
            <a:r>
              <a:rPr lang="en-US" dirty="0" smtClean="0"/>
              <a:t>Ongoing collaboration between literacy coach and implementing instructors to plan and facilitate lessons</a:t>
            </a:r>
          </a:p>
          <a:p>
            <a:r>
              <a:rPr lang="en-US" dirty="0" smtClean="0"/>
              <a:t>Literacy coach can facilitate the word knowledge center upon onset of intervention to support smooth transitions (use of timer important element)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307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 students strategies for reading</a:t>
            </a:r>
          </a:p>
          <a:p>
            <a:r>
              <a:rPr lang="en-US" dirty="0" smtClean="0"/>
              <a:t>Internalize strategies to be more independent</a:t>
            </a:r>
          </a:p>
          <a:p>
            <a:r>
              <a:rPr lang="en-US" dirty="0" smtClean="0"/>
              <a:t>Discussion with teachers and peers about text that is being read</a:t>
            </a:r>
          </a:p>
          <a:p>
            <a:r>
              <a:rPr lang="en-US" dirty="0" smtClean="0"/>
              <a:t>Giving students skills for life (comprehension/problem solving)</a:t>
            </a:r>
          </a:p>
          <a:p>
            <a:r>
              <a:rPr lang="en-US" dirty="0" smtClean="0"/>
              <a:t>Instructors can support students by </a:t>
            </a:r>
            <a:r>
              <a:rPr lang="en-US" b="1" dirty="0" smtClean="0"/>
              <a:t>not</a:t>
            </a:r>
            <a:r>
              <a:rPr lang="en-US" dirty="0" smtClean="0"/>
              <a:t> teaching them what to think, but offering strategies on </a:t>
            </a:r>
            <a:r>
              <a:rPr lang="en-US" i="1" dirty="0" smtClean="0"/>
              <a:t>how to think</a:t>
            </a:r>
            <a:r>
              <a:rPr lang="en-US" dirty="0" smtClean="0"/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80422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1" y="399244"/>
            <a:ext cx="7691719" cy="1474991"/>
          </a:xfrm>
        </p:spPr>
        <p:txBody>
          <a:bodyPr/>
          <a:lstStyle/>
          <a:p>
            <a:r>
              <a:rPr lang="en-US" sz="4800" dirty="0" smtClean="0"/>
              <a:t>Role of Literacy Specialist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Before</a:t>
            </a:r>
            <a:r>
              <a:rPr lang="en-US" sz="2000" dirty="0" smtClean="0"/>
              <a:t> </a:t>
            </a:r>
          </a:p>
          <a:p>
            <a:pPr lvl="2"/>
            <a:r>
              <a:rPr lang="en-US" dirty="0" smtClean="0"/>
              <a:t>Gather data, select students, and offer professional development of literacy plan</a:t>
            </a:r>
          </a:p>
          <a:p>
            <a:r>
              <a:rPr lang="en-US" dirty="0" smtClean="0"/>
              <a:t>During-</a:t>
            </a:r>
          </a:p>
          <a:p>
            <a:pPr lvl="1"/>
            <a:r>
              <a:rPr lang="en-US" sz="2000" dirty="0" smtClean="0"/>
              <a:t>co-planning of lessons, modeling of guided reading prompting, questioning, and open ended questions, plus facilitating word knowledge group, or acquisition of materials</a:t>
            </a:r>
          </a:p>
          <a:p>
            <a:r>
              <a:rPr lang="en-US" dirty="0" smtClean="0"/>
              <a:t>After-</a:t>
            </a:r>
          </a:p>
          <a:p>
            <a:pPr lvl="1"/>
            <a:r>
              <a:rPr lang="en-US" sz="2000" dirty="0" smtClean="0"/>
              <a:t>Feedback, reflection, gather post data and then revise program to better meet student need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30061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Previous years SOL scores for pretest criteria inclusion</a:t>
            </a:r>
          </a:p>
          <a:p>
            <a:r>
              <a:rPr lang="en-US" dirty="0" smtClean="0"/>
              <a:t>Progress monitoring with fluency charts weekly</a:t>
            </a:r>
          </a:p>
          <a:p>
            <a:r>
              <a:rPr lang="en-US" dirty="0" smtClean="0"/>
              <a:t>Comprehension and word knowledge monitored daily/weekly with open ended questions and discussions with teachers and peers</a:t>
            </a:r>
          </a:p>
          <a:p>
            <a:r>
              <a:rPr lang="en-US" dirty="0" smtClean="0"/>
              <a:t>Use of common assessments given during ELA block to monitor skill progress after unit completion</a:t>
            </a:r>
          </a:p>
          <a:p>
            <a:r>
              <a:rPr lang="en-US" dirty="0" smtClean="0"/>
              <a:t>District-wide assessments administered according to district assessment matrix.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301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Contextual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Prince Edward County School</a:t>
            </a:r>
          </a:p>
          <a:p>
            <a:r>
              <a:rPr lang="en-US" sz="3200" dirty="0" smtClean="0"/>
              <a:t>Small rural area</a:t>
            </a:r>
          </a:p>
          <a:p>
            <a:r>
              <a:rPr lang="en-US" sz="3200" dirty="0" smtClean="0"/>
              <a:t>High level of poverty as exhibited by the percent of students eligible for free and reduced lunch (68%).</a:t>
            </a:r>
          </a:p>
          <a:p>
            <a:r>
              <a:rPr lang="en-US" sz="3200" dirty="0" smtClean="0"/>
              <a:t>35% of the students live with distant relatives or non-relative guardians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36821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61% of students demonstrate difficulty with determining which reference material to use for a specific tasks</a:t>
            </a:r>
          </a:p>
          <a:p>
            <a:r>
              <a:rPr lang="en-US" dirty="0" smtClean="0"/>
              <a:t>62% of students struggle to analyze the author’s purpose for including details in a narrative</a:t>
            </a:r>
          </a:p>
          <a:p>
            <a:r>
              <a:rPr lang="en-US" dirty="0" smtClean="0"/>
              <a:t>67% of students can not identify supporting details</a:t>
            </a:r>
          </a:p>
          <a:p>
            <a:r>
              <a:rPr lang="en-US" dirty="0" smtClean="0"/>
              <a:t>57% of students demonstrate difficulty drawing conclusions based on information stated in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291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Spring SOL scores for 2012 for the fourth grade Reading Test.</a:t>
            </a:r>
          </a:p>
          <a:p>
            <a:r>
              <a:rPr lang="en-US" dirty="0" smtClean="0"/>
              <a:t>Reporting categories where patterns of difficulty emerged where:</a:t>
            </a:r>
          </a:p>
          <a:p>
            <a:pPr lvl="1"/>
            <a:r>
              <a:rPr lang="en-US" dirty="0" smtClean="0"/>
              <a:t>Use word analysis and informational resources</a:t>
            </a:r>
          </a:p>
          <a:p>
            <a:pPr lvl="1"/>
            <a:r>
              <a:rPr lang="en-US" dirty="0" smtClean="0"/>
              <a:t>Demonstrating comprehension of printed materials</a:t>
            </a:r>
          </a:p>
          <a:p>
            <a:pPr lvl="1"/>
            <a:r>
              <a:rPr lang="en-US" dirty="0" smtClean="0"/>
              <a:t>Analyzing the author’s purpose</a:t>
            </a:r>
          </a:p>
          <a:p>
            <a:pPr lvl="1"/>
            <a:r>
              <a:rPr lang="en-US" dirty="0" smtClean="0"/>
              <a:t>Identifying important details</a:t>
            </a:r>
          </a:p>
          <a:p>
            <a:pPr lvl="1"/>
            <a:r>
              <a:rPr lang="en-US" dirty="0" smtClean="0"/>
              <a:t>Drawing 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247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Guided Reading: Comprehension</a:t>
            </a:r>
          </a:p>
          <a:p>
            <a:pPr lvl="1"/>
            <a:r>
              <a:rPr lang="en-US" sz="2800" dirty="0" smtClean="0"/>
              <a:t>Shared reading between teacher and student in small group</a:t>
            </a:r>
          </a:p>
          <a:p>
            <a:pPr lvl="1"/>
            <a:r>
              <a:rPr lang="en-US" sz="2800" dirty="0" smtClean="0"/>
              <a:t>Whole class read aloud element</a:t>
            </a:r>
          </a:p>
          <a:p>
            <a:pPr lvl="1"/>
            <a:r>
              <a:rPr lang="en-US" sz="2800" dirty="0" smtClean="0"/>
              <a:t>Critical analysis of text with close proximity of teacher as facilitator</a:t>
            </a:r>
          </a:p>
          <a:p>
            <a:pPr lvl="1"/>
            <a:r>
              <a:rPr lang="en-US" sz="2800" dirty="0" smtClean="0"/>
              <a:t>Leveled readers for instructional and independent reading level supports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6140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Leveled Literacy Intervention: Fluency</a:t>
            </a:r>
          </a:p>
          <a:p>
            <a:pPr lvl="1"/>
            <a:r>
              <a:rPr lang="en-US" sz="2800" dirty="0" smtClean="0"/>
              <a:t>Student reads at independent reading level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Timed repeated readings to increase fluency</a:t>
            </a:r>
          </a:p>
          <a:p>
            <a:pPr marL="457200" lvl="1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19309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1" y="314978"/>
            <a:ext cx="7691719" cy="1271775"/>
          </a:xfrm>
        </p:spPr>
        <p:txBody>
          <a:bodyPr/>
          <a:lstStyle/>
          <a:p>
            <a:r>
              <a:rPr lang="en-US" dirty="0" smtClean="0"/>
              <a:t>Possible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Selected Solution</a:t>
            </a:r>
          </a:p>
          <a:p>
            <a:r>
              <a:rPr lang="en-US" dirty="0" smtClean="0"/>
              <a:t>Teacher Designed Plan:  Incorporates Comprehension, Fluency, and Word Analysis</a:t>
            </a:r>
          </a:p>
          <a:p>
            <a:pPr lvl="1"/>
            <a:r>
              <a:rPr lang="en-US" sz="2400" dirty="0" smtClean="0"/>
              <a:t>Small group design of 12 or less students</a:t>
            </a:r>
          </a:p>
          <a:p>
            <a:pPr lvl="1"/>
            <a:r>
              <a:rPr lang="en-US" sz="2400" dirty="0" smtClean="0"/>
              <a:t>Student rotate through centers in 20 minute cycles</a:t>
            </a:r>
          </a:p>
          <a:p>
            <a:pPr lvl="2"/>
            <a:r>
              <a:rPr lang="en-US" sz="2400" dirty="0" smtClean="0"/>
              <a:t>Guided Reading Center</a:t>
            </a:r>
          </a:p>
          <a:p>
            <a:pPr lvl="2"/>
            <a:r>
              <a:rPr lang="en-US" sz="2400" dirty="0" smtClean="0"/>
              <a:t>Word knowledge Center</a:t>
            </a:r>
          </a:p>
          <a:p>
            <a:pPr lvl="2"/>
            <a:r>
              <a:rPr lang="en-US" sz="2400" dirty="0" smtClean="0"/>
              <a:t>Independent Center</a:t>
            </a:r>
          </a:p>
        </p:txBody>
      </p:sp>
    </p:spTree>
    <p:extLst>
      <p:ext uri="{BB962C8B-B14F-4D97-AF65-F5344CB8AC3E}">
        <p14:creationId xmlns:p14="http://schemas.microsoft.com/office/powerpoint/2010/main" val="2544314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Justification of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561" y="1757138"/>
            <a:ext cx="7691719" cy="4571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Meets students where they perform</a:t>
            </a:r>
          </a:p>
          <a:p>
            <a:r>
              <a:rPr lang="en-US" dirty="0" smtClean="0"/>
              <a:t>Incorporates three major components of reading</a:t>
            </a:r>
          </a:p>
          <a:p>
            <a:r>
              <a:rPr lang="en-US" dirty="0" smtClean="0"/>
              <a:t>Each area of student need is addressed simultaneously through center practice and teacher guidance</a:t>
            </a:r>
          </a:p>
          <a:p>
            <a:r>
              <a:rPr lang="en-US" dirty="0" smtClean="0"/>
              <a:t>Adds element of student self-monitoring in fluency and self-regulation through questioning and repair strategies</a:t>
            </a:r>
          </a:p>
          <a:p>
            <a:r>
              <a:rPr lang="en-US" dirty="0" smtClean="0"/>
              <a:t>Encourages engagement and motivation through student choice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5074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Supplementary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>
              <a:spcBef>
                <a:spcPts val="2400"/>
              </a:spcBef>
              <a:buClrTx/>
            </a:pPr>
            <a:r>
              <a:rPr lang="en-US" dirty="0"/>
              <a:t>Guided Reading </a:t>
            </a:r>
            <a:r>
              <a:rPr lang="en-US" dirty="0" smtClean="0"/>
              <a:t>Center</a:t>
            </a:r>
          </a:p>
          <a:p>
            <a:pPr marL="806450" lvl="2">
              <a:spcBef>
                <a:spcPts val="2400"/>
              </a:spcBef>
            </a:pPr>
            <a:r>
              <a:rPr lang="en-US" dirty="0" smtClean="0"/>
              <a:t>Homogenous </a:t>
            </a:r>
            <a:r>
              <a:rPr lang="en-US" dirty="0"/>
              <a:t>reading </a:t>
            </a:r>
            <a:r>
              <a:rPr lang="en-US" dirty="0" smtClean="0"/>
              <a:t>groups</a:t>
            </a:r>
          </a:p>
          <a:p>
            <a:pPr marL="806450" lvl="2">
              <a:spcBef>
                <a:spcPts val="2400"/>
              </a:spcBef>
            </a:pPr>
            <a:r>
              <a:rPr lang="en-US" dirty="0" smtClean="0"/>
              <a:t>Teacher </a:t>
            </a:r>
            <a:r>
              <a:rPr lang="en-US" dirty="0"/>
              <a:t>acts as a </a:t>
            </a:r>
            <a:r>
              <a:rPr lang="en-US" dirty="0" smtClean="0"/>
              <a:t>facilitator</a:t>
            </a:r>
          </a:p>
          <a:p>
            <a:pPr marL="806450" lvl="2">
              <a:spcBef>
                <a:spcPts val="2400"/>
              </a:spcBef>
            </a:pPr>
            <a:r>
              <a:rPr lang="en-US" dirty="0" smtClean="0"/>
              <a:t>Leveled </a:t>
            </a:r>
            <a:r>
              <a:rPr lang="en-US" dirty="0"/>
              <a:t>readers from school curriculum textbook; </a:t>
            </a:r>
            <a:r>
              <a:rPr lang="en-US" i="1" dirty="0"/>
              <a:t>Journeys</a:t>
            </a:r>
            <a:endParaRPr lang="en-US" dirty="0"/>
          </a:p>
          <a:p>
            <a:pPr marL="457200" lvl="1">
              <a:spcBef>
                <a:spcPts val="2400"/>
              </a:spcBef>
              <a:buClrTx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2467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entur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Venture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Venture.thmx</Template>
  <TotalTime>161</TotalTime>
  <Words>767</Words>
  <Application>Microsoft Macintosh PowerPoint</Application>
  <PresentationFormat>On-screen Show (4:3)</PresentationFormat>
  <Paragraphs>102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Venture</vt:lpstr>
      <vt:lpstr>Literacy Plan</vt:lpstr>
      <vt:lpstr>Contextual Factors</vt:lpstr>
      <vt:lpstr>Description of Need</vt:lpstr>
      <vt:lpstr>Data Analysis</vt:lpstr>
      <vt:lpstr>Possible Solutions</vt:lpstr>
      <vt:lpstr>Possible Solutions</vt:lpstr>
      <vt:lpstr>Possible Solutions</vt:lpstr>
      <vt:lpstr>Justification of Solution</vt:lpstr>
      <vt:lpstr>Supplementary Materials</vt:lpstr>
      <vt:lpstr>Supplementary Materials</vt:lpstr>
      <vt:lpstr>Supplementary Materials</vt:lpstr>
      <vt:lpstr>Process of Implementation</vt:lpstr>
      <vt:lpstr>Description of the Plan</vt:lpstr>
      <vt:lpstr>Training</vt:lpstr>
      <vt:lpstr>Motivation for Change</vt:lpstr>
      <vt:lpstr>Role of Literacy Specialist</vt:lpstr>
      <vt:lpstr>Assessment Plan</vt:lpstr>
    </vt:vector>
  </TitlesOfParts>
  <Company>Prince Edward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Literacy Plan</dc:title>
  <dc:creator>Carol Pippen</dc:creator>
  <cp:lastModifiedBy>Carol Pippen</cp:lastModifiedBy>
  <cp:revision>16</cp:revision>
  <dcterms:created xsi:type="dcterms:W3CDTF">2015-04-12T19:02:02Z</dcterms:created>
  <dcterms:modified xsi:type="dcterms:W3CDTF">2015-04-12T21:43:31Z</dcterms:modified>
</cp:coreProperties>
</file>