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Catamaran"/>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Catamaran-bold.fntdata"/><Relationship Id="rId21" Type="http://schemas.openxmlformats.org/officeDocument/2006/relationships/font" Target="fonts/Catamaran-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3f0a7abd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3f0a7abd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3f0a7abd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3f0a7abd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41b5d3afd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41b5d3afd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sdg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41b5d3af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41b5d3af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3f0a7abd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3f0a7abd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3f0a7abd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3f0a7abd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f0a7abd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f0a7abd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gdsg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3f0a7abd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3f0a7abd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3f0a7abd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3f0a7abd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latin typeface="Roboto"/>
                <a:ea typeface="Roboto"/>
                <a:cs typeface="Roboto"/>
                <a:sym typeface="Roboto"/>
              </a:rPr>
              <a:t>focus area is in the dining hall. A potential place for sustainable information could be on the walls next to the dish rooms. This would be a perfect place to educate students about composting in the dining hall. The poster could include a photo and information on the pre-existing composting efforts in the dish room.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41b5d3af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41b5d3af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40794c82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40794c82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41b5d3af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41b5d3af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2194525"/>
            <a:ext cx="6044400" cy="9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Sustainability </a:t>
            </a:r>
            <a:endParaRPr/>
          </a:p>
          <a:p>
            <a:pPr indent="0" lvl="0" marL="0" rtl="0" algn="ctr">
              <a:spcBef>
                <a:spcPts val="0"/>
              </a:spcBef>
              <a:spcAft>
                <a:spcPts val="0"/>
              </a:spcAft>
              <a:buNone/>
            </a:pPr>
            <a:r>
              <a:rPr lang="en"/>
              <a:t>in Action</a:t>
            </a:r>
            <a:endParaRPr/>
          </a:p>
          <a:p>
            <a:pPr indent="0" lvl="0" marL="0" rtl="0" algn="l">
              <a:spcBef>
                <a:spcPts val="0"/>
              </a:spcBef>
              <a:spcAft>
                <a:spcPts val="0"/>
              </a:spcAft>
              <a:buNone/>
            </a:pPr>
            <a:r>
              <a:t/>
            </a:r>
            <a:endParaRPr/>
          </a:p>
        </p:txBody>
      </p:sp>
      <p:sp>
        <p:nvSpPr>
          <p:cNvPr id="64" name="Google Shape;64;p13"/>
          <p:cNvSpPr txBox="1"/>
          <p:nvPr>
            <p:ph idx="1" type="subTitle"/>
          </p:nvPr>
        </p:nvSpPr>
        <p:spPr>
          <a:xfrm>
            <a:off x="1680302" y="31256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Julia White, Camryn Ridpath, and Victoria Adame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 People</a:t>
            </a:r>
            <a:endParaRPr/>
          </a:p>
        </p:txBody>
      </p:sp>
      <p:sp>
        <p:nvSpPr>
          <p:cNvPr id="128" name="Google Shape;128;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Grant Avent:</a:t>
            </a:r>
            <a:endParaRPr sz="2400"/>
          </a:p>
          <a:p>
            <a:pPr indent="-381000" lvl="1" marL="914400" rtl="0" algn="l">
              <a:spcBef>
                <a:spcPts val="0"/>
              </a:spcBef>
              <a:spcAft>
                <a:spcPts val="0"/>
              </a:spcAft>
              <a:buSzPts val="2400"/>
              <a:buChar char="○"/>
            </a:pPr>
            <a:r>
              <a:rPr lang="en" sz="2400"/>
              <a:t>Ask where it is possible to hang permanent posters/signs/boards advertising D-Hall education</a:t>
            </a:r>
            <a:endParaRPr sz="2400"/>
          </a:p>
          <a:p>
            <a:pPr indent="-381000" lvl="1" marL="914400" rtl="0" algn="l">
              <a:spcBef>
                <a:spcPts val="0"/>
              </a:spcBef>
              <a:spcAft>
                <a:spcPts val="0"/>
              </a:spcAft>
              <a:buSzPts val="2400"/>
              <a:buChar char="○"/>
            </a:pPr>
            <a:r>
              <a:rPr lang="en" sz="2400"/>
              <a:t>Get suggestions from him on other potential sources to answer further questions </a:t>
            </a:r>
            <a:endParaRPr sz="2400"/>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295575" y="519000"/>
            <a:ext cx="4045200" cy="89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Approach</a:t>
            </a:r>
            <a:endParaRPr/>
          </a:p>
        </p:txBody>
      </p:sp>
      <p:sp>
        <p:nvSpPr>
          <p:cNvPr id="134" name="Google Shape;134;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b="1" lang="en" u="sng"/>
              <a:t>Our Goal:</a:t>
            </a:r>
            <a:endParaRPr b="1" u="sng"/>
          </a:p>
          <a:p>
            <a:pPr indent="-342900" lvl="0" marL="457200" rtl="0" algn="l">
              <a:spcBef>
                <a:spcPts val="1600"/>
              </a:spcBef>
              <a:spcAft>
                <a:spcPts val="0"/>
              </a:spcAft>
              <a:buSzPts val="1800"/>
              <a:buChar char="●"/>
            </a:pPr>
            <a:r>
              <a:rPr lang="en"/>
              <a:t>To inform students of the efforts D-Hall makes to be a sustainable dining hall</a:t>
            </a:r>
            <a:endParaRPr/>
          </a:p>
        </p:txBody>
      </p:sp>
      <p:sp>
        <p:nvSpPr>
          <p:cNvPr id="135" name="Google Shape;135;p23"/>
          <p:cNvSpPr txBox="1"/>
          <p:nvPr>
            <p:ph idx="1" type="subTitle"/>
          </p:nvPr>
        </p:nvSpPr>
        <p:spPr>
          <a:xfrm>
            <a:off x="107050" y="1781000"/>
            <a:ext cx="4505100" cy="3162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Talk to Grant Avent, determine where new posters can be placed, as well as find out who we can follow up with</a:t>
            </a:r>
            <a:endParaRPr sz="1800"/>
          </a:p>
          <a:p>
            <a:pPr indent="-342900" lvl="0" marL="457200" rtl="0" algn="l">
              <a:spcBef>
                <a:spcPts val="0"/>
              </a:spcBef>
              <a:spcAft>
                <a:spcPts val="0"/>
              </a:spcAft>
              <a:buSzPts val="1800"/>
              <a:buChar char="●"/>
            </a:pPr>
            <a:r>
              <a:rPr lang="en" sz="1800"/>
              <a:t>Develop a design for posters that are eye catching and informative</a:t>
            </a:r>
            <a:endParaRPr sz="1800"/>
          </a:p>
          <a:p>
            <a:pPr indent="-342900" lvl="0" marL="457200" rtl="0" algn="l">
              <a:spcBef>
                <a:spcPts val="0"/>
              </a:spcBef>
              <a:spcAft>
                <a:spcPts val="0"/>
              </a:spcAft>
              <a:buSzPts val="1800"/>
              <a:buChar char="●"/>
            </a:pPr>
            <a:r>
              <a:rPr lang="en" sz="1800"/>
              <a:t>Place posters in D-Hall</a:t>
            </a:r>
            <a:endParaRPr sz="1800"/>
          </a:p>
          <a:p>
            <a:pPr indent="0" lvl="0" marL="457200" rtl="0" algn="ctr">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6500" y="-165625"/>
            <a:ext cx="85110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We Are Already Doing</a:t>
            </a:r>
            <a:endParaRPr/>
          </a:p>
        </p:txBody>
      </p:sp>
      <p:sp>
        <p:nvSpPr>
          <p:cNvPr id="141" name="Google Shape;141;p24"/>
          <p:cNvSpPr txBox="1"/>
          <p:nvPr>
            <p:ph idx="2" type="body"/>
          </p:nvPr>
        </p:nvSpPr>
        <p:spPr>
          <a:xfrm>
            <a:off x="316500" y="1041000"/>
            <a:ext cx="8511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We purchase local, seasonal and responsibly raised, grown and sourced products whenever possible</a:t>
            </a:r>
            <a:endParaRPr>
              <a:solidFill>
                <a:srgbClr val="FFFFFF"/>
              </a:solidFill>
              <a:highlight>
                <a:srgbClr val="FFFFFF"/>
              </a:highlight>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We minimize our waste by reducing, reusing and recycling.</a:t>
            </a:r>
            <a:endParaRPr>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We implement practices to conserve natural resources and ensure operational efficiencies</a:t>
            </a:r>
            <a:endParaRPr>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We ensure our transportation programs reduce fuel usage and emissions.</a:t>
            </a:r>
            <a:r>
              <a:rPr lang="en">
                <a:solidFill>
                  <a:srgbClr val="FFFFFF"/>
                </a:solidFill>
                <a:highlight>
                  <a:srgbClr val="FFFFFF"/>
                </a:highlight>
                <a:latin typeface="Arial"/>
                <a:ea typeface="Arial"/>
                <a:cs typeface="Arial"/>
                <a:sym typeface="Arial"/>
              </a:rPr>
              <a:t> </a:t>
            </a:r>
            <a:endParaRPr>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132750" y="1883400"/>
            <a:ext cx="8878500" cy="184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0"/>
              <a:t>THE END</a:t>
            </a:r>
            <a:endParaRPr sz="15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Group’s Focus Area </a:t>
            </a:r>
            <a:endParaRPr/>
          </a:p>
        </p:txBody>
      </p:sp>
      <p:sp>
        <p:nvSpPr>
          <p:cNvPr id="70" name="Google Shape;70;p14"/>
          <p:cNvSpPr txBox="1"/>
          <p:nvPr>
            <p:ph idx="1" type="body"/>
          </p:nvPr>
        </p:nvSpPr>
        <p:spPr>
          <a:xfrm>
            <a:off x="387900" y="13033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Our sustainability focus area is </a:t>
            </a:r>
            <a:r>
              <a:rPr lang="en" sz="2400">
                <a:solidFill>
                  <a:srgbClr val="333333"/>
                </a:solidFill>
                <a:highlight>
                  <a:srgbClr val="FFD966"/>
                </a:highlight>
                <a:latin typeface="Times New Roman"/>
                <a:ea typeface="Times New Roman"/>
                <a:cs typeface="Times New Roman"/>
                <a:sym typeface="Times New Roman"/>
              </a:rPr>
              <a:t>Dining Services and Education. </a:t>
            </a:r>
            <a:r>
              <a:rPr lang="en" sz="2400">
                <a:solidFill>
                  <a:srgbClr val="FFFFFF"/>
                </a:solidFill>
                <a:latin typeface="Times New Roman"/>
                <a:ea typeface="Times New Roman"/>
                <a:cs typeface="Times New Roman"/>
                <a:sym typeface="Times New Roman"/>
              </a:rPr>
              <a:t>We will focus on how to promote sustainability on campus and </a:t>
            </a:r>
            <a:r>
              <a:rPr lang="en" sz="2400">
                <a:solidFill>
                  <a:schemeClr val="dk2"/>
                </a:solidFill>
                <a:highlight>
                  <a:srgbClr val="FFD966"/>
                </a:highlight>
                <a:latin typeface="Times New Roman"/>
                <a:ea typeface="Times New Roman"/>
                <a:cs typeface="Times New Roman"/>
                <a:sym typeface="Times New Roman"/>
              </a:rPr>
              <a:t>how to educate students on actions already being taken by Longwood University. Our goal is to place dining </a:t>
            </a:r>
            <a:r>
              <a:rPr lang="en" sz="2400">
                <a:solidFill>
                  <a:schemeClr val="dk2"/>
                </a:solidFill>
                <a:highlight>
                  <a:srgbClr val="FFD966"/>
                </a:highlight>
                <a:latin typeface="Times New Roman"/>
                <a:ea typeface="Times New Roman"/>
                <a:cs typeface="Times New Roman"/>
                <a:sym typeface="Times New Roman"/>
              </a:rPr>
              <a:t>sustainability</a:t>
            </a:r>
            <a:r>
              <a:rPr lang="en" sz="2400">
                <a:solidFill>
                  <a:schemeClr val="dk2"/>
                </a:solidFill>
                <a:highlight>
                  <a:srgbClr val="FFD966"/>
                </a:highlight>
                <a:latin typeface="Times New Roman"/>
                <a:ea typeface="Times New Roman"/>
                <a:cs typeface="Times New Roman"/>
                <a:sym typeface="Times New Roman"/>
              </a:rPr>
              <a:t> on the forefront of students’ dining </a:t>
            </a:r>
            <a:r>
              <a:rPr lang="en" sz="2400">
                <a:solidFill>
                  <a:schemeClr val="dk2"/>
                </a:solidFill>
                <a:highlight>
                  <a:srgbClr val="FFD966"/>
                </a:highlight>
                <a:latin typeface="Times New Roman"/>
                <a:ea typeface="Times New Roman"/>
                <a:cs typeface="Times New Roman"/>
                <a:sym typeface="Times New Roman"/>
              </a:rPr>
              <a:t>experience</a:t>
            </a:r>
            <a:r>
              <a:rPr lang="en" sz="2400">
                <a:solidFill>
                  <a:schemeClr val="dk2"/>
                </a:solidFill>
                <a:highlight>
                  <a:srgbClr val="FFD966"/>
                </a:highlight>
                <a:latin typeface="Times New Roman"/>
                <a:ea typeface="Times New Roman"/>
                <a:cs typeface="Times New Roman"/>
                <a:sym typeface="Times New Roman"/>
              </a:rPr>
              <a:t>.</a:t>
            </a:r>
            <a:r>
              <a:rPr lang="en" sz="2400">
                <a:solidFill>
                  <a:srgbClr val="FFFFFF"/>
                </a:solidFill>
                <a:latin typeface="Times New Roman"/>
                <a:ea typeface="Times New Roman"/>
                <a:cs typeface="Times New Roman"/>
                <a:sym typeface="Times New Roman"/>
              </a:rPr>
              <a:t> At the end of our project we hope to </a:t>
            </a:r>
            <a:r>
              <a:rPr lang="en" sz="2400">
                <a:solidFill>
                  <a:srgbClr val="FFFFFF"/>
                </a:solidFill>
                <a:latin typeface="Times New Roman"/>
                <a:ea typeface="Times New Roman"/>
                <a:cs typeface="Times New Roman"/>
                <a:sym typeface="Times New Roman"/>
              </a:rPr>
              <a:t>reinvent the dining experience at Longwood insuring that sustainability efforts being done by Longwood can be recognized</a:t>
            </a:r>
            <a:r>
              <a:rPr lang="en" sz="2400">
                <a:solidFill>
                  <a:srgbClr val="FFFFFF"/>
                </a:solidFill>
                <a:latin typeface="Times New Roman"/>
                <a:ea typeface="Times New Roman"/>
                <a:cs typeface="Times New Roman"/>
                <a:sym typeface="Times New Roman"/>
              </a:rPr>
              <a:t> by students and staff.</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idx="4294967295" type="title"/>
          </p:nvPr>
        </p:nvSpPr>
        <p:spPr>
          <a:xfrm>
            <a:off x="460950" y="2920050"/>
            <a:ext cx="8222100" cy="9075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FFFFFF"/>
                </a:solidFill>
                <a:latin typeface="Times New Roman"/>
                <a:ea typeface="Times New Roman"/>
                <a:cs typeface="Times New Roman"/>
                <a:sym typeface="Times New Roman"/>
              </a:rPr>
              <a:t>How can we effectively educate and engage students/staff in regards to sustainability?</a:t>
            </a:r>
            <a:endParaRPr sz="4800">
              <a:solidFill>
                <a:srgbClr val="FFFFFF"/>
              </a:solidFill>
              <a:latin typeface="Times New Roman"/>
              <a:ea typeface="Times New Roman"/>
              <a:cs typeface="Times New Roman"/>
              <a:sym typeface="Times New Roman"/>
            </a:endParaRPr>
          </a:p>
        </p:txBody>
      </p:sp>
      <p:sp>
        <p:nvSpPr>
          <p:cNvPr id="76" name="Google Shape;76;p15"/>
          <p:cNvSpPr txBox="1"/>
          <p:nvPr/>
        </p:nvSpPr>
        <p:spPr>
          <a:xfrm>
            <a:off x="782825" y="-4076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914400" rtl="0" algn="l">
              <a:lnSpc>
                <a:spcPct val="150000"/>
              </a:lnSpc>
              <a:spcBef>
                <a:spcPts val="0"/>
              </a:spcBef>
              <a:spcAft>
                <a:spcPts val="0"/>
              </a:spcAft>
              <a:buSzPts val="1800"/>
              <a:buAutoNum type="arabicPeriod"/>
            </a:pPr>
            <a:r>
              <a:rPr lang="en"/>
              <a:t>How can we assist D-Hall effectively educate campus on dining sustainability? </a:t>
            </a:r>
            <a:endParaRPr/>
          </a:p>
          <a:p>
            <a:pPr indent="-342900" lvl="0" marL="914400" rtl="0" algn="l">
              <a:lnSpc>
                <a:spcPct val="150000"/>
              </a:lnSpc>
              <a:spcBef>
                <a:spcPts val="0"/>
              </a:spcBef>
              <a:spcAft>
                <a:spcPts val="0"/>
              </a:spcAft>
              <a:buSzPts val="1800"/>
              <a:buAutoNum type="arabicPeriod"/>
            </a:pPr>
            <a:r>
              <a:rPr lang="en"/>
              <a:t>What is the minimum and maximum amount dining management is willing to spend on education?</a:t>
            </a:r>
            <a:endParaRPr/>
          </a:p>
          <a:p>
            <a:pPr indent="-342900" lvl="0" marL="914400" rtl="0" algn="l">
              <a:lnSpc>
                <a:spcPct val="150000"/>
              </a:lnSpc>
              <a:spcBef>
                <a:spcPts val="0"/>
              </a:spcBef>
              <a:spcAft>
                <a:spcPts val="0"/>
              </a:spcAft>
              <a:buSzPts val="1800"/>
              <a:buAutoNum type="arabicPeriod"/>
            </a:pPr>
            <a:r>
              <a:rPr lang="en"/>
              <a:t>How can we create something that will have a lasting impact at Longwood University?</a:t>
            </a:r>
            <a:endParaRPr/>
          </a:p>
          <a:p>
            <a:pPr indent="-342900" lvl="0" marL="914400" rtl="0" algn="l">
              <a:lnSpc>
                <a:spcPct val="150000"/>
              </a:lnSpc>
              <a:spcBef>
                <a:spcPts val="0"/>
              </a:spcBef>
              <a:spcAft>
                <a:spcPts val="0"/>
              </a:spcAft>
              <a:buSzPts val="1800"/>
              <a:buAutoNum type="arabicPeriod"/>
            </a:pPr>
            <a:r>
              <a:rPr lang="en"/>
              <a:t>Where would it be possible to hang permanent posters? And who might we talk to to find out that information?</a:t>
            </a:r>
            <a:endParaRPr/>
          </a:p>
          <a:p>
            <a:pPr indent="0" lvl="0" marL="457200" rtl="0" algn="l">
              <a:spcBef>
                <a:spcPts val="1600"/>
              </a:spcBef>
              <a:spcAft>
                <a:spcPts val="0"/>
              </a:spcAft>
              <a:buNone/>
            </a:pPr>
            <a:r>
              <a:t/>
            </a:r>
            <a:endParaRPr/>
          </a:p>
          <a:p>
            <a:pPr indent="0" lvl="0" marL="457200" rtl="0" algn="l">
              <a:spcBef>
                <a:spcPts val="0"/>
              </a:spcBef>
              <a:spcAft>
                <a:spcPts val="0"/>
              </a:spcAft>
              <a:buNone/>
            </a:pPr>
            <a:r>
              <a:t/>
            </a:r>
            <a:endParaRPr/>
          </a:p>
        </p:txBody>
      </p:sp>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 Want to Know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Problem at a Local and Global Level</a:t>
            </a:r>
            <a:endParaRPr/>
          </a:p>
        </p:txBody>
      </p:sp>
      <p:sp>
        <p:nvSpPr>
          <p:cNvPr id="88" name="Google Shape;88;p17"/>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Global</a:t>
            </a:r>
            <a:endParaRPr/>
          </a:p>
          <a:p>
            <a:pPr indent="-317500" lvl="0" marL="457200" rtl="0" algn="l">
              <a:spcBef>
                <a:spcPts val="1600"/>
              </a:spcBef>
              <a:spcAft>
                <a:spcPts val="0"/>
              </a:spcAft>
              <a:buSzPts val="1400"/>
              <a:buChar char="●"/>
            </a:pPr>
            <a:r>
              <a:rPr lang="en"/>
              <a:t>Globally, importance of sustainability is not widely recognized </a:t>
            </a:r>
            <a:endParaRPr/>
          </a:p>
          <a:p>
            <a:pPr indent="-317500" lvl="0" marL="457200" rtl="0" algn="l">
              <a:spcBef>
                <a:spcPts val="0"/>
              </a:spcBef>
              <a:spcAft>
                <a:spcPts val="0"/>
              </a:spcAft>
              <a:buSzPts val="1400"/>
              <a:buChar char="●"/>
            </a:pPr>
            <a:r>
              <a:rPr lang="en"/>
              <a:t>Most individuals may not recognize what can/cannot be recycled</a:t>
            </a:r>
            <a:endParaRPr/>
          </a:p>
          <a:p>
            <a:pPr indent="0" lvl="0" marL="0" rtl="0" algn="l">
              <a:spcBef>
                <a:spcPts val="1600"/>
              </a:spcBef>
              <a:spcAft>
                <a:spcPts val="1600"/>
              </a:spcAft>
              <a:buNone/>
            </a:pPr>
            <a:r>
              <a:t/>
            </a:r>
            <a:endParaRPr/>
          </a:p>
        </p:txBody>
      </p:sp>
      <p:sp>
        <p:nvSpPr>
          <p:cNvPr id="89" name="Google Shape;89;p17"/>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Local</a:t>
            </a:r>
            <a:endParaRPr sz="1800"/>
          </a:p>
          <a:p>
            <a:pPr indent="-317500" lvl="0" marL="457200" rtl="0" algn="l">
              <a:spcBef>
                <a:spcPts val="1600"/>
              </a:spcBef>
              <a:spcAft>
                <a:spcPts val="0"/>
              </a:spcAft>
              <a:buSzPts val="1400"/>
              <a:buChar char="●"/>
            </a:pPr>
            <a:r>
              <a:rPr lang="en"/>
              <a:t>Many students, including work study students, are unaware of D-Hall sustainability</a:t>
            </a:r>
            <a:endParaRPr/>
          </a:p>
          <a:p>
            <a:pPr indent="-317500" lvl="0" marL="457200" rtl="0" algn="l">
              <a:spcBef>
                <a:spcPts val="0"/>
              </a:spcBef>
              <a:spcAft>
                <a:spcPts val="0"/>
              </a:spcAft>
              <a:buSzPts val="1400"/>
              <a:buChar char="●"/>
            </a:pPr>
            <a:r>
              <a:rPr lang="en"/>
              <a:t>Ex: composting, locally grown produce</a:t>
            </a:r>
            <a:endParaRPr/>
          </a:p>
          <a:p>
            <a:pPr indent="0" lvl="0" marL="0" rtl="0" algn="l">
              <a:spcBef>
                <a:spcPts val="1600"/>
              </a:spcBef>
              <a:spcAft>
                <a:spcPts val="1600"/>
              </a:spcAft>
              <a:buNone/>
            </a:pPr>
            <a:r>
              <a:t/>
            </a:r>
            <a:endParaRPr/>
          </a:p>
        </p:txBody>
      </p:sp>
      <p:pic>
        <p:nvPicPr>
          <p:cNvPr id="90" name="Google Shape;90;p17"/>
          <p:cNvPicPr preferRelativeResize="0"/>
          <p:nvPr/>
        </p:nvPicPr>
        <p:blipFill>
          <a:blip r:embed="rId3">
            <a:alphaModFix/>
          </a:blip>
          <a:stretch>
            <a:fillRect/>
          </a:stretch>
        </p:blipFill>
        <p:spPr>
          <a:xfrm>
            <a:off x="3138225" y="2825425"/>
            <a:ext cx="2324600" cy="243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Locale</a:t>
            </a:r>
            <a:endParaRPr/>
          </a:p>
        </p:txBody>
      </p:sp>
      <p:sp>
        <p:nvSpPr>
          <p:cNvPr id="96" name="Google Shape;96;p18"/>
          <p:cNvSpPr txBox="1"/>
          <p:nvPr>
            <p:ph idx="1" type="body"/>
          </p:nvPr>
        </p:nvSpPr>
        <p:spPr>
          <a:xfrm>
            <a:off x="159300" y="1489825"/>
            <a:ext cx="82800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Focus area</a:t>
            </a:r>
            <a:endParaRPr sz="2400"/>
          </a:p>
          <a:p>
            <a:pPr indent="-381000" lvl="1" marL="914400" rtl="0" algn="l">
              <a:spcBef>
                <a:spcPts val="0"/>
              </a:spcBef>
              <a:spcAft>
                <a:spcPts val="0"/>
              </a:spcAft>
              <a:buSzPts val="2400"/>
              <a:buChar char="○"/>
            </a:pPr>
            <a:r>
              <a:rPr lang="en" sz="2400"/>
              <a:t>D-Hall</a:t>
            </a:r>
            <a:endParaRPr sz="2400"/>
          </a:p>
          <a:p>
            <a:pPr indent="-381000" lvl="0" marL="457200" rtl="0" algn="l">
              <a:spcBef>
                <a:spcPts val="0"/>
              </a:spcBef>
              <a:spcAft>
                <a:spcPts val="0"/>
              </a:spcAft>
              <a:buSzPts val="2400"/>
              <a:buChar char="●"/>
            </a:pPr>
            <a:r>
              <a:rPr lang="en" sz="2400"/>
              <a:t>Potential places for info </a:t>
            </a:r>
            <a:endParaRPr sz="2400"/>
          </a:p>
          <a:p>
            <a:pPr indent="-381000" lvl="1" marL="914400" rtl="0" algn="l">
              <a:spcBef>
                <a:spcPts val="0"/>
              </a:spcBef>
              <a:spcAft>
                <a:spcPts val="0"/>
              </a:spcAft>
              <a:buSzPts val="2400"/>
              <a:buChar char="○"/>
            </a:pPr>
            <a:r>
              <a:rPr lang="en" sz="2400"/>
              <a:t>Walls next to dish rooms</a:t>
            </a:r>
            <a:endParaRPr sz="2400"/>
          </a:p>
          <a:p>
            <a:pPr indent="-381000" lvl="1" marL="914400" rtl="0" algn="l">
              <a:spcBef>
                <a:spcPts val="0"/>
              </a:spcBef>
              <a:spcAft>
                <a:spcPts val="0"/>
              </a:spcAft>
              <a:buSzPts val="2400"/>
              <a:buChar char="○"/>
            </a:pPr>
            <a:r>
              <a:rPr lang="en" sz="2400"/>
              <a:t>Lobby in D-Hall</a:t>
            </a:r>
            <a:endParaRPr sz="2400"/>
          </a:p>
          <a:p>
            <a:pPr indent="0" lvl="0" marL="914400" rtl="0" algn="l">
              <a:spcBef>
                <a:spcPts val="1600"/>
              </a:spcBef>
              <a:spcAft>
                <a:spcPts val="0"/>
              </a:spcAft>
              <a:buNone/>
            </a:pPr>
            <a:r>
              <a:t/>
            </a:r>
            <a:endParaRPr sz="2400"/>
          </a:p>
          <a:p>
            <a:pPr indent="0" lvl="0" marL="914400" rtl="0" algn="l">
              <a:spcBef>
                <a:spcPts val="1600"/>
              </a:spcBef>
              <a:spcAft>
                <a:spcPts val="1600"/>
              </a:spcAft>
              <a:buNone/>
            </a:pPr>
            <a:r>
              <a:t/>
            </a:r>
            <a:endParaRPr/>
          </a:p>
        </p:txBody>
      </p:sp>
      <p:sp>
        <p:nvSpPr>
          <p:cNvPr id="97" name="Google Shape;97;p18"/>
          <p:cNvSpPr txBox="1"/>
          <p:nvPr/>
        </p:nvSpPr>
        <p:spPr>
          <a:xfrm>
            <a:off x="5555775" y="4652700"/>
            <a:ext cx="36618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98" name="Google Shape;98;p18"/>
          <p:cNvPicPr preferRelativeResize="0"/>
          <p:nvPr/>
        </p:nvPicPr>
        <p:blipFill>
          <a:blip r:embed="rId3">
            <a:alphaModFix/>
          </a:blip>
          <a:stretch>
            <a:fillRect/>
          </a:stretch>
        </p:blipFill>
        <p:spPr>
          <a:xfrm>
            <a:off x="4963025" y="1235350"/>
            <a:ext cx="4009224" cy="267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290500" y="23077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104" name="Google Shape;104;p19"/>
          <p:cNvPicPr preferRelativeResize="0"/>
          <p:nvPr/>
        </p:nvPicPr>
        <p:blipFill>
          <a:blip r:embed="rId3">
            <a:alphaModFix/>
          </a:blip>
          <a:stretch>
            <a:fillRect/>
          </a:stretch>
        </p:blipFill>
        <p:spPr>
          <a:xfrm>
            <a:off x="5031900" y="0"/>
            <a:ext cx="4025525" cy="4523301"/>
          </a:xfrm>
          <a:prstGeom prst="rect">
            <a:avLst/>
          </a:prstGeom>
          <a:noFill/>
          <a:ln>
            <a:noFill/>
          </a:ln>
        </p:spPr>
      </p:pic>
      <p:pic>
        <p:nvPicPr>
          <p:cNvPr id="105" name="Google Shape;105;p19"/>
          <p:cNvPicPr preferRelativeResize="0"/>
          <p:nvPr/>
        </p:nvPicPr>
        <p:blipFill rotWithShape="1">
          <a:blip r:embed="rId4">
            <a:alphaModFix/>
          </a:blip>
          <a:srcRect b="0" l="0" r="0" t="0"/>
          <a:stretch/>
        </p:blipFill>
        <p:spPr>
          <a:xfrm>
            <a:off x="782675" y="1232250"/>
            <a:ext cx="4954999" cy="4085300"/>
          </a:xfrm>
          <a:prstGeom prst="rect">
            <a:avLst/>
          </a:prstGeom>
          <a:noFill/>
          <a:ln>
            <a:noFill/>
          </a:ln>
        </p:spPr>
      </p:pic>
      <p:sp>
        <p:nvSpPr>
          <p:cNvPr id="106" name="Google Shape;106;p19"/>
          <p:cNvSpPr txBox="1"/>
          <p:nvPr/>
        </p:nvSpPr>
        <p:spPr>
          <a:xfrm>
            <a:off x="5031900" y="4620700"/>
            <a:ext cx="4036500" cy="3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Photo Credit - Ole Miss Office of Sustainability</a:t>
            </a:r>
            <a:endParaRPr>
              <a:solidFill>
                <a:srgbClr val="FFFFFF"/>
              </a:solidFill>
            </a:endParaRPr>
          </a:p>
        </p:txBody>
      </p:sp>
      <p:pic>
        <p:nvPicPr>
          <p:cNvPr id="107" name="Google Shape;107;p19"/>
          <p:cNvPicPr preferRelativeResize="0"/>
          <p:nvPr/>
        </p:nvPicPr>
        <p:blipFill rotWithShape="1">
          <a:blip r:embed="rId5">
            <a:alphaModFix/>
          </a:blip>
          <a:srcRect b="32394" l="0" r="0" t="7835"/>
          <a:stretch/>
        </p:blipFill>
        <p:spPr>
          <a:xfrm>
            <a:off x="2413150" y="0"/>
            <a:ext cx="2618750" cy="208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#LUEatSmart Campaign</a:t>
            </a:r>
            <a:endParaRPr/>
          </a:p>
        </p:txBody>
      </p:sp>
      <p:sp>
        <p:nvSpPr>
          <p:cNvPr id="113" name="Google Shape;113;p20"/>
          <p:cNvSpPr txBox="1"/>
          <p:nvPr>
            <p:ph idx="1" type="body"/>
          </p:nvPr>
        </p:nvSpPr>
        <p:spPr>
          <a:xfrm>
            <a:off x="387900" y="1489825"/>
            <a:ext cx="2967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is a great example of education at d-hall. Rather than a simple paper flyer, the large wooden animals catch your eye and make you want to go and read the messages on them.</a:t>
            </a:r>
            <a:endParaRPr/>
          </a:p>
        </p:txBody>
      </p:sp>
      <p:pic>
        <p:nvPicPr>
          <p:cNvPr id="114" name="Google Shape;114;p20"/>
          <p:cNvPicPr preferRelativeResize="0"/>
          <p:nvPr/>
        </p:nvPicPr>
        <p:blipFill>
          <a:blip r:embed="rId3">
            <a:alphaModFix/>
          </a:blip>
          <a:stretch>
            <a:fillRect/>
          </a:stretch>
        </p:blipFill>
        <p:spPr>
          <a:xfrm>
            <a:off x="3292475" y="1098350"/>
            <a:ext cx="5851525" cy="3861851"/>
          </a:xfrm>
          <a:prstGeom prst="rect">
            <a:avLst/>
          </a:prstGeom>
          <a:noFill/>
          <a:ln>
            <a:noFill/>
          </a:ln>
        </p:spPr>
      </p:pic>
      <p:sp>
        <p:nvSpPr>
          <p:cNvPr id="115" name="Google Shape;115;p20"/>
          <p:cNvSpPr txBox="1"/>
          <p:nvPr/>
        </p:nvSpPr>
        <p:spPr>
          <a:xfrm>
            <a:off x="3422509" y="1212775"/>
            <a:ext cx="2559600" cy="225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1226100" y="10676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a:t>
            </a:r>
            <a:endParaRPr/>
          </a:p>
          <a:p>
            <a:pPr indent="0" lvl="0" marL="0" rtl="0" algn="l">
              <a:spcBef>
                <a:spcPts val="0"/>
              </a:spcBef>
              <a:spcAft>
                <a:spcPts val="0"/>
              </a:spcAft>
              <a:buNone/>
            </a:pPr>
            <a:r>
              <a:rPr lang="en"/>
              <a:t>Findings</a:t>
            </a:r>
            <a:endParaRPr/>
          </a:p>
        </p:txBody>
      </p:sp>
      <p:sp>
        <p:nvSpPr>
          <p:cNvPr id="121" name="Google Shape;121;p21"/>
          <p:cNvSpPr txBox="1"/>
          <p:nvPr>
            <p:ph idx="1" type="body"/>
          </p:nvPr>
        </p:nvSpPr>
        <p:spPr>
          <a:xfrm>
            <a:off x="387900" y="2457025"/>
            <a:ext cx="8368200" cy="36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Catamaran"/>
                <a:ea typeface="Catamaran"/>
                <a:cs typeface="Catamaran"/>
                <a:sym typeface="Catamaran"/>
              </a:rPr>
              <a:t>This is an idea from Marquette University where students are engaged in the composting process rather than staff. It educates them about the process as well as encourages them to continue the practice later in life. Student engagement in this way is important because it makes composting more within the “norm” and more accepted by society.</a:t>
            </a:r>
            <a:endParaRPr sz="1400">
              <a:latin typeface="Catamaran"/>
              <a:ea typeface="Catamaran"/>
              <a:cs typeface="Catamaran"/>
              <a:sym typeface="Catamaran"/>
            </a:endParaRPr>
          </a:p>
          <a:p>
            <a:pPr indent="0" lvl="0" marL="0" rtl="0" algn="l">
              <a:spcBef>
                <a:spcPts val="1600"/>
              </a:spcBef>
              <a:spcAft>
                <a:spcPts val="1600"/>
              </a:spcAft>
              <a:buNone/>
            </a:pPr>
            <a:r>
              <a:rPr lang="en" sz="1400">
                <a:latin typeface="Catamaran"/>
                <a:ea typeface="Catamaran"/>
                <a:cs typeface="Catamaran"/>
                <a:sym typeface="Catamaran"/>
              </a:rPr>
              <a:t>This idea would apply perfectly to our school, seeing as we already have the means to compost, it’s just adding some big bins on the student side to engage everyone. This is also possibly a way we could get work study involved because they could be the ones to take the bins to the pulper. </a:t>
            </a:r>
            <a:endParaRPr sz="1400">
              <a:latin typeface="Catamaran"/>
              <a:ea typeface="Catamaran"/>
              <a:cs typeface="Catamaran"/>
              <a:sym typeface="Catamaran"/>
            </a:endParaRPr>
          </a:p>
        </p:txBody>
      </p:sp>
      <p:pic>
        <p:nvPicPr>
          <p:cNvPr descr="Justin+Kollamana%2C+a+freshman+in+the+College+of+Arts+%26+Sciences%2C+uses+the+compost+bin+in+Straz+Hall.+" id="122" name="Google Shape;122;p21"/>
          <p:cNvPicPr preferRelativeResize="0"/>
          <p:nvPr/>
        </p:nvPicPr>
        <p:blipFill>
          <a:blip r:embed="rId3">
            <a:alphaModFix/>
          </a:blip>
          <a:stretch>
            <a:fillRect/>
          </a:stretch>
        </p:blipFill>
        <p:spPr>
          <a:xfrm>
            <a:off x="4247484" y="-11475"/>
            <a:ext cx="3725616" cy="2468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