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8" r:id="rId3"/>
    <p:sldId id="257" r:id="rId4"/>
    <p:sldId id="263" r:id="rId5"/>
    <p:sldId id="262" r:id="rId6"/>
    <p:sldId id="276" r:id="rId7"/>
    <p:sldId id="264" r:id="rId8"/>
    <p:sldId id="265" r:id="rId9"/>
    <p:sldId id="267" r:id="rId10"/>
    <p:sldId id="275" r:id="rId11"/>
    <p:sldId id="268" r:id="rId12"/>
    <p:sldId id="269" r:id="rId13"/>
    <p:sldId id="270" r:id="rId14"/>
    <p:sldId id="271" r:id="rId15"/>
    <p:sldId id="272" r:id="rId16"/>
    <p:sldId id="273" r:id="rId17"/>
    <p:sldId id="274" r:id="rId18"/>
    <p:sldId id="277" r:id="rId19"/>
    <p:sldId id="278"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6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84C3C7-CE3F-4743-AF29-DC8A34847E53}" type="datetimeFigureOut">
              <a:rPr lang="en-US" smtClean="0"/>
              <a:t>5/24/2016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1C3FC-5948-A345-97E8-6999B9ED2435}" type="slidenum">
              <a:rPr lang="en-US" smtClean="0"/>
              <a:t>‹#›</a:t>
            </a:fld>
            <a:endParaRPr lang="en-US"/>
          </a:p>
        </p:txBody>
      </p:sp>
    </p:spTree>
    <p:extLst>
      <p:ext uri="{BB962C8B-B14F-4D97-AF65-F5344CB8AC3E}">
        <p14:creationId xmlns:p14="http://schemas.microsoft.com/office/powerpoint/2010/main" val="2601408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1C3FC-5948-A345-97E8-6999B9ED2435}" type="slidenum">
              <a:rPr lang="en-US" smtClean="0"/>
              <a:t>1</a:t>
            </a:fld>
            <a:endParaRPr lang="en-US"/>
          </a:p>
        </p:txBody>
      </p:sp>
    </p:spTree>
    <p:extLst>
      <p:ext uri="{BB962C8B-B14F-4D97-AF65-F5344CB8AC3E}">
        <p14:creationId xmlns:p14="http://schemas.microsoft.com/office/powerpoint/2010/main" val="1185921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 </a:t>
            </a:r>
            <a:r>
              <a:rPr lang="en-US" dirty="0" err="1" smtClean="0"/>
              <a:t>Cipolle</a:t>
            </a:r>
            <a:r>
              <a:rPr lang="en-US" baseline="0" dirty="0" smtClean="0"/>
              <a:t> </a:t>
            </a:r>
          </a:p>
          <a:p>
            <a:endParaRPr lang="en-US" baseline="0" dirty="0" smtClean="0"/>
          </a:p>
          <a:p>
            <a:r>
              <a:rPr lang="en-US" dirty="0" smtClean="0"/>
              <a:t>The path to social change begins with developing a critical consciousness. </a:t>
            </a:r>
          </a:p>
          <a:p>
            <a:endParaRPr lang="en-US" baseline="0" dirty="0" smtClean="0"/>
          </a:p>
          <a:p>
            <a:r>
              <a:rPr lang="en-US" baseline="0" dirty="0" smtClean="0"/>
              <a:t>This model focuses on the development of critical consciousness of white middle to upper middle class people. Students of color and those of lower socioeconomic backgrounds will more than likely move through stages in a similar factory, however their would be different components due to their firsthand experiences with racism and classism.</a:t>
            </a:r>
          </a:p>
          <a:p>
            <a:endParaRPr lang="en-US" baseline="0" dirty="0" smtClean="0"/>
          </a:p>
          <a:p>
            <a:r>
              <a:rPr lang="en-US" baseline="0" dirty="0" smtClean="0"/>
              <a:t>The initial stage of critical consciousness development through service learning is charity. Being charitable is absolutely a positive characteristic, but given the possibility that students might exploit marginalized populations for their own benefit, it is important to guide students into the next stage of development which is caring. </a:t>
            </a:r>
          </a:p>
          <a:p>
            <a:endParaRPr lang="en-US" baseline="0" dirty="0" smtClean="0"/>
          </a:p>
          <a:p>
            <a:r>
              <a:rPr lang="en-US" baseline="0" dirty="0" smtClean="0"/>
              <a:t>The catalyst of the caring stage is relationship. As students interact with those they are serving, they develop compassion, see injustice, and question past beliefs. The dissonance between what they thought to be true and the reality they see makes them more aware of themselves, others, and social problems. If they stay in this stage long enough they will become compelled to do something to change the system and move into the social justice stage.</a:t>
            </a:r>
          </a:p>
          <a:p>
            <a:endParaRPr lang="en-US" baseline="0" dirty="0" smtClean="0"/>
          </a:p>
          <a:p>
            <a:r>
              <a:rPr lang="en-US" baseline="0" dirty="0" smtClean="0"/>
              <a:t>The social justice stage is the developing part. It is labeled developing and not developed because seeing others, the world, and ourselves is a never ending process. During this stage, individuals make a lifelong commitment to work as allies with oppressed groups, to understand the root causes of injustice and take action to make the system more equitable.</a:t>
            </a:r>
          </a:p>
          <a:p>
            <a:endParaRPr lang="en-US" baseline="0" dirty="0" smtClean="0"/>
          </a:p>
          <a:p>
            <a:r>
              <a:rPr lang="en-US" baseline="0" dirty="0" smtClean="0"/>
              <a:t>The third level of this model is the framework to help guide students on the path of becoming more critically aware. It focuses on providing accurate information on social issues, stage appropriate service experiences, and student reflection that focuses on clarifying their own values and obligation to others, as well as reflection on the current state of affairs and their vision for a better society.</a:t>
            </a:r>
            <a:endParaRPr lang="en-US" dirty="0"/>
          </a:p>
        </p:txBody>
      </p:sp>
      <p:sp>
        <p:nvSpPr>
          <p:cNvPr id="4" name="Slide Number Placeholder 3"/>
          <p:cNvSpPr>
            <a:spLocks noGrp="1"/>
          </p:cNvSpPr>
          <p:nvPr>
            <p:ph type="sldNum" sz="quarter" idx="10"/>
          </p:nvPr>
        </p:nvSpPr>
        <p:spPr/>
        <p:txBody>
          <a:bodyPr/>
          <a:lstStyle/>
          <a:p>
            <a:fld id="{F7C1C3FC-5948-A345-97E8-6999B9ED2435}" type="slidenum">
              <a:rPr lang="en-US" smtClean="0"/>
              <a:t>10</a:t>
            </a:fld>
            <a:endParaRPr lang="en-US"/>
          </a:p>
        </p:txBody>
      </p:sp>
    </p:spTree>
    <p:extLst>
      <p:ext uri="{BB962C8B-B14F-4D97-AF65-F5344CB8AC3E}">
        <p14:creationId xmlns:p14="http://schemas.microsoft.com/office/powerpoint/2010/main" val="3093898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1C3FC-5948-A345-97E8-6999B9ED2435}" type="slidenum">
              <a:rPr lang="en-US" smtClean="0"/>
              <a:t>11</a:t>
            </a:fld>
            <a:endParaRPr lang="en-US"/>
          </a:p>
        </p:txBody>
      </p:sp>
    </p:spTree>
    <p:extLst>
      <p:ext uri="{BB962C8B-B14F-4D97-AF65-F5344CB8AC3E}">
        <p14:creationId xmlns:p14="http://schemas.microsoft.com/office/powerpoint/2010/main" val="2135364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 service-learning</a:t>
            </a:r>
            <a:r>
              <a:rPr lang="en-US" baseline="0" dirty="0" smtClean="0"/>
              <a:t> opportunities help students develop a strong sense of self, giving them a sense that what they are doing is important.</a:t>
            </a:r>
          </a:p>
          <a:p>
            <a:endParaRPr lang="en-US" baseline="0" dirty="0" smtClean="0"/>
          </a:p>
          <a:p>
            <a:r>
              <a:rPr lang="en-US" baseline="0" dirty="0" smtClean="0"/>
              <a:t>When students take on leadership roles in service activities, it reinforces their self-image as capable and effective and increases their creativity, independence, and self-directedness. </a:t>
            </a:r>
          </a:p>
          <a:p>
            <a:endParaRPr lang="en-US" baseline="0" dirty="0" smtClean="0"/>
          </a:p>
          <a:p>
            <a:r>
              <a:rPr lang="en-US" baseline="0" dirty="0" smtClean="0"/>
              <a:t>Working with their friends is key because in searching for their own identity, they frequently look to others who are like them and have similar values.</a:t>
            </a:r>
          </a:p>
          <a:p>
            <a:r>
              <a:rPr lang="en-US" dirty="0" smtClean="0"/>
              <a:t>Young people working alongside adults,</a:t>
            </a:r>
            <a:r>
              <a:rPr lang="en-US" baseline="0" dirty="0" smtClean="0"/>
              <a:t> confronting issues of poverty and discrimination, see social justice work as a possibility for themselves. It provides a basis for them to see their own privilege and power and examine how their actions can contribute to or fight against the status quo.</a:t>
            </a:r>
            <a:endParaRPr lang="en-US" dirty="0"/>
          </a:p>
        </p:txBody>
      </p:sp>
      <p:sp>
        <p:nvSpPr>
          <p:cNvPr id="4" name="Slide Number Placeholder 3"/>
          <p:cNvSpPr>
            <a:spLocks noGrp="1"/>
          </p:cNvSpPr>
          <p:nvPr>
            <p:ph type="sldNum" sz="quarter" idx="10"/>
          </p:nvPr>
        </p:nvSpPr>
        <p:spPr/>
        <p:txBody>
          <a:bodyPr/>
          <a:lstStyle/>
          <a:p>
            <a:fld id="{F7C1C3FC-5948-A345-97E8-6999B9ED2435}" type="slidenum">
              <a:rPr lang="en-US" smtClean="0"/>
              <a:t>12</a:t>
            </a:fld>
            <a:endParaRPr lang="en-US"/>
          </a:p>
        </p:txBody>
      </p:sp>
    </p:spTree>
    <p:extLst>
      <p:ext uri="{BB962C8B-B14F-4D97-AF65-F5344CB8AC3E}">
        <p14:creationId xmlns:p14="http://schemas.microsoft.com/office/powerpoint/2010/main" val="3541311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a:t>
            </a:r>
            <a:r>
              <a:rPr lang="en-US" baseline="0" dirty="0" smtClean="0"/>
              <a:t> personal characteristics that set them apart results in learning the meaning of in-group and out-group which can lay the groundwork for seeing diversity and developing compassion for others.</a:t>
            </a:r>
          </a:p>
          <a:p>
            <a:endParaRPr lang="en-US" baseline="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For white, middle class students who have grown</a:t>
            </a:r>
            <a:r>
              <a:rPr lang="en-US" baseline="0" dirty="0" smtClean="0"/>
              <a:t> up in environments where they were predominantly around others like them, </a:t>
            </a:r>
            <a:r>
              <a:rPr lang="en-US" dirty="0" smtClean="0"/>
              <a:t>this is often achieved as a result of working with populations from different backgrounds. Students are out of their comfort zones and see injustice and inequity for the first time. Putting a face on poverty breaks down stereotypes, and statistics become meaningful. These experiences</a:t>
            </a:r>
            <a:r>
              <a:rPr lang="en-US" baseline="0" dirty="0" smtClean="0"/>
              <a:t> working with people of different background help to dismantle the wall between “us” and “them.”</a:t>
            </a:r>
            <a:endParaRPr lang="en-US" dirty="0" smtClean="0"/>
          </a:p>
          <a:p>
            <a:endParaRPr lang="en-US" dirty="0" smtClean="0"/>
          </a:p>
          <a:p>
            <a:r>
              <a:rPr lang="en-US" dirty="0" smtClean="0"/>
              <a:t>Working with people of different ethnic or racial backgrounds,</a:t>
            </a:r>
            <a:r>
              <a:rPr lang="en-US" baseline="0" dirty="0" smtClean="0"/>
              <a:t> people living in poverty, or individuals with physical or mental challenges initiates a student’s exploration of difference, similarity, and diversity within inclusiveness. Students come to see people as individuals with their own stories, rather than as statistics and stereotypes.</a:t>
            </a:r>
            <a:endParaRPr lang="en-US" dirty="0"/>
          </a:p>
        </p:txBody>
      </p:sp>
      <p:sp>
        <p:nvSpPr>
          <p:cNvPr id="4" name="Slide Number Placeholder 3"/>
          <p:cNvSpPr>
            <a:spLocks noGrp="1"/>
          </p:cNvSpPr>
          <p:nvPr>
            <p:ph type="sldNum" sz="quarter" idx="10"/>
          </p:nvPr>
        </p:nvSpPr>
        <p:spPr/>
        <p:txBody>
          <a:bodyPr/>
          <a:lstStyle/>
          <a:p>
            <a:fld id="{F7C1C3FC-5948-A345-97E8-6999B9ED2435}" type="slidenum">
              <a:rPr lang="en-US" smtClean="0"/>
              <a:t>13</a:t>
            </a:fld>
            <a:endParaRPr lang="en-US"/>
          </a:p>
        </p:txBody>
      </p:sp>
    </p:spTree>
    <p:extLst>
      <p:ext uri="{BB962C8B-B14F-4D97-AF65-F5344CB8AC3E}">
        <p14:creationId xmlns:p14="http://schemas.microsoft.com/office/powerpoint/2010/main" val="3737204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Occurs through accurate information, constructive service experiences, and </a:t>
            </a:r>
            <a:r>
              <a:rPr lang="en-US" u="sng" dirty="0" smtClean="0"/>
              <a:t>critical reflection</a:t>
            </a:r>
            <a:r>
              <a:rPr lang="en-US" dirty="0" smtClean="0"/>
              <a:t>. </a:t>
            </a:r>
          </a:p>
          <a:p>
            <a:endParaRPr lang="en-US" dirty="0" smtClean="0"/>
          </a:p>
          <a:p>
            <a:r>
              <a:rPr lang="en-US" dirty="0" smtClean="0"/>
              <a:t>When</a:t>
            </a:r>
            <a:r>
              <a:rPr lang="en-US" baseline="0" dirty="0" smtClean="0"/>
              <a:t> students become more aware and informed about sociopolitical issues, they realize that what they had previously believed is often in accurate. Those beliefs no longer adequately explain the reality they see through their service work with diverse populations and communities.</a:t>
            </a:r>
          </a:p>
          <a:p>
            <a:endParaRPr lang="en-US" baseline="0" dirty="0" smtClean="0"/>
          </a:p>
          <a:p>
            <a:r>
              <a:rPr lang="en-US" baseline="0" dirty="0" smtClean="0"/>
              <a:t>Students see the contradictions between what they (and society) say they value and believe in and the injustices they see others experiencing. This leads to dissonance which leads to self-examination and questioning. </a:t>
            </a:r>
            <a:endParaRPr lang="en-US" dirty="0"/>
          </a:p>
        </p:txBody>
      </p:sp>
      <p:sp>
        <p:nvSpPr>
          <p:cNvPr id="4" name="Slide Number Placeholder 3"/>
          <p:cNvSpPr>
            <a:spLocks noGrp="1"/>
          </p:cNvSpPr>
          <p:nvPr>
            <p:ph type="sldNum" sz="quarter" idx="10"/>
          </p:nvPr>
        </p:nvSpPr>
        <p:spPr/>
        <p:txBody>
          <a:bodyPr/>
          <a:lstStyle/>
          <a:p>
            <a:fld id="{F7C1C3FC-5948-A345-97E8-6999B9ED2435}" type="slidenum">
              <a:rPr lang="en-US" smtClean="0"/>
              <a:t>14</a:t>
            </a:fld>
            <a:endParaRPr lang="en-US"/>
          </a:p>
        </p:txBody>
      </p:sp>
    </p:spTree>
    <p:extLst>
      <p:ext uri="{BB962C8B-B14F-4D97-AF65-F5344CB8AC3E}">
        <p14:creationId xmlns:p14="http://schemas.microsoft.com/office/powerpoint/2010/main" val="4202084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students understand that the world is more complex and social problems are more widespread</a:t>
            </a:r>
            <a:r>
              <a:rPr lang="en-US" baseline="0" dirty="0" smtClean="0"/>
              <a:t> than they thought, service-learning becomes a vehicle for acting on their beliefs and making a difference.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Individuals who regard service as a part of their identity are more likely to connect their personal commitment to service with a profession where they can make social contribution</a:t>
            </a:r>
            <a:r>
              <a:rPr lang="en-US" baseline="0" dirty="0" smtClean="0"/>
              <a:t> to lead to social justice.</a:t>
            </a:r>
            <a:endParaRPr lang="en-US" dirty="0" smtClean="0"/>
          </a:p>
          <a:p>
            <a:endParaRPr lang="en-US" dirty="0"/>
          </a:p>
        </p:txBody>
      </p:sp>
      <p:sp>
        <p:nvSpPr>
          <p:cNvPr id="4" name="Slide Number Placeholder 3"/>
          <p:cNvSpPr>
            <a:spLocks noGrp="1"/>
          </p:cNvSpPr>
          <p:nvPr>
            <p:ph type="sldNum" sz="quarter" idx="10"/>
          </p:nvPr>
        </p:nvSpPr>
        <p:spPr/>
        <p:txBody>
          <a:bodyPr/>
          <a:lstStyle/>
          <a:p>
            <a:fld id="{F7C1C3FC-5948-A345-97E8-6999B9ED2435}" type="slidenum">
              <a:rPr lang="en-US" smtClean="0"/>
              <a:t>15</a:t>
            </a:fld>
            <a:endParaRPr lang="en-US"/>
          </a:p>
        </p:txBody>
      </p:sp>
    </p:spTree>
    <p:extLst>
      <p:ext uri="{BB962C8B-B14F-4D97-AF65-F5344CB8AC3E}">
        <p14:creationId xmlns:p14="http://schemas.microsoft.com/office/powerpoint/2010/main" val="3054628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Equality is about</a:t>
            </a:r>
            <a:r>
              <a:rPr lang="en-US" baseline="0" dirty="0" smtClean="0"/>
              <a:t> SAMENESS. It promotes fairness and justice by giving everyone the same thing. BUT it can only work IF everyone starts from the SAME place. In this illustration, equality only works if everyone is the same height.</a:t>
            </a:r>
          </a:p>
          <a:p>
            <a:endParaRPr lang="en-US" baseline="0" dirty="0" smtClean="0"/>
          </a:p>
          <a:p>
            <a:r>
              <a:rPr lang="en-US" baseline="0" dirty="0" smtClean="0"/>
              <a:t>Equity is about fundamental FAIRNESS. It’s about making sure people get access to the same opportunities. Sometimes our differences and/or history, can create barriers to participation, so we must FIRST ensure EQUITY before we can enjoy equality.</a:t>
            </a:r>
            <a:endParaRPr lang="en-US" dirty="0"/>
          </a:p>
        </p:txBody>
      </p:sp>
      <p:sp>
        <p:nvSpPr>
          <p:cNvPr id="4" name="Slide Number Placeholder 3"/>
          <p:cNvSpPr>
            <a:spLocks noGrp="1"/>
          </p:cNvSpPr>
          <p:nvPr>
            <p:ph type="sldNum" sz="quarter" idx="10"/>
          </p:nvPr>
        </p:nvSpPr>
        <p:spPr/>
        <p:txBody>
          <a:bodyPr/>
          <a:lstStyle/>
          <a:p>
            <a:fld id="{F7C1C3FC-5948-A345-97E8-6999B9ED2435}" type="slidenum">
              <a:rPr lang="en-US" smtClean="0"/>
              <a:t>16</a:t>
            </a:fld>
            <a:endParaRPr lang="en-US"/>
          </a:p>
        </p:txBody>
      </p:sp>
    </p:spTree>
    <p:extLst>
      <p:ext uri="{BB962C8B-B14F-4D97-AF65-F5344CB8AC3E}">
        <p14:creationId xmlns:p14="http://schemas.microsoft.com/office/powerpoint/2010/main" val="2651600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a:t>
            </a:r>
            <a:r>
              <a:rPr lang="en-US" dirty="0" err="1" smtClean="0"/>
              <a:t>Cipolle’s</a:t>
            </a:r>
            <a:r>
              <a:rPr lang="en-US" dirty="0" smtClean="0"/>
              <a:t> research,</a:t>
            </a:r>
            <a:r>
              <a:rPr lang="en-US" baseline="0" dirty="0" smtClean="0"/>
              <a:t> she found some common experiences of adults committed to social justice:</a:t>
            </a:r>
          </a:p>
          <a:p>
            <a:r>
              <a:rPr lang="en-US" dirty="0" smtClean="0"/>
              <a:t>Their families instilled values and modeled</a:t>
            </a:r>
            <a:r>
              <a:rPr lang="en-US" baseline="0" dirty="0" smtClean="0"/>
              <a:t> service</a:t>
            </a:r>
          </a:p>
          <a:p>
            <a:r>
              <a:rPr lang="en-US" baseline="0" dirty="0" smtClean="0"/>
              <a:t>They had a family situation that made them feel different from their peers</a:t>
            </a:r>
          </a:p>
          <a:p>
            <a:r>
              <a:rPr lang="en-US" baseline="0" dirty="0" smtClean="0"/>
              <a:t>They had a broader, more inclusive definition of family.</a:t>
            </a:r>
          </a:p>
          <a:p>
            <a:endParaRPr lang="en-US" baseline="0" dirty="0" smtClean="0"/>
          </a:p>
          <a:p>
            <a:r>
              <a:rPr lang="en-US" baseline="0" dirty="0" smtClean="0"/>
              <a:t>They had extensive service experiences in multiple sites.</a:t>
            </a:r>
          </a:p>
          <a:p>
            <a:r>
              <a:rPr lang="en-US" baseline="0" dirty="0" smtClean="0"/>
              <a:t>Had leadership roles in designing and implementing service projects</a:t>
            </a:r>
          </a:p>
          <a:p>
            <a:r>
              <a:rPr lang="en-US" baseline="0" dirty="0" smtClean="0"/>
              <a:t>Worked directly with people from different backgrounds</a:t>
            </a:r>
          </a:p>
          <a:p>
            <a:r>
              <a:rPr lang="en-US" baseline="0" dirty="0" smtClean="0"/>
              <a:t>Enjoyed service and participated in service with their friends</a:t>
            </a:r>
          </a:p>
          <a:p>
            <a:r>
              <a:rPr lang="en-US" baseline="0" dirty="0" smtClean="0"/>
              <a:t>Worked alongside adults committed to social justice</a:t>
            </a:r>
          </a:p>
          <a:p>
            <a:r>
              <a:rPr lang="en-US" baseline="0" dirty="0" smtClean="0"/>
              <a:t>Had service experiences abroad</a:t>
            </a:r>
          </a:p>
          <a:p>
            <a:endParaRPr lang="en-US" baseline="0" dirty="0" smtClean="0"/>
          </a:p>
          <a:p>
            <a:r>
              <a:rPr lang="en-US" baseline="0" dirty="0" smtClean="0"/>
              <a:t>Values were both taught and modeled in their schools.</a:t>
            </a:r>
          </a:p>
          <a:p>
            <a:r>
              <a:rPr lang="en-US" baseline="0" dirty="0" smtClean="0"/>
              <a:t>Their classes provided opportunities to explore and discuss their beliefs and obligations to others.</a:t>
            </a:r>
          </a:p>
          <a:p>
            <a:r>
              <a:rPr lang="en-US" baseline="0" dirty="0" smtClean="0"/>
              <a:t>Their schools’ missions included a commitment to service and social justice.</a:t>
            </a:r>
          </a:p>
          <a:p>
            <a:r>
              <a:rPr lang="en-US" baseline="0" dirty="0" smtClean="0"/>
              <a:t>Their schools provided a mentoring environment.</a:t>
            </a:r>
            <a:endParaRPr lang="en-US" dirty="0"/>
          </a:p>
        </p:txBody>
      </p:sp>
      <p:sp>
        <p:nvSpPr>
          <p:cNvPr id="4" name="Slide Number Placeholder 3"/>
          <p:cNvSpPr>
            <a:spLocks noGrp="1"/>
          </p:cNvSpPr>
          <p:nvPr>
            <p:ph type="sldNum" sz="quarter" idx="10"/>
          </p:nvPr>
        </p:nvSpPr>
        <p:spPr/>
        <p:txBody>
          <a:bodyPr/>
          <a:lstStyle/>
          <a:p>
            <a:fld id="{F7C1C3FC-5948-A345-97E8-6999B9ED2435}" type="slidenum">
              <a:rPr lang="en-US" smtClean="0"/>
              <a:t>17</a:t>
            </a:fld>
            <a:endParaRPr lang="en-US"/>
          </a:p>
        </p:txBody>
      </p:sp>
    </p:spTree>
    <p:extLst>
      <p:ext uri="{BB962C8B-B14F-4D97-AF65-F5344CB8AC3E}">
        <p14:creationId xmlns:p14="http://schemas.microsoft.com/office/powerpoint/2010/main" val="3357932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90A9F-842C-4249-8AD9-49F67B31891F}" type="slidenum">
              <a:rPr lang="en-US" smtClean="0"/>
              <a:t>20</a:t>
            </a:fld>
            <a:endParaRPr lang="en-US"/>
          </a:p>
        </p:txBody>
      </p:sp>
    </p:spTree>
    <p:extLst>
      <p:ext uri="{BB962C8B-B14F-4D97-AF65-F5344CB8AC3E}">
        <p14:creationId xmlns:p14="http://schemas.microsoft.com/office/powerpoint/2010/main" val="759056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90A9F-842C-4249-8AD9-49F67B31891F}" type="slidenum">
              <a:rPr lang="en-US" smtClean="0"/>
              <a:t>21</a:t>
            </a:fld>
            <a:endParaRPr lang="en-US"/>
          </a:p>
        </p:txBody>
      </p:sp>
    </p:spTree>
    <p:extLst>
      <p:ext uri="{BB962C8B-B14F-4D97-AF65-F5344CB8AC3E}">
        <p14:creationId xmlns:p14="http://schemas.microsoft.com/office/powerpoint/2010/main" val="4206004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1C3FC-5948-A345-97E8-6999B9ED2435}" type="slidenum">
              <a:rPr lang="en-US" smtClean="0"/>
              <a:t>2</a:t>
            </a:fld>
            <a:endParaRPr lang="en-US"/>
          </a:p>
        </p:txBody>
      </p:sp>
    </p:spTree>
    <p:extLst>
      <p:ext uri="{BB962C8B-B14F-4D97-AF65-F5344CB8AC3E}">
        <p14:creationId xmlns:p14="http://schemas.microsoft.com/office/powerpoint/2010/main" val="1062449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90A9F-842C-4249-8AD9-49F67B31891F}" type="slidenum">
              <a:rPr lang="en-US" smtClean="0"/>
              <a:t>22</a:t>
            </a:fld>
            <a:endParaRPr lang="en-US"/>
          </a:p>
        </p:txBody>
      </p:sp>
    </p:spTree>
    <p:extLst>
      <p:ext uri="{BB962C8B-B14F-4D97-AF65-F5344CB8AC3E}">
        <p14:creationId xmlns:p14="http://schemas.microsoft.com/office/powerpoint/2010/main" val="195748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faculty integrate</a:t>
            </a:r>
            <a:r>
              <a:rPr lang="en-US" baseline="0" dirty="0" smtClean="0"/>
              <a:t> concepts and exercises in a practical way that will encourage students to develop their own sense of civic responsibility?</a:t>
            </a:r>
          </a:p>
          <a:p>
            <a:r>
              <a:rPr lang="en-US" baseline="0" dirty="0" smtClean="0"/>
              <a:t>How can faculty assess the development of civic responsibility in their students?</a:t>
            </a:r>
            <a:endParaRPr lang="en-US" dirty="0"/>
          </a:p>
        </p:txBody>
      </p:sp>
      <p:sp>
        <p:nvSpPr>
          <p:cNvPr id="4" name="Slide Number Placeholder 3"/>
          <p:cNvSpPr>
            <a:spLocks noGrp="1"/>
          </p:cNvSpPr>
          <p:nvPr>
            <p:ph type="sldNum" sz="quarter" idx="10"/>
          </p:nvPr>
        </p:nvSpPr>
        <p:spPr/>
        <p:txBody>
          <a:bodyPr/>
          <a:lstStyle/>
          <a:p>
            <a:fld id="{C0490A9F-842C-4249-8AD9-49F67B31891F}" type="slidenum">
              <a:rPr lang="en-US" smtClean="0"/>
              <a:t>23</a:t>
            </a:fld>
            <a:endParaRPr lang="en-US"/>
          </a:p>
        </p:txBody>
      </p:sp>
    </p:spTree>
    <p:extLst>
      <p:ext uri="{BB962C8B-B14F-4D97-AF65-F5344CB8AC3E}">
        <p14:creationId xmlns:p14="http://schemas.microsoft.com/office/powerpoint/2010/main" val="3371640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90A9F-842C-4249-8AD9-49F67B31891F}" type="slidenum">
              <a:rPr lang="en-US" smtClean="0"/>
              <a:t>24</a:t>
            </a:fld>
            <a:endParaRPr lang="en-US"/>
          </a:p>
        </p:txBody>
      </p:sp>
    </p:spTree>
    <p:extLst>
      <p:ext uri="{BB962C8B-B14F-4D97-AF65-F5344CB8AC3E}">
        <p14:creationId xmlns:p14="http://schemas.microsoft.com/office/powerpoint/2010/main" val="2722565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90A9F-842C-4249-8AD9-49F67B31891F}" type="slidenum">
              <a:rPr lang="en-US" smtClean="0"/>
              <a:t>25</a:t>
            </a:fld>
            <a:endParaRPr lang="en-US"/>
          </a:p>
        </p:txBody>
      </p:sp>
    </p:spTree>
    <p:extLst>
      <p:ext uri="{BB962C8B-B14F-4D97-AF65-F5344CB8AC3E}">
        <p14:creationId xmlns:p14="http://schemas.microsoft.com/office/powerpoint/2010/main" val="906690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90A9F-842C-4249-8AD9-49F67B31891F}" type="slidenum">
              <a:rPr lang="en-US" smtClean="0"/>
              <a:t>26</a:t>
            </a:fld>
            <a:endParaRPr lang="en-US"/>
          </a:p>
        </p:txBody>
      </p:sp>
    </p:spTree>
    <p:extLst>
      <p:ext uri="{BB962C8B-B14F-4D97-AF65-F5344CB8AC3E}">
        <p14:creationId xmlns:p14="http://schemas.microsoft.com/office/powerpoint/2010/main" val="867728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90A9F-842C-4249-8AD9-49F67B31891F}" type="slidenum">
              <a:rPr lang="en-US" smtClean="0"/>
              <a:t>27</a:t>
            </a:fld>
            <a:endParaRPr lang="en-US"/>
          </a:p>
        </p:txBody>
      </p:sp>
    </p:spTree>
    <p:extLst>
      <p:ext uri="{BB962C8B-B14F-4D97-AF65-F5344CB8AC3E}">
        <p14:creationId xmlns:p14="http://schemas.microsoft.com/office/powerpoint/2010/main" val="2730387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90A9F-842C-4249-8AD9-49F67B31891F}" type="slidenum">
              <a:rPr lang="en-US" smtClean="0"/>
              <a:t>28</a:t>
            </a:fld>
            <a:endParaRPr lang="en-US"/>
          </a:p>
        </p:txBody>
      </p:sp>
    </p:spTree>
    <p:extLst>
      <p:ext uri="{BB962C8B-B14F-4D97-AF65-F5344CB8AC3E}">
        <p14:creationId xmlns:p14="http://schemas.microsoft.com/office/powerpoint/2010/main" val="1381819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90A9F-842C-4249-8AD9-49F67B31891F}" type="slidenum">
              <a:rPr lang="en-US" smtClean="0"/>
              <a:t>29</a:t>
            </a:fld>
            <a:endParaRPr lang="en-US"/>
          </a:p>
        </p:txBody>
      </p:sp>
    </p:spTree>
    <p:extLst>
      <p:ext uri="{BB962C8B-B14F-4D97-AF65-F5344CB8AC3E}">
        <p14:creationId xmlns:p14="http://schemas.microsoft.com/office/powerpoint/2010/main" val="3355930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90A9F-842C-4249-8AD9-49F67B31891F}" type="slidenum">
              <a:rPr lang="en-US" smtClean="0"/>
              <a:t>30</a:t>
            </a:fld>
            <a:endParaRPr lang="en-US"/>
          </a:p>
        </p:txBody>
      </p:sp>
    </p:spTree>
    <p:extLst>
      <p:ext uri="{BB962C8B-B14F-4D97-AF65-F5344CB8AC3E}">
        <p14:creationId xmlns:p14="http://schemas.microsoft.com/office/powerpoint/2010/main" val="1606811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90A9F-842C-4249-8AD9-49F67B31891F}" type="slidenum">
              <a:rPr lang="en-US" smtClean="0"/>
              <a:t>31</a:t>
            </a:fld>
            <a:endParaRPr lang="en-US"/>
          </a:p>
        </p:txBody>
      </p:sp>
    </p:spTree>
    <p:extLst>
      <p:ext uri="{BB962C8B-B14F-4D97-AF65-F5344CB8AC3E}">
        <p14:creationId xmlns:p14="http://schemas.microsoft.com/office/powerpoint/2010/main" val="3655579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1C3FC-5948-A345-97E8-6999B9ED2435}" type="slidenum">
              <a:rPr lang="en-US" smtClean="0"/>
              <a:t>3</a:t>
            </a:fld>
            <a:endParaRPr lang="en-US"/>
          </a:p>
        </p:txBody>
      </p:sp>
    </p:spTree>
    <p:extLst>
      <p:ext uri="{BB962C8B-B14F-4D97-AF65-F5344CB8AC3E}">
        <p14:creationId xmlns:p14="http://schemas.microsoft.com/office/powerpoint/2010/main" val="3465832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90A9F-842C-4249-8AD9-49F67B31891F}" type="slidenum">
              <a:rPr lang="en-US" smtClean="0"/>
              <a:t>32</a:t>
            </a:fld>
            <a:endParaRPr lang="en-US"/>
          </a:p>
        </p:txBody>
      </p:sp>
    </p:spTree>
    <p:extLst>
      <p:ext uri="{BB962C8B-B14F-4D97-AF65-F5344CB8AC3E}">
        <p14:creationId xmlns:p14="http://schemas.microsoft.com/office/powerpoint/2010/main" val="785820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90A9F-842C-4249-8AD9-49F67B31891F}" type="slidenum">
              <a:rPr lang="en-US" smtClean="0"/>
              <a:t>33</a:t>
            </a:fld>
            <a:endParaRPr lang="en-US"/>
          </a:p>
        </p:txBody>
      </p:sp>
    </p:spTree>
    <p:extLst>
      <p:ext uri="{BB962C8B-B14F-4D97-AF65-F5344CB8AC3E}">
        <p14:creationId xmlns:p14="http://schemas.microsoft.com/office/powerpoint/2010/main" val="4198913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90A9F-842C-4249-8AD9-49F67B31891F}" type="slidenum">
              <a:rPr lang="en-US" smtClean="0"/>
              <a:t>34</a:t>
            </a:fld>
            <a:endParaRPr lang="en-US"/>
          </a:p>
        </p:txBody>
      </p:sp>
    </p:spTree>
    <p:extLst>
      <p:ext uri="{BB962C8B-B14F-4D97-AF65-F5344CB8AC3E}">
        <p14:creationId xmlns:p14="http://schemas.microsoft.com/office/powerpoint/2010/main" val="4134584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90A9F-842C-4249-8AD9-49F67B31891F}" type="slidenum">
              <a:rPr lang="en-US" smtClean="0"/>
              <a:t>35</a:t>
            </a:fld>
            <a:endParaRPr lang="en-US"/>
          </a:p>
        </p:txBody>
      </p:sp>
    </p:spTree>
    <p:extLst>
      <p:ext uri="{BB962C8B-B14F-4D97-AF65-F5344CB8AC3E}">
        <p14:creationId xmlns:p14="http://schemas.microsoft.com/office/powerpoint/2010/main" val="698230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90A9F-842C-4249-8AD9-49F67B31891F}" type="slidenum">
              <a:rPr lang="en-US" smtClean="0"/>
              <a:t>36</a:t>
            </a:fld>
            <a:endParaRPr lang="en-US"/>
          </a:p>
        </p:txBody>
      </p:sp>
    </p:spTree>
    <p:extLst>
      <p:ext uri="{BB962C8B-B14F-4D97-AF65-F5344CB8AC3E}">
        <p14:creationId xmlns:p14="http://schemas.microsoft.com/office/powerpoint/2010/main" val="1573754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90A9F-842C-4249-8AD9-49F67B31891F}" type="slidenum">
              <a:rPr lang="en-US" smtClean="0"/>
              <a:t>37</a:t>
            </a:fld>
            <a:endParaRPr lang="en-US"/>
          </a:p>
        </p:txBody>
      </p:sp>
    </p:spTree>
    <p:extLst>
      <p:ext uri="{BB962C8B-B14F-4D97-AF65-F5344CB8AC3E}">
        <p14:creationId xmlns:p14="http://schemas.microsoft.com/office/powerpoint/2010/main" val="4072676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definitions came</a:t>
            </a:r>
            <a:r>
              <a:rPr lang="en-US" baseline="0" dirty="0" smtClean="0"/>
              <a:t> to be from the leadership of Jordan Bynum, Coordinator of Leadership and Service Learning and Jonathan Page.</a:t>
            </a:r>
            <a:endParaRPr lang="en-US" dirty="0"/>
          </a:p>
        </p:txBody>
      </p:sp>
      <p:sp>
        <p:nvSpPr>
          <p:cNvPr id="4" name="Slide Number Placeholder 3"/>
          <p:cNvSpPr>
            <a:spLocks noGrp="1"/>
          </p:cNvSpPr>
          <p:nvPr>
            <p:ph type="sldNum" sz="quarter" idx="10"/>
          </p:nvPr>
        </p:nvSpPr>
        <p:spPr/>
        <p:txBody>
          <a:bodyPr/>
          <a:lstStyle/>
          <a:p>
            <a:fld id="{F7C1C3FC-5948-A345-97E8-6999B9ED2435}" type="slidenum">
              <a:rPr lang="en-US" smtClean="0"/>
              <a:t>4</a:t>
            </a:fld>
            <a:endParaRPr lang="en-US"/>
          </a:p>
        </p:txBody>
      </p:sp>
    </p:spTree>
    <p:extLst>
      <p:ext uri="{BB962C8B-B14F-4D97-AF65-F5344CB8AC3E}">
        <p14:creationId xmlns:p14="http://schemas.microsoft.com/office/powerpoint/2010/main" val="3856965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a:t>
            </a:r>
            <a:r>
              <a:rPr lang="en-US" baseline="0" dirty="0" smtClean="0"/>
              <a:t> our office, and in general, </a:t>
            </a:r>
            <a:r>
              <a:rPr lang="en-US" dirty="0" smtClean="0"/>
              <a:t>Civic Engagement is essentially an umbrella term for all of the other terms we just reviewed. The terms we just discussed are ways in which people can be civically engaged. </a:t>
            </a:r>
          </a:p>
          <a:p>
            <a:endParaRPr lang="en-US" dirty="0" smtClean="0"/>
          </a:p>
          <a:p>
            <a:r>
              <a:rPr lang="en-US" dirty="0" smtClean="0"/>
              <a:t>Civic Engagement</a:t>
            </a:r>
            <a:r>
              <a:rPr lang="en-US" baseline="0" dirty="0" smtClean="0"/>
              <a:t> is also one of those terms that may make some people uncomfortable because it implies that there is a particular idea of a good society and what it would take to make our current society meet that standard. What constitutes justice to one may be dramatically different from what another believes it to be.</a:t>
            </a:r>
          </a:p>
          <a:p>
            <a:endParaRPr lang="en-US" baseline="0" dirty="0" smtClean="0"/>
          </a:p>
          <a:p>
            <a:r>
              <a:rPr lang="en-US" dirty="0" smtClean="0"/>
              <a:t>One of the most widely accepted definitions across</a:t>
            </a:r>
            <a:r>
              <a:rPr lang="en-US" baseline="0" dirty="0" smtClean="0"/>
              <a:t> most institutions is the definition provided by the </a:t>
            </a:r>
            <a:r>
              <a:rPr lang="en-US" dirty="0" smtClean="0"/>
              <a:t>Association of American Colleges &amp; Universities.</a:t>
            </a:r>
          </a:p>
        </p:txBody>
      </p:sp>
      <p:sp>
        <p:nvSpPr>
          <p:cNvPr id="4" name="Slide Number Placeholder 3"/>
          <p:cNvSpPr>
            <a:spLocks noGrp="1"/>
          </p:cNvSpPr>
          <p:nvPr>
            <p:ph type="sldNum" sz="quarter" idx="10"/>
          </p:nvPr>
        </p:nvSpPr>
        <p:spPr/>
        <p:txBody>
          <a:bodyPr/>
          <a:lstStyle/>
          <a:p>
            <a:fld id="{F7C1C3FC-5948-A345-97E8-6999B9ED2435}" type="slidenum">
              <a:rPr lang="en-US" smtClean="0"/>
              <a:t>5</a:t>
            </a:fld>
            <a:endParaRPr lang="en-US"/>
          </a:p>
        </p:txBody>
      </p:sp>
    </p:spTree>
    <p:extLst>
      <p:ext uri="{BB962C8B-B14F-4D97-AF65-F5344CB8AC3E}">
        <p14:creationId xmlns:p14="http://schemas.microsoft.com/office/powerpoint/2010/main" val="2974622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Coalition for Civic</a:t>
            </a:r>
            <a:r>
              <a:rPr lang="en-US" baseline="0" dirty="0" smtClean="0"/>
              <a:t> Engagement and Leadership (2005) states that civic engagement involves one of more of the following:</a:t>
            </a:r>
            <a:endParaRPr lang="en-US" dirty="0"/>
          </a:p>
        </p:txBody>
      </p:sp>
      <p:sp>
        <p:nvSpPr>
          <p:cNvPr id="4" name="Slide Number Placeholder 3"/>
          <p:cNvSpPr>
            <a:spLocks noGrp="1"/>
          </p:cNvSpPr>
          <p:nvPr>
            <p:ph type="sldNum" sz="quarter" idx="10"/>
          </p:nvPr>
        </p:nvSpPr>
        <p:spPr/>
        <p:txBody>
          <a:bodyPr/>
          <a:lstStyle/>
          <a:p>
            <a:fld id="{F7C1C3FC-5948-A345-97E8-6999B9ED2435}" type="slidenum">
              <a:rPr lang="en-US" smtClean="0"/>
              <a:t>6</a:t>
            </a:fld>
            <a:endParaRPr lang="en-US"/>
          </a:p>
        </p:txBody>
      </p:sp>
    </p:spTree>
    <p:extLst>
      <p:ext uri="{BB962C8B-B14F-4D97-AF65-F5344CB8AC3E}">
        <p14:creationId xmlns:p14="http://schemas.microsoft.com/office/powerpoint/2010/main" val="2974622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Many colleges and universities we’re founded for the purpose of civic engagement </a:t>
            </a:r>
            <a:endParaRPr lang="en-US" sz="1200" b="0" kern="1200" dirty="0" smtClean="0">
              <a:solidFill>
                <a:schemeClr val="tx1"/>
              </a:solidFill>
              <a:effectLst/>
              <a:latin typeface="+mn-lt"/>
              <a:ea typeface="+mn-ea"/>
              <a:cs typeface="+mn-cs"/>
            </a:endParaRPr>
          </a:p>
          <a:p>
            <a:pPr marL="628650" lvl="1" indent="-171450">
              <a:buFont typeface="Arial"/>
              <a:buChar char="•"/>
            </a:pPr>
            <a:r>
              <a:rPr lang="en-US" sz="1200" b="1" kern="1200" dirty="0" smtClean="0">
                <a:solidFill>
                  <a:schemeClr val="tx1"/>
                </a:solidFill>
                <a:effectLst/>
                <a:latin typeface="+mn-lt"/>
                <a:ea typeface="+mn-ea"/>
                <a:cs typeface="+mn-cs"/>
              </a:rPr>
              <a:t>Harvard University</a:t>
            </a:r>
            <a:r>
              <a:rPr lang="en-US" sz="1200" kern="1200" dirty="0" smtClean="0">
                <a:solidFill>
                  <a:schemeClr val="tx1"/>
                </a:solidFill>
                <a:effectLst/>
                <a:latin typeface="+mn-lt"/>
                <a:ea typeface="+mn-ea"/>
                <a:cs typeface="+mn-cs"/>
              </a:rPr>
              <a:t> was established to train ministers who would then form both spiritual and civic centers </a:t>
            </a:r>
          </a:p>
          <a:p>
            <a:pPr marL="628650" lvl="1" indent="-171450">
              <a:buFont typeface="Arial"/>
              <a:buChar char="•"/>
            </a:pPr>
            <a:r>
              <a:rPr lang="en-US" sz="1200" b="1" kern="1200" dirty="0" smtClean="0">
                <a:solidFill>
                  <a:schemeClr val="tx1"/>
                </a:solidFill>
                <a:effectLst/>
                <a:latin typeface="+mn-lt"/>
                <a:ea typeface="+mn-ea"/>
                <a:cs typeface="+mn-cs"/>
              </a:rPr>
              <a:t>The University of Virginia </a:t>
            </a:r>
            <a:r>
              <a:rPr lang="en-US" sz="1200" kern="1200" dirty="0" smtClean="0">
                <a:solidFill>
                  <a:schemeClr val="tx1"/>
                </a:solidFill>
                <a:effectLst/>
                <a:latin typeface="+mn-lt"/>
                <a:ea typeface="+mn-ea"/>
                <a:cs typeface="+mn-cs"/>
              </a:rPr>
              <a:t>to serve citizens by training them in their public duties </a:t>
            </a:r>
          </a:p>
          <a:p>
            <a:pPr marL="628650" lvl="1" indent="-171450">
              <a:buFont typeface="Arial"/>
              <a:buChar char="•"/>
            </a:pPr>
            <a:r>
              <a:rPr lang="en-US" sz="1200" b="1" kern="1200" dirty="0" smtClean="0">
                <a:solidFill>
                  <a:schemeClr val="tx1"/>
                </a:solidFill>
                <a:effectLst/>
                <a:latin typeface="+mn-lt"/>
                <a:ea typeface="+mn-ea"/>
                <a:cs typeface="+mn-cs"/>
              </a:rPr>
              <a:t>After the civil war Other Institutions like </a:t>
            </a:r>
            <a:r>
              <a:rPr lang="en-US" sz="1200" b="1" kern="1200" dirty="0" err="1" smtClean="0">
                <a:solidFill>
                  <a:schemeClr val="tx1"/>
                </a:solidFill>
                <a:effectLst/>
                <a:latin typeface="+mn-lt"/>
                <a:ea typeface="+mn-ea"/>
                <a:cs typeface="+mn-cs"/>
              </a:rPr>
              <a:t>Standford</a:t>
            </a:r>
            <a:r>
              <a:rPr lang="en-US" sz="1200" b="1" kern="1200" dirty="0" smtClean="0">
                <a:solidFill>
                  <a:schemeClr val="tx1"/>
                </a:solidFill>
                <a:effectLst/>
                <a:latin typeface="+mn-lt"/>
                <a:ea typeface="+mn-ea"/>
                <a:cs typeface="+mn-cs"/>
              </a:rPr>
              <a:t> and University of Chicago </a:t>
            </a:r>
            <a:r>
              <a:rPr lang="en-US" sz="1200" kern="1200" dirty="0" smtClean="0">
                <a:solidFill>
                  <a:schemeClr val="tx1"/>
                </a:solidFill>
                <a:effectLst/>
                <a:latin typeface="+mn-lt"/>
                <a:ea typeface="+mn-ea"/>
                <a:cs typeface="+mn-cs"/>
              </a:rPr>
              <a:t>pledged to work toward the civic well being of their communities. (</a:t>
            </a:r>
            <a:r>
              <a:rPr lang="en-US" sz="1200" kern="1200" dirty="0" err="1" smtClean="0">
                <a:solidFill>
                  <a:schemeClr val="tx1"/>
                </a:solidFill>
                <a:effectLst/>
                <a:latin typeface="+mn-lt"/>
                <a:ea typeface="+mn-ea"/>
                <a:cs typeface="+mn-cs"/>
              </a:rPr>
              <a:t>Daynes</a:t>
            </a:r>
            <a:r>
              <a:rPr lang="en-US" sz="1200" kern="1200" dirty="0" smtClean="0">
                <a:solidFill>
                  <a:schemeClr val="tx1"/>
                </a:solidFill>
                <a:effectLst/>
                <a:latin typeface="+mn-lt"/>
                <a:ea typeface="+mn-ea"/>
                <a:cs typeface="+mn-cs"/>
              </a:rPr>
              <a:t>)</a:t>
            </a:r>
          </a:p>
          <a:p>
            <a:pPr marL="628650" lvl="1" indent="-171450">
              <a:buFont typeface="Arial"/>
              <a:buChar char="•"/>
            </a:pPr>
            <a:r>
              <a:rPr lang="en-US" sz="1200" b="1" kern="1200" dirty="0" smtClean="0">
                <a:solidFill>
                  <a:schemeClr val="tx1"/>
                </a:solidFill>
                <a:effectLst/>
                <a:latin typeface="+mn-lt"/>
                <a:ea typeface="+mn-ea"/>
                <a:cs typeface="+mn-cs"/>
              </a:rPr>
              <a:t>Benjamin Franklin and Thomas Jefferson </a:t>
            </a:r>
            <a:r>
              <a:rPr lang="en-US" sz="1200" kern="1200" dirty="0" smtClean="0">
                <a:solidFill>
                  <a:schemeClr val="tx1"/>
                </a:solidFill>
                <a:effectLst/>
                <a:latin typeface="+mn-lt"/>
                <a:ea typeface="+mn-ea"/>
                <a:cs typeface="+mn-cs"/>
              </a:rPr>
              <a:t>were two leaders that believed that higher education should meet the needs of citizens and pushed for that.  (Civic Engagement In Higher Education) “They considered informed</a:t>
            </a:r>
            <a:r>
              <a:rPr lang="en-US" sz="1200" kern="1200" baseline="0" dirty="0" smtClean="0">
                <a:solidFill>
                  <a:schemeClr val="tx1"/>
                </a:solidFill>
                <a:effectLst/>
                <a:latin typeface="+mn-lt"/>
                <a:ea typeface="+mn-ea"/>
                <a:cs typeface="+mn-cs"/>
              </a:rPr>
              <a:t> and responsible participation essential to the success of the democratic experiment (Lawry, et al, 2006)</a:t>
            </a:r>
          </a:p>
          <a:p>
            <a:pPr marL="0" lvl="0" indent="0">
              <a:buFont typeface="Arial"/>
              <a:buNone/>
            </a:pPr>
            <a:r>
              <a:rPr lang="en-US" sz="1200" kern="1200" baseline="0" dirty="0" smtClean="0">
                <a:solidFill>
                  <a:schemeClr val="tx1"/>
                </a:solidFill>
                <a:effectLst/>
                <a:latin typeface="+mn-lt"/>
                <a:ea typeface="+mn-ea"/>
                <a:cs typeface="+mn-cs"/>
              </a:rPr>
              <a:t>Following the Revolutionary War the focus of higher education slowly began to shift from the preparation of the individual to the building of a new nation.</a:t>
            </a:r>
          </a:p>
          <a:p>
            <a:pPr marL="0" lvl="0" indent="0">
              <a:buFont typeface="Arial"/>
              <a:buNone/>
            </a:pPr>
            <a:r>
              <a:rPr lang="en-US" sz="1200" kern="1200" baseline="0" dirty="0" smtClean="0">
                <a:solidFill>
                  <a:schemeClr val="tx1"/>
                </a:solidFill>
                <a:effectLst/>
                <a:latin typeface="+mn-lt"/>
                <a:ea typeface="+mn-ea"/>
                <a:cs typeface="+mn-cs"/>
              </a:rPr>
              <a:t>During WW2, research universities worked closely with the federal government to create solutions to new problems.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John Dewey, one of the most influential voices for civic engagement in higher education said the liberal arts experience should have 3 things: </a:t>
            </a:r>
            <a:endParaRPr lang="en-US" sz="1200" b="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Engage students in the local community </a:t>
            </a:r>
          </a:p>
          <a:p>
            <a:pPr marL="628650" lvl="1" indent="-171450">
              <a:buFont typeface="Arial"/>
              <a:buChar char="•"/>
            </a:pPr>
            <a:r>
              <a:rPr lang="en-US" sz="1200" kern="1200" dirty="0" smtClean="0">
                <a:solidFill>
                  <a:schemeClr val="tx1"/>
                </a:solidFill>
                <a:effectLst/>
                <a:latin typeface="+mn-lt"/>
                <a:ea typeface="+mn-ea"/>
                <a:cs typeface="+mn-cs"/>
              </a:rPr>
              <a:t>Focus on problems to be solved rather than academic discipline </a:t>
            </a:r>
          </a:p>
          <a:p>
            <a:pPr marL="628650" lvl="1" indent="-171450">
              <a:buFont typeface="Arial"/>
              <a:buChar char="•"/>
            </a:pPr>
            <a:r>
              <a:rPr lang="en-US" sz="1200" kern="1200" dirty="0" smtClean="0">
                <a:solidFill>
                  <a:schemeClr val="tx1"/>
                </a:solidFill>
                <a:effectLst/>
                <a:latin typeface="+mn-lt"/>
                <a:ea typeface="+mn-ea"/>
                <a:cs typeface="+mn-cs"/>
              </a:rPr>
              <a:t>Collaboratively involve students and faculty </a:t>
            </a:r>
          </a:p>
          <a:p>
            <a:pPr marL="0" lvl="0" indent="0">
              <a:buFont typeface="Arial"/>
              <a:buNone/>
            </a:pPr>
            <a:r>
              <a:rPr lang="en-US" sz="1200" kern="1200" dirty="0" smtClean="0">
                <a:solidFill>
                  <a:schemeClr val="tx1"/>
                </a:solidFill>
                <a:effectLst/>
                <a:latin typeface="+mn-lt"/>
                <a:ea typeface="+mn-ea"/>
                <a:cs typeface="+mn-cs"/>
              </a:rPr>
              <a:t>As Dewey notes</a:t>
            </a:r>
            <a:r>
              <a:rPr lang="en-US" sz="1200" kern="1200" baseline="0" dirty="0" smtClean="0">
                <a:solidFill>
                  <a:schemeClr val="tx1"/>
                </a:solidFill>
                <a:effectLst/>
                <a:latin typeface="+mn-lt"/>
                <a:ea typeface="+mn-ea"/>
                <a:cs typeface="+mn-cs"/>
              </a:rPr>
              <a:t> “Education must be conceived as a continuing reconstruction of experience</a:t>
            </a:r>
            <a:r>
              <a:rPr lang="is-IS" sz="1200" kern="1200" baseline="0" dirty="0" smtClean="0">
                <a:solidFill>
                  <a:schemeClr val="tx1"/>
                </a:solidFill>
                <a:effectLst/>
                <a:latin typeface="+mn-lt"/>
                <a:ea typeface="+mn-ea"/>
                <a:cs typeface="+mn-cs"/>
              </a:rPr>
              <a:t>… the process and goal of education are one and the same thing” (Dewey 1897:79).- </a:t>
            </a:r>
            <a:r>
              <a:rPr lang="en-US" sz="1200" kern="1200" baseline="0" dirty="0" smtClean="0">
                <a:solidFill>
                  <a:schemeClr val="tx1"/>
                </a:solidFill>
                <a:effectLst/>
                <a:latin typeface="+mn-lt"/>
                <a:ea typeface="+mn-ea"/>
                <a:cs typeface="+mn-cs"/>
              </a:rPr>
              <a:t>http://</a:t>
            </a:r>
            <a:r>
              <a:rPr lang="en-US" sz="1200" kern="1200" baseline="0" dirty="0" err="1" smtClean="0">
                <a:solidFill>
                  <a:schemeClr val="tx1"/>
                </a:solidFill>
                <a:effectLst/>
                <a:latin typeface="+mn-lt"/>
                <a:ea typeface="+mn-ea"/>
                <a:cs typeface="+mn-cs"/>
              </a:rPr>
              <a:t>wiki.biologyscholars.org</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api</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deki</a:t>
            </a:r>
            <a:r>
              <a:rPr lang="en-US" sz="1200" kern="1200" baseline="0" dirty="0" smtClean="0">
                <a:solidFill>
                  <a:schemeClr val="tx1"/>
                </a:solidFill>
                <a:effectLst/>
                <a:latin typeface="+mn-lt"/>
                <a:ea typeface="+mn-ea"/>
                <a:cs typeface="+mn-cs"/>
              </a:rPr>
              <a:t>/files/2212/=Learning_Styles_and_Learning_Spaces__Enhancing_Experiential_Learning.pdf </a:t>
            </a:r>
          </a:p>
          <a:p>
            <a:pPr marL="0" lvl="0" indent="0">
              <a:buFont typeface="Arial"/>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C1C3FC-5948-A345-97E8-6999B9ED2435}" type="slidenum">
              <a:rPr lang="en-US" smtClean="0"/>
              <a:t>7</a:t>
            </a:fld>
            <a:endParaRPr lang="en-US"/>
          </a:p>
        </p:txBody>
      </p:sp>
    </p:spTree>
    <p:extLst>
      <p:ext uri="{BB962C8B-B14F-4D97-AF65-F5344CB8AC3E}">
        <p14:creationId xmlns:p14="http://schemas.microsoft.com/office/powerpoint/2010/main" val="2017829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b="0" kern="1200" dirty="0" smtClean="0">
                <a:solidFill>
                  <a:schemeClr val="tx1"/>
                </a:solidFill>
                <a:effectLst/>
                <a:latin typeface="+mn-lt"/>
                <a:ea typeface="+mn-ea"/>
                <a:cs typeface="+mn-cs"/>
              </a:rPr>
              <a:t>John Dewey considered the father of experiential learning </a:t>
            </a:r>
          </a:p>
          <a:p>
            <a:pPr marL="628650" lvl="1" indent="-171450">
              <a:buFont typeface="Arial"/>
              <a:buChar char="•"/>
            </a:pPr>
            <a:r>
              <a:rPr lang="en-US" sz="1200" b="0" kern="1200" dirty="0" smtClean="0">
                <a:solidFill>
                  <a:schemeClr val="tx1"/>
                </a:solidFill>
                <a:effectLst/>
                <a:latin typeface="+mn-lt"/>
                <a:ea typeface="+mn-ea"/>
                <a:cs typeface="+mn-cs"/>
              </a:rPr>
              <a:t>Believed that learning was situational and happened through reflection </a:t>
            </a:r>
          </a:p>
          <a:p>
            <a:pPr marL="171450" lvl="0" indent="-171450">
              <a:buFont typeface="Arial"/>
              <a:buChar char="•"/>
            </a:pPr>
            <a:r>
              <a:rPr lang="en-US" sz="1200" b="0" kern="1200" dirty="0" smtClean="0">
                <a:solidFill>
                  <a:schemeClr val="tx1"/>
                </a:solidFill>
                <a:effectLst/>
                <a:latin typeface="+mn-lt"/>
                <a:ea typeface="+mn-ea"/>
                <a:cs typeface="+mn-cs"/>
              </a:rPr>
              <a:t>David </a:t>
            </a:r>
            <a:r>
              <a:rPr lang="en-US" sz="1200" b="0" kern="1200" dirty="0" err="1" smtClean="0">
                <a:solidFill>
                  <a:schemeClr val="tx1"/>
                </a:solidFill>
                <a:effectLst/>
                <a:latin typeface="+mn-lt"/>
                <a:ea typeface="+mn-ea"/>
                <a:cs typeface="+mn-cs"/>
              </a:rPr>
              <a:t>Kolbs</a:t>
            </a:r>
            <a:r>
              <a:rPr lang="en-US" sz="1200" b="0" kern="1200" dirty="0" smtClean="0">
                <a:solidFill>
                  <a:schemeClr val="tx1"/>
                </a:solidFill>
                <a:effectLst/>
                <a:latin typeface="+mn-lt"/>
                <a:ea typeface="+mn-ea"/>
                <a:cs typeface="+mn-cs"/>
              </a:rPr>
              <a:t> model of experiential learning becomes the foundation for S-L. </a:t>
            </a:r>
          </a:p>
          <a:p>
            <a:pPr marL="171450" lvl="0" indent="-171450">
              <a:buFont typeface="Arial"/>
              <a:buChar char="•"/>
            </a:pPr>
            <a:r>
              <a:rPr lang="en-US" sz="1200" b="0" kern="1200" dirty="0" err="1" smtClean="0">
                <a:solidFill>
                  <a:schemeClr val="tx1"/>
                </a:solidFill>
                <a:effectLst/>
                <a:latin typeface="+mn-lt"/>
                <a:ea typeface="+mn-ea"/>
                <a:cs typeface="+mn-cs"/>
              </a:rPr>
              <a:t>Kolbs</a:t>
            </a:r>
            <a:r>
              <a:rPr lang="en-US" sz="1200" b="0" kern="1200" dirty="0" smtClean="0">
                <a:solidFill>
                  <a:schemeClr val="tx1"/>
                </a:solidFill>
                <a:effectLst/>
                <a:latin typeface="+mn-lt"/>
                <a:ea typeface="+mn-ea"/>
                <a:cs typeface="+mn-cs"/>
              </a:rPr>
              <a:t> model for experiential learning </a:t>
            </a:r>
          </a:p>
          <a:p>
            <a:pPr marL="628650" lvl="1" indent="-171450">
              <a:buFont typeface="Arial"/>
              <a:buChar char="•"/>
            </a:pPr>
            <a:r>
              <a:rPr lang="en-US" sz="1200" b="0" kern="1200" dirty="0" smtClean="0">
                <a:solidFill>
                  <a:schemeClr val="tx1"/>
                </a:solidFill>
                <a:effectLst/>
                <a:latin typeface="+mn-lt"/>
                <a:ea typeface="+mn-ea"/>
                <a:cs typeface="+mn-cs"/>
              </a:rPr>
              <a:t>Concrete experience- a new experience</a:t>
            </a:r>
            <a:r>
              <a:rPr lang="en-US" sz="1200" b="0" kern="1200" baseline="0" dirty="0" smtClean="0">
                <a:solidFill>
                  <a:schemeClr val="tx1"/>
                </a:solidFill>
                <a:effectLst/>
                <a:latin typeface="+mn-lt"/>
                <a:ea typeface="+mn-ea"/>
                <a:cs typeface="+mn-cs"/>
              </a:rPr>
              <a:t> of situation is encountered, or a reinterpretation of an existing experience</a:t>
            </a:r>
          </a:p>
          <a:p>
            <a:pPr marL="628650" lvl="1" indent="-171450">
              <a:buFont typeface="Arial"/>
              <a:buChar char="•"/>
            </a:pPr>
            <a:r>
              <a:rPr lang="en-US" sz="1200" b="0" kern="1200" baseline="0" dirty="0" smtClean="0">
                <a:solidFill>
                  <a:schemeClr val="tx1"/>
                </a:solidFill>
                <a:effectLst/>
                <a:latin typeface="+mn-lt"/>
                <a:ea typeface="+mn-ea"/>
                <a:cs typeface="+mn-cs"/>
              </a:rPr>
              <a:t>Reflective Observation- of the new experience. Of particular importance are any inconsistencies between experience and understanding.</a:t>
            </a:r>
          </a:p>
          <a:p>
            <a:pPr marL="628650" lvl="1" indent="-171450">
              <a:buFont typeface="Arial"/>
              <a:buChar char="•"/>
            </a:pPr>
            <a:r>
              <a:rPr lang="en-US" sz="1200" b="0" kern="1200" baseline="0" dirty="0" smtClean="0">
                <a:solidFill>
                  <a:schemeClr val="tx1"/>
                </a:solidFill>
                <a:effectLst/>
                <a:latin typeface="+mn-lt"/>
                <a:ea typeface="+mn-ea"/>
                <a:cs typeface="+mn-cs"/>
              </a:rPr>
              <a:t>Abstract Conceptualization- Reflection gives rise to a new idea, or a modification of any existing abstract concept</a:t>
            </a:r>
          </a:p>
          <a:p>
            <a:pPr marL="628650" lvl="1" indent="-171450">
              <a:buFont typeface="Arial"/>
              <a:buChar char="•"/>
            </a:pPr>
            <a:r>
              <a:rPr lang="en-US" sz="1200" b="0" kern="1200" baseline="0" dirty="0" smtClean="0">
                <a:solidFill>
                  <a:schemeClr val="tx1"/>
                </a:solidFill>
                <a:effectLst/>
                <a:latin typeface="+mn-lt"/>
                <a:ea typeface="+mn-ea"/>
                <a:cs typeface="+mn-cs"/>
              </a:rPr>
              <a:t>Active Experimentation- the learner applies them to the world around them to see what results</a:t>
            </a:r>
            <a:endParaRPr lang="en-US" sz="1200" b="0" kern="1200" dirty="0" smtClean="0">
              <a:solidFill>
                <a:schemeClr val="tx1"/>
              </a:solidFill>
              <a:effectLst/>
              <a:latin typeface="+mn-lt"/>
              <a:ea typeface="+mn-ea"/>
              <a:cs typeface="+mn-cs"/>
            </a:endParaRPr>
          </a:p>
          <a:p>
            <a:pPr lvl="0"/>
            <a:endParaRPr lang="en-US" sz="1200" b="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As a result of practitioners wanting to take Service Learning to the next level.</a:t>
            </a:r>
            <a:r>
              <a:rPr lang="en-US" sz="1200" b="0" kern="1200" baseline="0" dirty="0" smtClean="0">
                <a:solidFill>
                  <a:schemeClr val="tx1"/>
                </a:solidFill>
                <a:effectLst/>
                <a:latin typeface="+mn-lt"/>
                <a:ea typeface="+mn-ea"/>
                <a:cs typeface="+mn-cs"/>
              </a:rPr>
              <a:t> They wanted to move activism and politics from the margins, to the center of student learning as </a:t>
            </a:r>
            <a:r>
              <a:rPr lang="en-US" sz="1200" b="0" kern="1200" dirty="0" smtClean="0">
                <a:solidFill>
                  <a:schemeClr val="tx1"/>
                </a:solidFill>
                <a:effectLst/>
                <a:latin typeface="+mn-lt"/>
                <a:ea typeface="+mn-ea"/>
                <a:cs typeface="+mn-cs"/>
              </a:rPr>
              <a:t>educators seek creative ways to move from service to civic engagement.” (Civic Engagement In Higher)</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Some have taken on new approaches to service learning that emphasis</a:t>
            </a:r>
          </a:p>
          <a:p>
            <a:pPr lvl="1"/>
            <a:r>
              <a:rPr lang="en-US" sz="1200" b="0" kern="1200" dirty="0" smtClean="0">
                <a:solidFill>
                  <a:schemeClr val="tx1"/>
                </a:solidFill>
                <a:effectLst/>
                <a:latin typeface="+mn-lt"/>
                <a:ea typeface="+mn-ea"/>
                <a:cs typeface="+mn-cs"/>
              </a:rPr>
              <a:t>Civic Engagement </a:t>
            </a:r>
          </a:p>
          <a:p>
            <a:pPr lvl="1"/>
            <a:r>
              <a:rPr lang="en-US" sz="1200" b="0" kern="1200" dirty="0" smtClean="0">
                <a:solidFill>
                  <a:schemeClr val="tx1"/>
                </a:solidFill>
                <a:effectLst/>
                <a:latin typeface="+mn-lt"/>
                <a:ea typeface="+mn-ea"/>
                <a:cs typeface="+mn-cs"/>
              </a:rPr>
              <a:t>Social Change </a:t>
            </a:r>
          </a:p>
          <a:p>
            <a:pPr lvl="1"/>
            <a:r>
              <a:rPr lang="en-US" sz="1200" b="0" kern="1200" dirty="0" smtClean="0">
                <a:solidFill>
                  <a:schemeClr val="tx1"/>
                </a:solidFill>
                <a:effectLst/>
                <a:latin typeface="+mn-lt"/>
                <a:ea typeface="+mn-ea"/>
                <a:cs typeface="+mn-cs"/>
              </a:rPr>
              <a:t>Social Justice </a:t>
            </a:r>
          </a:p>
          <a:p>
            <a:endParaRPr lang="en-US" dirty="0"/>
          </a:p>
        </p:txBody>
      </p:sp>
      <p:sp>
        <p:nvSpPr>
          <p:cNvPr id="4" name="Slide Number Placeholder 3"/>
          <p:cNvSpPr>
            <a:spLocks noGrp="1"/>
          </p:cNvSpPr>
          <p:nvPr>
            <p:ph type="sldNum" sz="quarter" idx="10"/>
          </p:nvPr>
        </p:nvSpPr>
        <p:spPr/>
        <p:txBody>
          <a:bodyPr/>
          <a:lstStyle/>
          <a:p>
            <a:fld id="{F7C1C3FC-5948-A345-97E8-6999B9ED2435}" type="slidenum">
              <a:rPr lang="en-US" smtClean="0"/>
              <a:t>8</a:t>
            </a:fld>
            <a:endParaRPr lang="en-US"/>
          </a:p>
        </p:txBody>
      </p:sp>
    </p:spTree>
    <p:extLst>
      <p:ext uri="{BB962C8B-B14F-4D97-AF65-F5344CB8AC3E}">
        <p14:creationId xmlns:p14="http://schemas.microsoft.com/office/powerpoint/2010/main" val="3947992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encourage students to learn about and practice civic engagement so that they can create their own civic identities. </a:t>
            </a:r>
          </a:p>
          <a:p>
            <a:endParaRPr lang="en-US" dirty="0" smtClean="0"/>
          </a:p>
          <a:p>
            <a:r>
              <a:rPr lang="en-US" dirty="0" smtClean="0"/>
              <a:t>Civic</a:t>
            </a:r>
            <a:r>
              <a:rPr lang="en-US" baseline="0" dirty="0" smtClean="0"/>
              <a:t> identity- a student’s ability to see themselves as an active participant in society with a strong commitment and responsibility to work with others toward public purposes.- which can lead to social change.</a:t>
            </a:r>
          </a:p>
          <a:p>
            <a:endParaRPr lang="en-US" baseline="0" dirty="0" smtClean="0"/>
          </a:p>
          <a:p>
            <a:r>
              <a:rPr lang="en-US" baseline="0" dirty="0" smtClean="0"/>
              <a:t>In order to create this civic identity and lead to social change, it is important that students become critically conscious citizens.</a:t>
            </a:r>
            <a:endParaRPr lang="en-US" dirty="0"/>
          </a:p>
        </p:txBody>
      </p:sp>
      <p:sp>
        <p:nvSpPr>
          <p:cNvPr id="4" name="Slide Number Placeholder 3"/>
          <p:cNvSpPr>
            <a:spLocks noGrp="1"/>
          </p:cNvSpPr>
          <p:nvPr>
            <p:ph type="sldNum" sz="quarter" idx="10"/>
          </p:nvPr>
        </p:nvSpPr>
        <p:spPr/>
        <p:txBody>
          <a:bodyPr/>
          <a:lstStyle/>
          <a:p>
            <a:fld id="{F7C1C3FC-5948-A345-97E8-6999B9ED2435}" type="slidenum">
              <a:rPr lang="en-US" smtClean="0"/>
              <a:t>9</a:t>
            </a:fld>
            <a:endParaRPr lang="en-US"/>
          </a:p>
        </p:txBody>
      </p:sp>
    </p:spTree>
    <p:extLst>
      <p:ext uri="{BB962C8B-B14F-4D97-AF65-F5344CB8AC3E}">
        <p14:creationId xmlns:p14="http://schemas.microsoft.com/office/powerpoint/2010/main" val="2197692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5/24/2016</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B1115196-1C6F-4784-83AC-30756D8F10B3}" type="datetimeFigureOut">
              <a:rPr lang="en-US" smtClean="0"/>
              <a:t>5/24/2016</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5/24/2016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115196-1C6F-4784-83AC-30756D8F10B3}" type="datetimeFigureOut">
              <a:rPr lang="en-US" smtClean="0"/>
              <a:t>5/24/2016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5/24/2016</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B1115196-1C6F-4784-83AC-30756D8F10B3}" type="datetimeFigureOut">
              <a:rPr lang="en-US" smtClean="0"/>
              <a:t>5/24/2016</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115196-1C6F-4784-83AC-30756D8F10B3}"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115196-1C6F-4784-83AC-30756D8F10B3}" type="datetimeFigureOut">
              <a:rPr lang="en-US" smtClean="0"/>
              <a:t>5/24/2016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5/24/2016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115196-1C6F-4784-83AC-30756D8F10B3}" type="datetimeFigureOut">
              <a:rPr lang="en-US" smtClean="0"/>
              <a:t>5/24/2016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B1115196-1C6F-4784-83AC-30756D8F10B3}" type="datetimeFigureOut">
              <a:rPr lang="en-US" smtClean="0"/>
              <a:t>5/24/2016</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B1115196-1C6F-4784-83AC-30756D8F10B3}" type="datetimeFigureOut">
              <a:rPr lang="en-US" smtClean="0"/>
              <a:t>5/24/2016</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19371D3E-5A18-49EB-AD2A-429AF16575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ccncce.org/articles/the-use-of-history-in-the-movement-for-the-civic-engagement-of-higher-education/" TargetMode="External"/><Relationship Id="rId2" Type="http://schemas.openxmlformats.org/officeDocument/2006/relationships/hyperlink" Target="http://compact.org/resource-posts/strategies-for-creating-an-engaged-campus-faculty-development-an-advanced-service-service-learning-toolk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4992" y="3913281"/>
            <a:ext cx="5867400" cy="1470025"/>
          </a:xfrm>
        </p:spPr>
        <p:txBody>
          <a:bodyPr>
            <a:noAutofit/>
          </a:bodyPr>
          <a:lstStyle/>
          <a:p>
            <a:r>
              <a:rPr lang="en-US" sz="3500" b="1" dirty="0"/>
              <a:t>Teaching Civic Engagement</a:t>
            </a:r>
            <a:r>
              <a:rPr lang="en-US" sz="3500" dirty="0"/>
              <a:t>: Informing the Journey to Citizen Leadership</a:t>
            </a:r>
          </a:p>
        </p:txBody>
      </p:sp>
      <p:sp>
        <p:nvSpPr>
          <p:cNvPr id="3" name="Subtitle 2"/>
          <p:cNvSpPr>
            <a:spLocks noGrp="1"/>
          </p:cNvSpPr>
          <p:nvPr>
            <p:ph type="subTitle" idx="1"/>
          </p:nvPr>
        </p:nvSpPr>
        <p:spPr/>
        <p:txBody>
          <a:bodyPr/>
          <a:lstStyle/>
          <a:p>
            <a:r>
              <a:rPr lang="en-US" dirty="0" smtClean="0"/>
              <a:t>Citizen Leadership and Social Justice Education</a:t>
            </a:r>
            <a:endParaRPr lang="en-US" dirty="0"/>
          </a:p>
        </p:txBody>
      </p:sp>
    </p:spTree>
    <p:extLst>
      <p:ext uri="{BB962C8B-B14F-4D97-AF65-F5344CB8AC3E}">
        <p14:creationId xmlns:p14="http://schemas.microsoft.com/office/powerpoint/2010/main" val="2104894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Consciousness Development</a:t>
            </a:r>
          </a:p>
        </p:txBody>
      </p:sp>
      <p:pic>
        <p:nvPicPr>
          <p:cNvPr id="6" name="Content Placeholder 5"/>
          <p:cNvPicPr>
            <a:picLocks noGrp="1" noChangeAspect="1"/>
          </p:cNvPicPr>
          <p:nvPr>
            <p:ph idx="1"/>
          </p:nvPr>
        </p:nvPicPr>
        <p:blipFill>
          <a:blip r:embed="rId3"/>
          <a:srcRect t="-52438" b="-52438"/>
          <a:stretch>
            <a:fillRect/>
          </a:stretch>
        </p:blipFill>
        <p:spPr/>
      </p:pic>
      <p:sp>
        <p:nvSpPr>
          <p:cNvPr id="7" name="TextBox 6"/>
          <p:cNvSpPr txBox="1"/>
          <p:nvPr/>
        </p:nvSpPr>
        <p:spPr>
          <a:xfrm>
            <a:off x="1056863" y="6205549"/>
            <a:ext cx="6320022" cy="276999"/>
          </a:xfrm>
          <a:prstGeom prst="rect">
            <a:avLst/>
          </a:prstGeom>
          <a:noFill/>
        </p:spPr>
        <p:txBody>
          <a:bodyPr wrap="none" rtlCol="0">
            <a:spAutoFit/>
          </a:bodyPr>
          <a:lstStyle/>
          <a:p>
            <a:r>
              <a:rPr lang="en-US" sz="1200" i="1" dirty="0" smtClean="0"/>
              <a:t>*Developed from interviews and survey responses from </a:t>
            </a:r>
            <a:r>
              <a:rPr lang="en-US" sz="1200" i="1" dirty="0" err="1" smtClean="0"/>
              <a:t>Benilde</a:t>
            </a:r>
            <a:r>
              <a:rPr lang="en-US" sz="1200" i="1" dirty="0" smtClean="0"/>
              <a:t>-St. Margaret’s School (BSM) alumni</a:t>
            </a:r>
            <a:endParaRPr lang="en-US" sz="1200" i="1" dirty="0"/>
          </a:p>
        </p:txBody>
      </p:sp>
    </p:spTree>
    <p:extLst>
      <p:ext uri="{BB962C8B-B14F-4D97-AF65-F5344CB8AC3E}">
        <p14:creationId xmlns:p14="http://schemas.microsoft.com/office/powerpoint/2010/main" val="2740001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Consciousness Development</a:t>
            </a:r>
            <a:endParaRPr lang="en-US" dirty="0"/>
          </a:p>
        </p:txBody>
      </p:sp>
      <p:sp>
        <p:nvSpPr>
          <p:cNvPr id="3" name="Content Placeholder 2"/>
          <p:cNvSpPr>
            <a:spLocks noGrp="1"/>
          </p:cNvSpPr>
          <p:nvPr>
            <p:ph idx="1"/>
          </p:nvPr>
        </p:nvSpPr>
        <p:spPr/>
        <p:txBody>
          <a:bodyPr/>
          <a:lstStyle/>
          <a:p>
            <a:pPr marL="0" indent="0">
              <a:buNone/>
            </a:pPr>
            <a:r>
              <a:rPr lang="en-US" dirty="0" smtClean="0"/>
              <a:t>4 stages:</a:t>
            </a:r>
          </a:p>
          <a:p>
            <a:r>
              <a:rPr lang="en-US" dirty="0" smtClean="0"/>
              <a:t>Developing a deeper awareness of self</a:t>
            </a:r>
          </a:p>
          <a:p>
            <a:r>
              <a:rPr lang="en-US" dirty="0" smtClean="0"/>
              <a:t>Developing a deeper awareness and broader perspective of others</a:t>
            </a:r>
          </a:p>
          <a:p>
            <a:r>
              <a:rPr lang="en-US" dirty="0" smtClean="0"/>
              <a:t>Developing a deeper awareness and broader perspective of social issues</a:t>
            </a:r>
          </a:p>
          <a:p>
            <a:r>
              <a:rPr lang="en-US" dirty="0" smtClean="0"/>
              <a:t>Seeing one’s potential to make change</a:t>
            </a:r>
          </a:p>
        </p:txBody>
      </p:sp>
    </p:spTree>
    <p:extLst>
      <p:ext uri="{BB962C8B-B14F-4D97-AF65-F5344CB8AC3E}">
        <p14:creationId xmlns:p14="http://schemas.microsoft.com/office/powerpoint/2010/main" val="4025672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Developing a </a:t>
            </a:r>
            <a:r>
              <a:rPr lang="en-US" dirty="0" smtClean="0"/>
              <a:t>Deeper Awareness </a:t>
            </a:r>
            <a:r>
              <a:rPr lang="en-US" dirty="0"/>
              <a:t>of </a:t>
            </a:r>
            <a:r>
              <a:rPr lang="en-US" dirty="0" smtClean="0"/>
              <a:t>Self</a:t>
            </a:r>
            <a:endParaRPr lang="en-US" dirty="0"/>
          </a:p>
        </p:txBody>
      </p:sp>
      <p:sp>
        <p:nvSpPr>
          <p:cNvPr id="3" name="Content Placeholder 2"/>
          <p:cNvSpPr>
            <a:spLocks noGrp="1"/>
          </p:cNvSpPr>
          <p:nvPr>
            <p:ph idx="1"/>
          </p:nvPr>
        </p:nvSpPr>
        <p:spPr/>
        <p:txBody>
          <a:bodyPr/>
          <a:lstStyle/>
          <a:p>
            <a:r>
              <a:rPr lang="en-US" dirty="0"/>
              <a:t>Having a clear understanding of your level of privilege, your values, your role in society, and your responsibility to others</a:t>
            </a:r>
            <a:r>
              <a:rPr lang="en-US" dirty="0" smtClean="0"/>
              <a:t>.</a:t>
            </a:r>
          </a:p>
          <a:p>
            <a:pPr marL="0" indent="0">
              <a:buNone/>
            </a:pPr>
            <a:endParaRPr lang="en-US" dirty="0"/>
          </a:p>
          <a:p>
            <a:r>
              <a:rPr lang="en-US" dirty="0"/>
              <a:t>Participation in service and discussions about moral and civic obligations help individuals clarify their values and become committed to work for the common good.</a:t>
            </a:r>
          </a:p>
          <a:p>
            <a:endParaRPr lang="en-US" dirty="0" smtClean="0"/>
          </a:p>
        </p:txBody>
      </p:sp>
    </p:spTree>
    <p:extLst>
      <p:ext uri="{BB962C8B-B14F-4D97-AF65-F5344CB8AC3E}">
        <p14:creationId xmlns:p14="http://schemas.microsoft.com/office/powerpoint/2010/main" val="1432708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Developing a </a:t>
            </a:r>
            <a:r>
              <a:rPr lang="en-US" dirty="0" smtClean="0"/>
              <a:t>Deeper Awareness </a:t>
            </a:r>
            <a:r>
              <a:rPr lang="en-US" dirty="0"/>
              <a:t>and </a:t>
            </a:r>
            <a:r>
              <a:rPr lang="en-US" dirty="0" smtClean="0"/>
              <a:t>Broader Perspective </a:t>
            </a:r>
            <a:r>
              <a:rPr lang="en-US" dirty="0"/>
              <a:t>of </a:t>
            </a:r>
            <a:r>
              <a:rPr lang="en-US" dirty="0" smtClean="0"/>
              <a:t>Others</a:t>
            </a:r>
            <a:endParaRPr lang="en-US" dirty="0"/>
          </a:p>
        </p:txBody>
      </p:sp>
      <p:sp>
        <p:nvSpPr>
          <p:cNvPr id="3" name="Content Placeholder 2"/>
          <p:cNvSpPr>
            <a:spLocks noGrp="1"/>
          </p:cNvSpPr>
          <p:nvPr>
            <p:ph idx="1"/>
          </p:nvPr>
        </p:nvSpPr>
        <p:spPr/>
        <p:txBody>
          <a:bodyPr/>
          <a:lstStyle/>
          <a:p>
            <a:pPr marL="342900" lvl="2" indent="-342900">
              <a:spcBef>
                <a:spcPts val="2000"/>
              </a:spcBef>
            </a:pPr>
            <a:endParaRPr lang="en-US" dirty="0" smtClean="0"/>
          </a:p>
          <a:p>
            <a:pPr marL="342900" lvl="2" indent="-342900">
              <a:spcBef>
                <a:spcPts val="2000"/>
              </a:spcBef>
            </a:pPr>
            <a:r>
              <a:rPr lang="en-US" sz="2400" dirty="0" smtClean="0"/>
              <a:t>Students need to experience diversity and be in relationships with people who have different life experiences.</a:t>
            </a:r>
          </a:p>
          <a:p>
            <a:pPr marL="0" lvl="2" indent="0">
              <a:spcBef>
                <a:spcPts val="2000"/>
              </a:spcBef>
              <a:buNone/>
            </a:pPr>
            <a:endParaRPr lang="en-US" sz="2400" dirty="0" smtClean="0"/>
          </a:p>
          <a:p>
            <a:pPr marL="342900" lvl="2" indent="-342900">
              <a:spcBef>
                <a:spcPts val="2000"/>
              </a:spcBef>
            </a:pPr>
            <a:r>
              <a:rPr lang="en-US" sz="2400" dirty="0" smtClean="0"/>
              <a:t>Students </a:t>
            </a:r>
            <a:r>
              <a:rPr lang="en-US" sz="2400" dirty="0"/>
              <a:t>become less judgmental and more compassionate as a result</a:t>
            </a:r>
            <a:r>
              <a:rPr lang="en-US" sz="2400" dirty="0" smtClean="0"/>
              <a:t>.</a:t>
            </a:r>
            <a:endParaRPr lang="en-US" sz="2400" dirty="0"/>
          </a:p>
        </p:txBody>
      </p:sp>
    </p:spTree>
    <p:extLst>
      <p:ext uri="{BB962C8B-B14F-4D97-AF65-F5344CB8AC3E}">
        <p14:creationId xmlns:p14="http://schemas.microsoft.com/office/powerpoint/2010/main" val="3349453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Developing a </a:t>
            </a:r>
            <a:r>
              <a:rPr lang="en-US" dirty="0" smtClean="0"/>
              <a:t>Deeper Awareness </a:t>
            </a:r>
            <a:r>
              <a:rPr lang="en-US" dirty="0"/>
              <a:t>and </a:t>
            </a:r>
            <a:r>
              <a:rPr lang="en-US" dirty="0" smtClean="0"/>
              <a:t>Broader Perspective </a:t>
            </a:r>
            <a:r>
              <a:rPr lang="en-US" dirty="0"/>
              <a:t>of </a:t>
            </a:r>
            <a:r>
              <a:rPr lang="en-US" dirty="0" smtClean="0"/>
              <a:t>Social Issues</a:t>
            </a:r>
            <a:endParaRPr lang="en-US" dirty="0"/>
          </a:p>
        </p:txBody>
      </p:sp>
      <p:sp>
        <p:nvSpPr>
          <p:cNvPr id="3" name="Content Placeholder 2"/>
          <p:cNvSpPr>
            <a:spLocks noGrp="1"/>
          </p:cNvSpPr>
          <p:nvPr>
            <p:ph idx="1"/>
          </p:nvPr>
        </p:nvSpPr>
        <p:spPr/>
        <p:txBody>
          <a:bodyPr>
            <a:normAutofit/>
          </a:bodyPr>
          <a:lstStyle/>
          <a:p>
            <a:r>
              <a:rPr lang="en-US" dirty="0" smtClean="0"/>
              <a:t>Students </a:t>
            </a:r>
            <a:r>
              <a:rPr lang="en-US" dirty="0"/>
              <a:t>begin to question beliefs and assumptions that no longer provide adequate explanations for reality.</a:t>
            </a:r>
          </a:p>
          <a:p>
            <a:r>
              <a:rPr lang="en-US" dirty="0"/>
              <a:t>Students develop a more critical and complex view of the world and begin to see how power relations limit options for oppressed groups.</a:t>
            </a:r>
          </a:p>
          <a:p>
            <a:r>
              <a:rPr lang="en-US" dirty="0"/>
              <a:t>Students’ increased understanding of social issues fosters an institutional, systemic view of the causes of injustice and inequity, where they may have only seen individual deficits before</a:t>
            </a:r>
            <a:r>
              <a:rPr lang="en-US" dirty="0" smtClean="0"/>
              <a:t>.</a:t>
            </a:r>
            <a:endParaRPr lang="en-US" dirty="0"/>
          </a:p>
        </p:txBody>
      </p:sp>
    </p:spTree>
    <p:extLst>
      <p:ext uri="{BB962C8B-B14F-4D97-AF65-F5344CB8AC3E}">
        <p14:creationId xmlns:p14="http://schemas.microsoft.com/office/powerpoint/2010/main" val="3745369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Seeing </a:t>
            </a:r>
            <a:r>
              <a:rPr lang="en-US" dirty="0" smtClean="0"/>
              <a:t>One’s Potential </a:t>
            </a:r>
            <a:r>
              <a:rPr lang="en-US" dirty="0"/>
              <a:t>to </a:t>
            </a:r>
            <a:r>
              <a:rPr lang="en-US" dirty="0" smtClean="0"/>
              <a:t>Make Change</a:t>
            </a:r>
            <a:endParaRPr lang="en-US" dirty="0"/>
          </a:p>
        </p:txBody>
      </p:sp>
      <p:sp>
        <p:nvSpPr>
          <p:cNvPr id="3" name="Content Placeholder 2"/>
          <p:cNvSpPr>
            <a:spLocks noGrp="1"/>
          </p:cNvSpPr>
          <p:nvPr>
            <p:ph idx="1"/>
          </p:nvPr>
        </p:nvSpPr>
        <p:spPr/>
        <p:txBody>
          <a:bodyPr>
            <a:normAutofit/>
          </a:bodyPr>
          <a:lstStyle/>
          <a:p>
            <a:r>
              <a:rPr lang="en-US" dirty="0"/>
              <a:t>Having positive service experiences enhances their feelings of competency and efficacy.</a:t>
            </a:r>
          </a:p>
          <a:p>
            <a:r>
              <a:rPr lang="en-US" dirty="0"/>
              <a:t>Doing important work that has real impact on people and the community develops a sense of agency- the belief that you can make a difference.</a:t>
            </a:r>
          </a:p>
          <a:p>
            <a:r>
              <a:rPr lang="en-US" dirty="0"/>
              <a:t>Students develop an ethic of service and adopt it as part of their identity when they work with others in a culture that values it</a:t>
            </a:r>
            <a:r>
              <a:rPr lang="en-US" dirty="0" smtClean="0"/>
              <a:t>.</a:t>
            </a:r>
            <a:endParaRPr lang="en-US" dirty="0"/>
          </a:p>
        </p:txBody>
      </p:sp>
    </p:spTree>
    <p:extLst>
      <p:ext uri="{BB962C8B-B14F-4D97-AF65-F5344CB8AC3E}">
        <p14:creationId xmlns:p14="http://schemas.microsoft.com/office/powerpoint/2010/main" val="3321434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Defining Social Justice</a:t>
            </a:r>
            <a:endParaRPr lang="en-US" dirty="0"/>
          </a:p>
        </p:txBody>
      </p:sp>
      <p:sp>
        <p:nvSpPr>
          <p:cNvPr id="3" name="Content Placeholder 2"/>
          <p:cNvSpPr>
            <a:spLocks noGrp="1"/>
          </p:cNvSpPr>
          <p:nvPr>
            <p:ph idx="1"/>
          </p:nvPr>
        </p:nvSpPr>
        <p:spPr/>
        <p:txBody>
          <a:bodyPr>
            <a:normAutofit fontScale="92500"/>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“Social Justice Education is </a:t>
            </a:r>
            <a:r>
              <a:rPr lang="en-US" dirty="0"/>
              <a:t>b</a:t>
            </a:r>
            <a:r>
              <a:rPr lang="en-US" dirty="0" smtClean="0"/>
              <a:t>oth a process and a goal. The goal of social justice education is full and equal participation of all groups in a society that is mutually shaped to meet their needs (Bell).” </a:t>
            </a:r>
            <a:endParaRPr lang="en-US" dirty="0"/>
          </a:p>
        </p:txBody>
      </p:sp>
      <p:pic>
        <p:nvPicPr>
          <p:cNvPr id="4" name="Picture 3"/>
          <p:cNvPicPr>
            <a:picLocks noChangeAspect="1"/>
          </p:cNvPicPr>
          <p:nvPr/>
        </p:nvPicPr>
        <p:blipFill>
          <a:blip r:embed="rId3"/>
          <a:stretch>
            <a:fillRect/>
          </a:stretch>
        </p:blipFill>
        <p:spPr>
          <a:xfrm>
            <a:off x="2867513" y="1949824"/>
            <a:ext cx="3494543" cy="2549722"/>
          </a:xfrm>
          <a:prstGeom prst="rect">
            <a:avLst/>
          </a:prstGeom>
        </p:spPr>
      </p:pic>
    </p:spTree>
    <p:extLst>
      <p:ext uri="{BB962C8B-B14F-4D97-AF65-F5344CB8AC3E}">
        <p14:creationId xmlns:p14="http://schemas.microsoft.com/office/powerpoint/2010/main" val="43892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Common Experiences of Adults Committed to Social Justice</a:t>
            </a:r>
            <a:endParaRPr lang="en-US" dirty="0"/>
          </a:p>
        </p:txBody>
      </p:sp>
      <p:sp>
        <p:nvSpPr>
          <p:cNvPr id="3" name="Content Placeholder 2"/>
          <p:cNvSpPr>
            <a:spLocks noGrp="1"/>
          </p:cNvSpPr>
          <p:nvPr>
            <p:ph idx="1"/>
          </p:nvPr>
        </p:nvSpPr>
        <p:spPr/>
        <p:txBody>
          <a:bodyPr/>
          <a:lstStyle/>
          <a:p>
            <a:r>
              <a:rPr lang="en-US" dirty="0" smtClean="0"/>
              <a:t>Family</a:t>
            </a:r>
          </a:p>
          <a:p>
            <a:pPr marL="0" indent="0">
              <a:buNone/>
            </a:pPr>
            <a:endParaRPr lang="en-US" dirty="0" smtClean="0"/>
          </a:p>
          <a:p>
            <a:r>
              <a:rPr lang="en-US" dirty="0" smtClean="0"/>
              <a:t>Common Service Experiences</a:t>
            </a:r>
          </a:p>
          <a:p>
            <a:pPr marL="0" indent="0">
              <a:buNone/>
            </a:pPr>
            <a:endParaRPr lang="en-US" dirty="0" smtClean="0"/>
          </a:p>
          <a:p>
            <a:r>
              <a:rPr lang="en-US" dirty="0" smtClean="0"/>
              <a:t>Educational Environment</a:t>
            </a:r>
            <a:endParaRPr lang="en-US" dirty="0"/>
          </a:p>
        </p:txBody>
      </p:sp>
    </p:spTree>
    <p:extLst>
      <p:ext uri="{BB962C8B-B14F-4D97-AF65-F5344CB8AC3E}">
        <p14:creationId xmlns:p14="http://schemas.microsoft.com/office/powerpoint/2010/main" val="358984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Civic Engagement in the Classroom and Curriculum</a:t>
            </a:r>
            <a:endParaRPr lang="en-US" dirty="0"/>
          </a:p>
        </p:txBody>
      </p:sp>
      <p:sp>
        <p:nvSpPr>
          <p:cNvPr id="3" name="Text Placeholder 2"/>
          <p:cNvSpPr>
            <a:spLocks noGrp="1"/>
          </p:cNvSpPr>
          <p:nvPr>
            <p:ph type="body" idx="1"/>
          </p:nvPr>
        </p:nvSpPr>
        <p:spPr/>
        <p:txBody>
          <a:bodyPr/>
          <a:lstStyle/>
          <a:p>
            <a:pPr algn="ctr"/>
            <a:r>
              <a:rPr lang="en-US" dirty="0" smtClean="0"/>
              <a:t>A practical Application</a:t>
            </a:r>
            <a:endParaRPr lang="en-US" dirty="0"/>
          </a:p>
        </p:txBody>
      </p:sp>
    </p:spTree>
    <p:extLst>
      <p:ext uri="{BB962C8B-B14F-4D97-AF65-F5344CB8AC3E}">
        <p14:creationId xmlns:p14="http://schemas.microsoft.com/office/powerpoint/2010/main" val="2138137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civic engagement matters</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2422561"/>
            <a:ext cx="8229600" cy="28812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271260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36104" y="2994323"/>
            <a:ext cx="6612175" cy="1472184"/>
          </a:xfrm>
        </p:spPr>
        <p:txBody>
          <a:bodyPr>
            <a:noAutofit/>
          </a:bodyPr>
          <a:lstStyle/>
          <a:p>
            <a:r>
              <a:rPr lang="en-US" sz="2000" dirty="0" smtClean="0"/>
              <a:t>Civic Engagement provides us with a unique opportunity to impact the lives of students in a very real and practical way.  Our </a:t>
            </a:r>
            <a:r>
              <a:rPr lang="en-US" sz="2000" dirty="0"/>
              <a:t>workshop will expose participants to the ideas of Civic Engagement and provide them with the basic foundation of what Civic Engagement is, how its principles can be applied in the classroom curriculum, and how it can be used as a tool to help form the lens of social justice</a:t>
            </a:r>
            <a:r>
              <a:rPr lang="en-US" sz="2000" dirty="0" smtClean="0"/>
              <a:t>.</a:t>
            </a:r>
            <a:endParaRPr lang="en-US" sz="2000" dirty="0"/>
          </a:p>
        </p:txBody>
      </p:sp>
    </p:spTree>
    <p:extLst>
      <p:ext uri="{BB962C8B-B14F-4D97-AF65-F5344CB8AC3E}">
        <p14:creationId xmlns:p14="http://schemas.microsoft.com/office/powerpoint/2010/main" val="1338206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it mean to integrate CE into the classroom and curriculum?</a:t>
            </a:r>
            <a:endParaRPr lang="en-US" dirty="0"/>
          </a:p>
        </p:txBody>
      </p:sp>
      <p:sp>
        <p:nvSpPr>
          <p:cNvPr id="4" name="Content Placeholder 3"/>
          <p:cNvSpPr>
            <a:spLocks noGrp="1"/>
          </p:cNvSpPr>
          <p:nvPr>
            <p:ph idx="1"/>
          </p:nvPr>
        </p:nvSpPr>
        <p:spPr/>
        <p:txBody>
          <a:bodyPr>
            <a:normAutofit/>
          </a:bodyPr>
          <a:lstStyle/>
          <a:p>
            <a:pPr marL="0" indent="0">
              <a:buNone/>
            </a:pPr>
            <a:r>
              <a:rPr lang="en-US" dirty="0" smtClean="0"/>
              <a:t>For a student:</a:t>
            </a:r>
          </a:p>
          <a:p>
            <a:r>
              <a:rPr lang="en-US" dirty="0" smtClean="0"/>
              <a:t>Learning actively not just through lecture</a:t>
            </a:r>
          </a:p>
          <a:p>
            <a:r>
              <a:rPr lang="en-US" dirty="0" smtClean="0"/>
              <a:t>Understanding skills of active citizenship</a:t>
            </a:r>
          </a:p>
          <a:p>
            <a:r>
              <a:rPr lang="en-US" dirty="0" smtClean="0"/>
              <a:t>Participating in service learning by serving the community</a:t>
            </a:r>
          </a:p>
          <a:p>
            <a:r>
              <a:rPr lang="en-US" dirty="0" smtClean="0"/>
              <a:t>Recognizing s/he can make a difference and have an impact on many lives</a:t>
            </a:r>
          </a:p>
          <a:p>
            <a:endParaRPr lang="en-US" dirty="0"/>
          </a:p>
        </p:txBody>
      </p:sp>
    </p:spTree>
    <p:extLst>
      <p:ext uri="{BB962C8B-B14F-4D97-AF65-F5344CB8AC3E}">
        <p14:creationId xmlns:p14="http://schemas.microsoft.com/office/powerpoint/2010/main" val="3596138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smtClean="0"/>
              <a:t>For a faculty member:</a:t>
            </a:r>
          </a:p>
          <a:p>
            <a:r>
              <a:rPr lang="en-US" dirty="0" smtClean="0"/>
              <a:t>Giving students a chance to reflect on what it means to be a responsible member of society</a:t>
            </a:r>
          </a:p>
          <a:p>
            <a:r>
              <a:rPr lang="en-US" dirty="0" smtClean="0"/>
              <a:t>Taking SL a step further to include reflection on changed attitudes, the impact of the experience on the individual and the community, and an increased understanding of the responsibilities of living in a democratic society</a:t>
            </a:r>
          </a:p>
          <a:p>
            <a:r>
              <a:rPr lang="en-US" dirty="0" smtClean="0"/>
              <a:t>Getting personally involved in service projects with or without students</a:t>
            </a:r>
          </a:p>
          <a:p>
            <a:endParaRPr lang="en-US" dirty="0"/>
          </a:p>
        </p:txBody>
      </p:sp>
    </p:spTree>
    <p:extLst>
      <p:ext uri="{BB962C8B-B14F-4D97-AF65-F5344CB8AC3E}">
        <p14:creationId xmlns:p14="http://schemas.microsoft.com/office/powerpoint/2010/main" val="3921298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For an institution:</a:t>
            </a:r>
          </a:p>
          <a:p>
            <a:r>
              <a:rPr lang="en-US" dirty="0" smtClean="0"/>
              <a:t>Creating a culture of service and engagement</a:t>
            </a:r>
          </a:p>
          <a:p>
            <a:r>
              <a:rPr lang="en-US" dirty="0" smtClean="0"/>
              <a:t>Embracing a mission of educating students for citizenship</a:t>
            </a:r>
          </a:p>
          <a:p>
            <a:r>
              <a:rPr lang="en-US" dirty="0" smtClean="0"/>
              <a:t>Taking a greater responsibility to serve the community</a:t>
            </a:r>
            <a:endParaRPr lang="en-US" dirty="0"/>
          </a:p>
        </p:txBody>
      </p:sp>
    </p:spTree>
    <p:extLst>
      <p:ext uri="{BB962C8B-B14F-4D97-AF65-F5344CB8AC3E}">
        <p14:creationId xmlns:p14="http://schemas.microsoft.com/office/powerpoint/2010/main" val="3717195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For a community partner:</a:t>
            </a:r>
          </a:p>
          <a:p>
            <a:r>
              <a:rPr lang="en-US" dirty="0" smtClean="0"/>
              <a:t>Creating collaborative partnerships between agencies and faculty</a:t>
            </a:r>
          </a:p>
          <a:p>
            <a:r>
              <a:rPr lang="en-US" dirty="0" smtClean="0"/>
              <a:t>Informing and involving individuals in community building</a:t>
            </a:r>
          </a:p>
          <a:p>
            <a:r>
              <a:rPr lang="en-US" dirty="0" smtClean="0"/>
              <a:t>Being actively involved in mentoring service learning students through reflection, guidance, and feedback</a:t>
            </a:r>
            <a:endParaRPr lang="en-US" dirty="0"/>
          </a:p>
        </p:txBody>
      </p:sp>
    </p:spTree>
    <p:extLst>
      <p:ext uri="{BB962C8B-B14F-4D97-AF65-F5344CB8AC3E}">
        <p14:creationId xmlns:p14="http://schemas.microsoft.com/office/powerpoint/2010/main" val="810038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Pedagogies of engagement promote change</a:t>
            </a:r>
            <a:endParaRPr lang="en-US" dirty="0"/>
          </a:p>
        </p:txBody>
      </p:sp>
      <p:sp>
        <p:nvSpPr>
          <p:cNvPr id="3" name="Content Placeholder 2"/>
          <p:cNvSpPr>
            <a:spLocks noGrp="1"/>
          </p:cNvSpPr>
          <p:nvPr>
            <p:ph idx="1"/>
          </p:nvPr>
        </p:nvSpPr>
        <p:spPr/>
        <p:txBody>
          <a:bodyPr>
            <a:normAutofit/>
          </a:bodyPr>
          <a:lstStyle/>
          <a:p>
            <a:r>
              <a:rPr lang="en-US" dirty="0" smtClean="0"/>
              <a:t>An increase in the value and significance that students attach to the principles of CE.</a:t>
            </a:r>
          </a:p>
          <a:p>
            <a:r>
              <a:rPr lang="en-US" dirty="0" smtClean="0"/>
              <a:t>A change in the way that students relate to, and interact with, other members of the community.</a:t>
            </a:r>
          </a:p>
          <a:p>
            <a:r>
              <a:rPr lang="en-US" dirty="0" smtClean="0"/>
              <a:t>An increase in the degree of confidence that students express in regard to their critical thinking skills.</a:t>
            </a:r>
          </a:p>
          <a:p>
            <a:r>
              <a:rPr lang="en-US" dirty="0" smtClean="0"/>
              <a:t>An increase in the sense of efficacy that students express in regard to their ability to serve as agents of social and political change.</a:t>
            </a:r>
            <a:endParaRPr lang="en-US" dirty="0"/>
          </a:p>
        </p:txBody>
      </p:sp>
    </p:spTree>
    <p:extLst>
      <p:ext uri="{BB962C8B-B14F-4D97-AF65-F5344CB8AC3E}">
        <p14:creationId xmlns:p14="http://schemas.microsoft.com/office/powerpoint/2010/main" val="1795748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3" cstate="email">
            <a:extLst>
              <a:ext uri="{28A0092B-C50C-407E-A947-70E740481C1C}">
                <a14:useLocalDpi xmlns:a14="http://schemas.microsoft.com/office/drawing/2010/main" val="0"/>
              </a:ext>
            </a:extLst>
          </a:blip>
          <a:srcRect/>
          <a:stretch>
            <a:fillRect/>
          </a:stretch>
        </p:blipFill>
        <p:spPr bwMode="auto">
          <a:xfrm>
            <a:off x="2015816" y="1145815"/>
            <a:ext cx="5413375"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462801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Your Turn </a:t>
            </a:r>
            <a:endParaRPr lang="en-US" dirty="0"/>
          </a:p>
        </p:txBody>
      </p:sp>
      <p:sp>
        <p:nvSpPr>
          <p:cNvPr id="3" name="Content Placeholder 2"/>
          <p:cNvSpPr>
            <a:spLocks noGrp="1"/>
          </p:cNvSpPr>
          <p:nvPr>
            <p:ph idx="1"/>
          </p:nvPr>
        </p:nvSpPr>
        <p:spPr/>
        <p:txBody>
          <a:bodyPr/>
          <a:lstStyle/>
          <a:p>
            <a:pPr marL="0" indent="0">
              <a:buNone/>
            </a:pPr>
            <a:r>
              <a:rPr lang="en-US" dirty="0" smtClean="0"/>
              <a:t>What do you see as the critical knowledge, skills, dispositions, and experiences that students must have to be active citizens and civically engaged?</a:t>
            </a:r>
            <a:endParaRPr lang="en-US" dirty="0"/>
          </a:p>
        </p:txBody>
      </p:sp>
    </p:spTree>
    <p:extLst>
      <p:ext uri="{BB962C8B-B14F-4D97-AF65-F5344CB8AC3E}">
        <p14:creationId xmlns:p14="http://schemas.microsoft.com/office/powerpoint/2010/main" val="2049558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Competencies: Partial to Pervasive</a:t>
            </a:r>
            <a:endParaRPr lang="en-US" dirty="0"/>
          </a:p>
        </p:txBody>
      </p:sp>
      <p:pic>
        <p:nvPicPr>
          <p:cNvPr id="3074"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767945" y="1914777"/>
            <a:ext cx="5608110"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350919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for incorporating CE in the classroom/curriculum</a:t>
            </a:r>
            <a:endParaRPr lang="en-US" dirty="0"/>
          </a:p>
        </p:txBody>
      </p:sp>
      <p:sp>
        <p:nvSpPr>
          <p:cNvPr id="3" name="Content Placeholder 2"/>
          <p:cNvSpPr>
            <a:spLocks noGrp="1"/>
          </p:cNvSpPr>
          <p:nvPr>
            <p:ph idx="1"/>
          </p:nvPr>
        </p:nvSpPr>
        <p:spPr/>
        <p:txBody>
          <a:bodyPr>
            <a:normAutofit/>
          </a:bodyPr>
          <a:lstStyle/>
          <a:p>
            <a:r>
              <a:rPr lang="en-US" dirty="0" smtClean="0"/>
              <a:t>Develop novel approaches to research projects that enable students to relate their coursework to real world problems and increase student accountability by:</a:t>
            </a:r>
          </a:p>
          <a:p>
            <a:pPr lvl="1"/>
            <a:r>
              <a:rPr lang="en-US" dirty="0" smtClean="0"/>
              <a:t>Assigning projects and/or designing websites that provide resources for community partners</a:t>
            </a:r>
          </a:p>
          <a:p>
            <a:pPr lvl="1"/>
            <a:r>
              <a:rPr lang="en-US" dirty="0" smtClean="0"/>
              <a:t>Requiring students to take a stand on policy issues in written and oral assignments</a:t>
            </a:r>
          </a:p>
          <a:p>
            <a:pPr lvl="1"/>
            <a:r>
              <a:rPr lang="en-US" dirty="0" smtClean="0"/>
              <a:t>Requiring students to conduct research in the community</a:t>
            </a:r>
            <a:endParaRPr lang="en-US" dirty="0"/>
          </a:p>
        </p:txBody>
      </p:sp>
    </p:spTree>
    <p:extLst>
      <p:ext uri="{BB962C8B-B14F-4D97-AF65-F5344CB8AC3E}">
        <p14:creationId xmlns:p14="http://schemas.microsoft.com/office/powerpoint/2010/main" val="825457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Use exercises that enable students to empathize with individuals working for social and political change</a:t>
            </a:r>
          </a:p>
          <a:p>
            <a:pPr lvl="1"/>
            <a:r>
              <a:rPr lang="en-US" dirty="0" smtClean="0"/>
              <a:t>Conducting mock electoral debates and conventions</a:t>
            </a:r>
          </a:p>
          <a:p>
            <a:pPr lvl="1"/>
            <a:r>
              <a:rPr lang="en-US" dirty="0" smtClean="0"/>
              <a:t>Asking students to adopt historical personas in role-playing exercises</a:t>
            </a:r>
          </a:p>
          <a:p>
            <a:pPr lvl="1"/>
            <a:r>
              <a:rPr lang="en-US" dirty="0" smtClean="0"/>
              <a:t>Teaching past and present social and political issues from the perspectives of multiple groups or individuals working for change</a:t>
            </a:r>
          </a:p>
          <a:p>
            <a:pPr marL="457200" lvl="1" indent="0">
              <a:buNone/>
            </a:pPr>
            <a:endParaRPr lang="en-US" dirty="0"/>
          </a:p>
        </p:txBody>
      </p:sp>
    </p:spTree>
    <p:extLst>
      <p:ext uri="{BB962C8B-B14F-4D97-AF65-F5344CB8AC3E}">
        <p14:creationId xmlns:p14="http://schemas.microsoft.com/office/powerpoint/2010/main" val="312991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Upon completion of this workshop, participants will be able to:</a:t>
            </a:r>
          </a:p>
          <a:p>
            <a:r>
              <a:rPr lang="en-US" dirty="0" smtClean="0"/>
              <a:t>Define Civic Engagement </a:t>
            </a:r>
          </a:p>
          <a:p>
            <a:r>
              <a:rPr lang="en-US" dirty="0" smtClean="0"/>
              <a:t>Define Social Justice</a:t>
            </a:r>
          </a:p>
          <a:p>
            <a:r>
              <a:rPr lang="en-US" dirty="0" smtClean="0"/>
              <a:t>List the 4 elements of Critical Consciousness</a:t>
            </a:r>
          </a:p>
          <a:p>
            <a:r>
              <a:rPr lang="en-US" dirty="0" smtClean="0"/>
              <a:t>Identify </a:t>
            </a:r>
            <a:r>
              <a:rPr lang="en-US" dirty="0"/>
              <a:t>the benefits of integrating civic engagement into the classroom/curriculum</a:t>
            </a:r>
          </a:p>
          <a:p>
            <a:r>
              <a:rPr lang="en-US" dirty="0" smtClean="0"/>
              <a:t>Articulate </a:t>
            </a:r>
            <a:r>
              <a:rPr lang="en-US" dirty="0"/>
              <a:t>how pedagogies promote student change</a:t>
            </a:r>
          </a:p>
          <a:p>
            <a:r>
              <a:rPr lang="en-US" dirty="0" smtClean="0"/>
              <a:t>Identify </a:t>
            </a:r>
            <a:r>
              <a:rPr lang="en-US" dirty="0"/>
              <a:t>3 ways students can civically engage</a:t>
            </a:r>
          </a:p>
          <a:p>
            <a:r>
              <a:rPr lang="en-US" dirty="0" smtClean="0"/>
              <a:t>Identify </a:t>
            </a:r>
            <a:r>
              <a:rPr lang="en-US" dirty="0"/>
              <a:t>2 strategies to incorporate civic engagement into classroom curriculum</a:t>
            </a:r>
          </a:p>
          <a:p>
            <a:r>
              <a:rPr lang="en-US" dirty="0" smtClean="0"/>
              <a:t>Describe </a:t>
            </a:r>
            <a:r>
              <a:rPr lang="en-US" dirty="0"/>
              <a:t>4 different types of civic engagement competencies (knowledge, skills, dispositions, experiences) and explain why they are important for academic success</a:t>
            </a:r>
          </a:p>
        </p:txBody>
      </p:sp>
    </p:spTree>
    <p:extLst>
      <p:ext uri="{BB962C8B-B14F-4D97-AF65-F5344CB8AC3E}">
        <p14:creationId xmlns:p14="http://schemas.microsoft.com/office/powerpoint/2010/main" val="4210972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Provide opportunities for private and public reflection that connects coursework with civic engagement experiences by:</a:t>
            </a:r>
          </a:p>
          <a:p>
            <a:pPr lvl="1"/>
            <a:r>
              <a:rPr lang="en-US" dirty="0" smtClean="0"/>
              <a:t>Using journals and informal reflective essays</a:t>
            </a:r>
          </a:p>
          <a:p>
            <a:pPr lvl="1"/>
            <a:r>
              <a:rPr lang="en-US" dirty="0" smtClean="0"/>
              <a:t>Assigning written assignments that combine reflection with critical analysis and/or application to academic texts</a:t>
            </a:r>
          </a:p>
          <a:p>
            <a:pPr lvl="1"/>
            <a:r>
              <a:rPr lang="en-US" dirty="0" smtClean="0"/>
              <a:t>Creating courses devoted to reflection after being away from campus for a semester or year-long civic experience</a:t>
            </a:r>
          </a:p>
          <a:p>
            <a:pPr lvl="1"/>
            <a:r>
              <a:rPr lang="en-US" dirty="0" smtClean="0"/>
              <a:t>Make reflection public, especially using online media—blogs, websites, journals</a:t>
            </a:r>
          </a:p>
        </p:txBody>
      </p:sp>
    </p:spTree>
    <p:extLst>
      <p:ext uri="{BB962C8B-B14F-4D97-AF65-F5344CB8AC3E}">
        <p14:creationId xmlns:p14="http://schemas.microsoft.com/office/powerpoint/2010/main" val="51817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Design collaborative and student-led projects that help students learn to work with diverse individuals and groups by:</a:t>
            </a:r>
          </a:p>
          <a:p>
            <a:pPr lvl="1"/>
            <a:r>
              <a:rPr lang="en-US" dirty="0" smtClean="0"/>
              <a:t>Using student facilitators when interacting with community partners</a:t>
            </a:r>
          </a:p>
          <a:p>
            <a:pPr lvl="1"/>
            <a:r>
              <a:rPr lang="en-US" dirty="0" smtClean="0"/>
              <a:t>Designing service learning components in which students teach what they have learned in class to members of the community and vice versa</a:t>
            </a:r>
          </a:p>
          <a:p>
            <a:pPr lvl="1"/>
            <a:r>
              <a:rPr lang="en-US" dirty="0" smtClean="0"/>
              <a:t>Modeling democratic dialogues in class discussions</a:t>
            </a:r>
            <a:endParaRPr lang="en-US" dirty="0"/>
          </a:p>
        </p:txBody>
      </p:sp>
    </p:spTree>
    <p:extLst>
      <p:ext uri="{BB962C8B-B14F-4D97-AF65-F5344CB8AC3E}">
        <p14:creationId xmlns:p14="http://schemas.microsoft.com/office/powerpoint/2010/main" val="316219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Expose students to differing opinions and approaches to help them view issues from multiple perspectives and relate coursework to multiple contexts by:</a:t>
            </a:r>
          </a:p>
          <a:p>
            <a:pPr lvl="1"/>
            <a:r>
              <a:rPr lang="en-US" dirty="0" smtClean="0"/>
              <a:t>Offering team taught and/or interdisciplinary courses</a:t>
            </a:r>
          </a:p>
          <a:p>
            <a:pPr lvl="1"/>
            <a:r>
              <a:rPr lang="en-US" dirty="0" smtClean="0"/>
              <a:t>Inviting guest speakers to class</a:t>
            </a:r>
          </a:p>
          <a:p>
            <a:pPr lvl="1"/>
            <a:r>
              <a:rPr lang="en-US" dirty="0" smtClean="0"/>
              <a:t>Organizing interdisciplinary conferences on campus related to the subject matter of the course</a:t>
            </a:r>
            <a:endParaRPr lang="en-US" dirty="0"/>
          </a:p>
        </p:txBody>
      </p:sp>
    </p:spTree>
    <p:extLst>
      <p:ext uri="{BB962C8B-B14F-4D97-AF65-F5344CB8AC3E}">
        <p14:creationId xmlns:p14="http://schemas.microsoft.com/office/powerpoint/2010/main" val="3203384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practice of civic responsibility and engagement</a:t>
            </a:r>
            <a:endParaRPr lang="en-US" dirty="0"/>
          </a:p>
        </p:txBody>
      </p:sp>
      <p:sp>
        <p:nvSpPr>
          <p:cNvPr id="3" name="Content Placeholder 2"/>
          <p:cNvSpPr>
            <a:spLocks noGrp="1"/>
          </p:cNvSpPr>
          <p:nvPr>
            <p:ph idx="1"/>
          </p:nvPr>
        </p:nvSpPr>
        <p:spPr/>
        <p:txBody>
          <a:bodyPr/>
          <a:lstStyle/>
          <a:p>
            <a:pPr marL="0" indent="0" algn="ctr">
              <a:buNone/>
            </a:pPr>
            <a:r>
              <a:rPr lang="en-US" dirty="0" smtClean="0"/>
              <a:t>Activities discussion</a:t>
            </a:r>
            <a:endParaRPr lang="en-US" dirty="0"/>
          </a:p>
        </p:txBody>
      </p:sp>
    </p:spTree>
    <p:extLst>
      <p:ext uri="{BB962C8B-B14F-4D97-AF65-F5344CB8AC3E}">
        <p14:creationId xmlns:p14="http://schemas.microsoft.com/office/powerpoint/2010/main" val="4048761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AAC &amp; U Civic Engagement VALUE Rubric</a:t>
            </a:r>
            <a:endParaRPr lang="en-US" dirty="0"/>
          </a:p>
        </p:txBody>
      </p:sp>
      <p:pic>
        <p:nvPicPr>
          <p:cNvPr id="4098"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458274" y="1891472"/>
            <a:ext cx="6227452"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38562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766969" y="1879821"/>
            <a:ext cx="5610061"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035508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628887" y="1879821"/>
            <a:ext cx="5886225"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567254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7170"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2780274" y="1786616"/>
            <a:ext cx="3583452"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107817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Autofit/>
          </a:bodyPr>
          <a:lstStyle/>
          <a:p>
            <a:pPr>
              <a:spcBef>
                <a:spcPts val="200"/>
              </a:spcBef>
            </a:pPr>
            <a:r>
              <a:rPr lang="en-US" sz="1200" dirty="0" smtClean="0"/>
              <a:t>Campus </a:t>
            </a:r>
            <a:r>
              <a:rPr lang="en-US" sz="1200" dirty="0"/>
              <a:t>Compact, </a:t>
            </a:r>
            <a:r>
              <a:rPr lang="en-US" sz="1200" dirty="0">
                <a:hlinkClick r:id="rId2"/>
              </a:rPr>
              <a:t>Strategies for creating an engaged campus: Faculty development, </a:t>
            </a:r>
            <a:r>
              <a:rPr lang="en-US" sz="1200" dirty="0"/>
              <a:t>an advanced service-learning toolkit</a:t>
            </a:r>
            <a:r>
              <a:rPr lang="en-US" sz="1200" dirty="0" smtClean="0"/>
              <a:t>.</a:t>
            </a:r>
            <a:endParaRPr lang="en-US" sz="1200" dirty="0"/>
          </a:p>
          <a:p>
            <a:pPr>
              <a:spcBef>
                <a:spcPts val="200"/>
              </a:spcBef>
            </a:pPr>
            <a:r>
              <a:rPr lang="en-US" sz="1200" dirty="0" err="1"/>
              <a:t>Cipolle</a:t>
            </a:r>
            <a:r>
              <a:rPr lang="en-US" sz="1200" dirty="0"/>
              <a:t>, S. B. (2010). Service-learning and social justice: Engaging students in social change. Lanham, MD: </a:t>
            </a:r>
            <a:r>
              <a:rPr lang="en-US" sz="1200" dirty="0" err="1"/>
              <a:t>Rowman</a:t>
            </a:r>
            <a:r>
              <a:rPr lang="en-US" sz="1200" dirty="0"/>
              <a:t> &amp; Littlefield</a:t>
            </a:r>
            <a:r>
              <a:rPr lang="en-US" sz="1200" dirty="0" smtClean="0"/>
              <a:t>.</a:t>
            </a:r>
            <a:endParaRPr lang="en-US" sz="1200" dirty="0"/>
          </a:p>
          <a:p>
            <a:pPr>
              <a:spcBef>
                <a:spcPts val="200"/>
              </a:spcBef>
            </a:pPr>
            <a:r>
              <a:rPr lang="en-US" sz="1200" dirty="0" err="1"/>
              <a:t>Daynes</a:t>
            </a:r>
            <a:r>
              <a:rPr lang="en-US" sz="1200" dirty="0"/>
              <a:t>, G. (</a:t>
            </a:r>
            <a:r>
              <a:rPr lang="en-US" sz="1200" dirty="0" err="1"/>
              <a:t>n.d.</a:t>
            </a:r>
            <a:r>
              <a:rPr lang="en-US" sz="1200" dirty="0"/>
              <a:t>). The Use of History in the Movement for the Civic Engagement of Higher Education. Retrieved May 04, 2016, from </a:t>
            </a:r>
            <a:r>
              <a:rPr lang="en-US" sz="1200" dirty="0">
                <a:hlinkClick r:id="rId3"/>
              </a:rPr>
              <a:t>http://ccncce.org/articles/the-use-of-history-in-the-movement-for-the-civic-engagement-of-higher-education</a:t>
            </a:r>
            <a:r>
              <a:rPr lang="en-US" sz="1200" dirty="0" smtClean="0">
                <a:hlinkClick r:id="rId3"/>
              </a:rPr>
              <a:t>/</a:t>
            </a:r>
            <a:endParaRPr lang="en-US" sz="1200" dirty="0" smtClean="0"/>
          </a:p>
          <a:p>
            <a:pPr>
              <a:spcBef>
                <a:spcPts val="200"/>
              </a:spcBef>
            </a:pPr>
            <a:r>
              <a:rPr lang="en-US" sz="1200" dirty="0" smtClean="0"/>
              <a:t>Delano</a:t>
            </a:r>
            <a:r>
              <a:rPr lang="en-US" sz="1200" dirty="0"/>
              <a:t>-</a:t>
            </a:r>
            <a:r>
              <a:rPr lang="en-US" sz="1200" dirty="0" err="1"/>
              <a:t>Oriaran</a:t>
            </a:r>
            <a:r>
              <a:rPr lang="en-US" sz="1200" dirty="0"/>
              <a:t>, O., Parks, M. W., &amp; </a:t>
            </a:r>
            <a:r>
              <a:rPr lang="en-US" sz="1200" dirty="0" err="1"/>
              <a:t>Fondrie</a:t>
            </a:r>
            <a:r>
              <a:rPr lang="en-US" sz="1200" dirty="0"/>
              <a:t>, S. (</a:t>
            </a:r>
            <a:r>
              <a:rPr lang="en-US" sz="1200" dirty="0" err="1"/>
              <a:t>n.d.</a:t>
            </a:r>
            <a:r>
              <a:rPr lang="en-US" sz="1200" dirty="0"/>
              <a:t>). The SAGE sourcebook of service-learning and civic engagement</a:t>
            </a:r>
            <a:r>
              <a:rPr lang="en-US" sz="1200" dirty="0" smtClean="0"/>
              <a:t>.</a:t>
            </a:r>
            <a:endParaRPr lang="en-US" sz="1200" dirty="0"/>
          </a:p>
          <a:p>
            <a:pPr>
              <a:spcBef>
                <a:spcPts val="200"/>
              </a:spcBef>
            </a:pPr>
            <a:r>
              <a:rPr lang="en-US" sz="1200" dirty="0" smtClean="0"/>
              <a:t>Ehrlich</a:t>
            </a:r>
            <a:r>
              <a:rPr lang="en-US" sz="1200" dirty="0"/>
              <a:t>, T., &amp; Jacoby, B. (2009). Civic engagement in higher education: Concepts and practices. San Francisco, CA: </a:t>
            </a:r>
            <a:r>
              <a:rPr lang="en-US" sz="1200" dirty="0" err="1"/>
              <a:t>Jossey</a:t>
            </a:r>
            <a:r>
              <a:rPr lang="en-US" sz="1200" dirty="0"/>
              <a:t>-Bass</a:t>
            </a:r>
            <a:r>
              <a:rPr lang="en-US" sz="1200" dirty="0" smtClean="0"/>
              <a:t>.</a:t>
            </a:r>
            <a:endParaRPr lang="en-US" sz="1200" dirty="0"/>
          </a:p>
          <a:p>
            <a:pPr>
              <a:spcBef>
                <a:spcPts val="200"/>
              </a:spcBef>
            </a:pPr>
            <a:r>
              <a:rPr lang="en-US" sz="1200" dirty="0"/>
              <a:t>Jacoby, B., &amp; Howard, J. (2015). Service-learning essentials: Questions, answers and lessons learned. San Francisco: </a:t>
            </a:r>
            <a:r>
              <a:rPr lang="en-US" sz="1200" dirty="0" err="1"/>
              <a:t>Jossey</a:t>
            </a:r>
            <a:r>
              <a:rPr lang="en-US" sz="1200" dirty="0"/>
              <a:t>-</a:t>
            </a:r>
            <a:r>
              <a:rPr lang="en-US" sz="1200" dirty="0" smtClean="0"/>
              <a:t>Bass.</a:t>
            </a:r>
          </a:p>
          <a:p>
            <a:pPr>
              <a:spcBef>
                <a:spcPts val="200"/>
              </a:spcBef>
            </a:pPr>
            <a:r>
              <a:rPr lang="en-US" sz="1200" dirty="0" err="1" smtClean="0"/>
              <a:t>Berezowitz</a:t>
            </a:r>
            <a:r>
              <a:rPr lang="en-US" sz="1200" dirty="0"/>
              <a:t>, Claire. Student Involvement Beyond the Classroom: Assessing Students’ Civic </a:t>
            </a:r>
            <a:r>
              <a:rPr lang="en-US" sz="1200" dirty="0" smtClean="0"/>
              <a:t>Competencies </a:t>
            </a:r>
            <a:r>
              <a:rPr lang="en-US" sz="1200" dirty="0"/>
              <a:t>for Civic Engagement. Civic Engagement Workshop. University of </a:t>
            </a:r>
            <a:r>
              <a:rPr lang="en-US" sz="1200" dirty="0" smtClean="0"/>
              <a:t>Wisconsin</a:t>
            </a:r>
            <a:r>
              <a:rPr lang="en-US" sz="1200" dirty="0"/>
              <a:t>, Feb. 2015. Web. 1 May 2016. </a:t>
            </a:r>
            <a:endParaRPr lang="en-US" sz="1200" dirty="0" smtClean="0"/>
          </a:p>
          <a:p>
            <a:pPr>
              <a:spcBef>
                <a:spcPts val="200"/>
              </a:spcBef>
            </a:pPr>
            <a:r>
              <a:rPr lang="en-US" sz="1200" dirty="0" err="1" smtClean="0"/>
              <a:t>Ertle</a:t>
            </a:r>
            <a:r>
              <a:rPr lang="en-US" sz="1200" dirty="0"/>
              <a:t>, Ellie, ed. Faculty Introduction to Civic Engagement. Tech. California State University at </a:t>
            </a:r>
            <a:r>
              <a:rPr lang="en-US" sz="1200" dirty="0" smtClean="0"/>
              <a:t>Chico</a:t>
            </a:r>
            <a:r>
              <a:rPr lang="en-US" sz="1200" dirty="0"/>
              <a:t>, Jan. 2015. Web. 1 May 2016. </a:t>
            </a:r>
            <a:endParaRPr lang="en-US" sz="1200" dirty="0" smtClean="0"/>
          </a:p>
          <a:p>
            <a:pPr>
              <a:spcBef>
                <a:spcPts val="200"/>
              </a:spcBef>
            </a:pPr>
            <a:r>
              <a:rPr lang="en-US" sz="1200" dirty="0" smtClean="0"/>
              <a:t>Gottlieb</a:t>
            </a:r>
            <a:r>
              <a:rPr lang="en-US" sz="1200" dirty="0"/>
              <a:t>, Karla, and Gail Robinson, eds. A Practical Guide for Integrating Civic Responsibility </a:t>
            </a:r>
            <a:r>
              <a:rPr lang="en-US" sz="1200" dirty="0" smtClean="0"/>
              <a:t>into </a:t>
            </a:r>
            <a:r>
              <a:rPr lang="en-US" sz="1200" dirty="0"/>
              <a:t>the Curriculum. 2nd ed. Washington, D.C: Community College, 2006. Print</a:t>
            </a:r>
            <a:r>
              <a:rPr lang="en-US" sz="1200"/>
              <a:t>. </a:t>
            </a:r>
            <a:endParaRPr lang="en-US" sz="1200" smtClean="0"/>
          </a:p>
          <a:p>
            <a:pPr>
              <a:spcBef>
                <a:spcPts val="200"/>
              </a:spcBef>
            </a:pPr>
            <a:r>
              <a:rPr lang="en-US" sz="1200" smtClean="0"/>
              <a:t>Liazos</a:t>
            </a:r>
            <a:r>
              <a:rPr lang="en-US" sz="1200" dirty="0"/>
              <a:t>, </a:t>
            </a:r>
            <a:r>
              <a:rPr lang="en-US" sz="1200" dirty="0" err="1"/>
              <a:t>Ariane</a:t>
            </a:r>
            <a:r>
              <a:rPr lang="en-US" sz="1200" dirty="0"/>
              <a:t>, and Jan R. </a:t>
            </a:r>
            <a:r>
              <a:rPr lang="en-US" sz="1200" dirty="0" err="1"/>
              <a:t>Liss</a:t>
            </a:r>
            <a:r>
              <a:rPr lang="en-US" sz="1200" dirty="0"/>
              <a:t>. Civic Engagement in the Classroom: Strategies for 	Incorporating Education for Civic and Social Responsibility in the Undergraduate 	Curriculum. Rep. Project Pericles, Inc., Aug. 2009. Web. 1 May 2016. </a:t>
            </a:r>
          </a:p>
          <a:p>
            <a:pPr>
              <a:spcBef>
                <a:spcPts val="200"/>
              </a:spcBef>
            </a:pPr>
            <a:endParaRPr lang="en-US" dirty="0" smtClean="0"/>
          </a:p>
          <a:p>
            <a:pPr marL="0" indent="0">
              <a:spcBef>
                <a:spcPts val="200"/>
              </a:spcBef>
              <a:buNone/>
            </a:pPr>
            <a:endParaRPr lang="en-US" dirty="0"/>
          </a:p>
        </p:txBody>
      </p:sp>
    </p:spTree>
    <p:extLst>
      <p:ext uri="{BB962C8B-B14F-4D97-AF65-F5344CB8AC3E}">
        <p14:creationId xmlns:p14="http://schemas.microsoft.com/office/powerpoint/2010/main" val="2924491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fontScale="55000" lnSpcReduction="20000"/>
          </a:bodyPr>
          <a:lstStyle/>
          <a:p>
            <a:pPr lvl="0"/>
            <a:r>
              <a:rPr lang="en-US" b="1" dirty="0"/>
              <a:t>Community Engagement</a:t>
            </a:r>
            <a:r>
              <a:rPr lang="en-US" dirty="0"/>
              <a:t>—developing meaningful and mutually beneficial relationships between campus and community partners as we work collectively to make a positive impact for all members of the community.  This is an asset-based approach that emphasizes community and capacity building</a:t>
            </a:r>
            <a:r>
              <a:rPr lang="en-US" dirty="0" smtClean="0"/>
              <a:t>.</a:t>
            </a:r>
            <a:endParaRPr lang="en-US" dirty="0"/>
          </a:p>
          <a:p>
            <a:pPr lvl="0"/>
            <a:r>
              <a:rPr lang="en-US" b="1" dirty="0"/>
              <a:t>Volunteerism</a:t>
            </a:r>
            <a:r>
              <a:rPr lang="en-US" dirty="0"/>
              <a:t>—a policy or practice of giving one’s time and efforts to support the interests on one’s community, particularly the Longwood University community</a:t>
            </a:r>
            <a:r>
              <a:rPr lang="en-US" dirty="0" smtClean="0"/>
              <a:t>.</a:t>
            </a:r>
            <a:r>
              <a:rPr lang="en-US" dirty="0"/>
              <a:t> </a:t>
            </a:r>
          </a:p>
          <a:p>
            <a:pPr lvl="0"/>
            <a:r>
              <a:rPr lang="en-US" b="1" dirty="0"/>
              <a:t>Community Service</a:t>
            </a:r>
            <a:r>
              <a:rPr lang="en-US" dirty="0"/>
              <a:t>—outreach performed as direct/indirect service working alongside community members and service agencies to promote equity and empower all areas of the community</a:t>
            </a:r>
            <a:r>
              <a:rPr lang="en-US" dirty="0" smtClean="0"/>
              <a:t>.</a:t>
            </a:r>
            <a:endParaRPr lang="en-US" dirty="0"/>
          </a:p>
          <a:p>
            <a:pPr lvl="0"/>
            <a:r>
              <a:rPr lang="en-US" b="1" dirty="0"/>
              <a:t>Service Learning</a:t>
            </a:r>
            <a:r>
              <a:rPr lang="en-US" dirty="0"/>
              <a:t>—a form of experiential education that integrates instruction and reflection with meaningful community service that is intentionally designed to promote student learning, teach civic responsibility, and strengthen communities</a:t>
            </a:r>
            <a:r>
              <a:rPr lang="en-US" dirty="0" smtClean="0"/>
              <a:t>.</a:t>
            </a:r>
            <a:endParaRPr lang="en-US" dirty="0"/>
          </a:p>
          <a:p>
            <a:pPr lvl="0"/>
            <a:r>
              <a:rPr lang="en-US" b="1" dirty="0"/>
              <a:t>Philanthropy</a:t>
            </a:r>
            <a:r>
              <a:rPr lang="en-US" dirty="0"/>
              <a:t>—promoting the welfare of others expressed especially through the donation of money and/or goods to causes and charities</a:t>
            </a:r>
            <a:r>
              <a:rPr lang="en-US" dirty="0" smtClean="0"/>
              <a:t>.</a:t>
            </a:r>
            <a:endParaRPr lang="en-US" dirty="0"/>
          </a:p>
          <a:p>
            <a:pPr lvl="0"/>
            <a:r>
              <a:rPr lang="en-US" b="1" dirty="0"/>
              <a:t>Service Sites</a:t>
            </a:r>
            <a:r>
              <a:rPr lang="en-US" dirty="0"/>
              <a:t>—the location(s) where community service is performed in partnership with community agencies</a:t>
            </a:r>
            <a:r>
              <a:rPr lang="en-US" dirty="0" smtClean="0"/>
              <a:t>.</a:t>
            </a:r>
            <a:endParaRPr lang="en-US" dirty="0"/>
          </a:p>
          <a:p>
            <a:pPr lvl="0"/>
            <a:r>
              <a:rPr lang="en-US" b="1" dirty="0"/>
              <a:t>Community Partners</a:t>
            </a:r>
            <a:r>
              <a:rPr lang="en-US" dirty="0"/>
              <a:t>—organizations or agencies with whom we work alongside to provide service and support the community.</a:t>
            </a:r>
          </a:p>
          <a:p>
            <a:pPr marL="0" indent="0">
              <a:buNone/>
            </a:pPr>
            <a:endParaRPr lang="en-US" dirty="0"/>
          </a:p>
        </p:txBody>
      </p:sp>
    </p:spTree>
    <p:extLst>
      <p:ext uri="{BB962C8B-B14F-4D97-AF65-F5344CB8AC3E}">
        <p14:creationId xmlns:p14="http://schemas.microsoft.com/office/powerpoint/2010/main" val="244991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Civic Engagement?</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“Working to make a difference in the civic life of our communities and developing the combination of knowledge, skills, values and motivation to make that difference. It means promoting the quality of life in a community, through both </a:t>
            </a:r>
            <a:r>
              <a:rPr lang="en-US" b="1" dirty="0" smtClean="0"/>
              <a:t>political and non-political</a:t>
            </a:r>
            <a:r>
              <a:rPr lang="en-US" dirty="0" smtClean="0"/>
              <a:t> processes.”</a:t>
            </a:r>
            <a:r>
              <a:rPr lang="en-US" sz="1400" i="1" dirty="0" smtClean="0"/>
              <a:t> (excerpted from Civic Responsibility and Higher Education, edited by Thomas Ehrlich, 2000)</a:t>
            </a:r>
          </a:p>
          <a:p>
            <a:pPr marL="0" indent="0" algn="ctr">
              <a:buNone/>
            </a:pPr>
            <a:endParaRPr lang="en-US" sz="1400" i="1" dirty="0"/>
          </a:p>
          <a:p>
            <a:pPr marL="0" indent="0" algn="ctr">
              <a:buNone/>
            </a:pPr>
            <a:r>
              <a:rPr lang="en-US" dirty="0" smtClean="0"/>
              <a:t>“Encompasses actions wherein individuals participate in activities of </a:t>
            </a:r>
            <a:r>
              <a:rPr lang="en-US" b="1" dirty="0" smtClean="0"/>
              <a:t>personal and public concern </a:t>
            </a:r>
            <a:r>
              <a:rPr lang="en-US" dirty="0" smtClean="0"/>
              <a:t>that are both </a:t>
            </a:r>
            <a:r>
              <a:rPr lang="en-US" b="1" dirty="0" smtClean="0"/>
              <a:t>individually life enriching </a:t>
            </a:r>
            <a:r>
              <a:rPr lang="en-US" dirty="0" smtClean="0"/>
              <a:t>and </a:t>
            </a:r>
            <a:r>
              <a:rPr lang="en-US" b="1" dirty="0" smtClean="0"/>
              <a:t>socially beneficial </a:t>
            </a:r>
            <a:r>
              <a:rPr lang="en-US" dirty="0" smtClean="0"/>
              <a:t>to the community.” </a:t>
            </a:r>
            <a:r>
              <a:rPr lang="en-US" sz="1400" i="1" dirty="0"/>
              <a:t>AAC&amp;U</a:t>
            </a:r>
          </a:p>
        </p:txBody>
      </p:sp>
    </p:spTree>
    <p:extLst>
      <p:ext uri="{BB962C8B-B14F-4D97-AF65-F5344CB8AC3E}">
        <p14:creationId xmlns:p14="http://schemas.microsoft.com/office/powerpoint/2010/main" val="3236169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Civic Engagement?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Learning from others, self, and environment to develop informed perspectives on social issues</a:t>
            </a:r>
          </a:p>
          <a:p>
            <a:r>
              <a:rPr lang="en-US" dirty="0"/>
              <a:t>Valuing diversity and building bridges across difference</a:t>
            </a:r>
          </a:p>
          <a:p>
            <a:r>
              <a:rPr lang="en-US" dirty="0"/>
              <a:t>Behaving, and working through </a:t>
            </a:r>
            <a:r>
              <a:rPr lang="en-US" dirty="0" smtClean="0"/>
              <a:t>controversy, </a:t>
            </a:r>
            <a:r>
              <a:rPr lang="en-US" dirty="0"/>
              <a:t>with civility</a:t>
            </a:r>
          </a:p>
          <a:p>
            <a:r>
              <a:rPr lang="en-US" dirty="0"/>
              <a:t>Taking an active role in the political process</a:t>
            </a:r>
          </a:p>
          <a:p>
            <a:r>
              <a:rPr lang="en-US" dirty="0"/>
              <a:t>Participating </a:t>
            </a:r>
            <a:r>
              <a:rPr lang="en-US" dirty="0" smtClean="0"/>
              <a:t>actively </a:t>
            </a:r>
            <a:r>
              <a:rPr lang="en-US" dirty="0"/>
              <a:t>in public life, public problem solving, and community service</a:t>
            </a:r>
          </a:p>
          <a:p>
            <a:r>
              <a:rPr lang="en-US" dirty="0"/>
              <a:t>Assuming leadership and membership roles in organizations</a:t>
            </a:r>
          </a:p>
          <a:p>
            <a:r>
              <a:rPr lang="en-US" dirty="0"/>
              <a:t>Developing empathy, ethics, values, and sense of social responsibility</a:t>
            </a:r>
          </a:p>
          <a:p>
            <a:r>
              <a:rPr lang="en-US" dirty="0"/>
              <a:t>Promoting social justice locally and globally</a:t>
            </a:r>
          </a:p>
        </p:txBody>
      </p:sp>
    </p:spTree>
    <p:extLst>
      <p:ext uri="{BB962C8B-B14F-4D97-AF65-F5344CB8AC3E}">
        <p14:creationId xmlns:p14="http://schemas.microsoft.com/office/powerpoint/2010/main" val="2677426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Civic Engagement?</a:t>
            </a:r>
            <a:endParaRPr lang="en-US" dirty="0"/>
          </a:p>
        </p:txBody>
      </p:sp>
      <p:sp>
        <p:nvSpPr>
          <p:cNvPr id="3" name="Content Placeholder 2"/>
          <p:cNvSpPr>
            <a:spLocks noGrp="1"/>
          </p:cNvSpPr>
          <p:nvPr>
            <p:ph idx="1"/>
          </p:nvPr>
        </p:nvSpPr>
        <p:spPr/>
        <p:txBody>
          <a:bodyPr/>
          <a:lstStyle/>
          <a:p>
            <a:pPr marL="0" indent="0">
              <a:buNone/>
            </a:pPr>
            <a:r>
              <a:rPr lang="en-US" b="1" dirty="0" smtClean="0"/>
              <a:t>Harvard University</a:t>
            </a:r>
            <a:r>
              <a:rPr lang="en-US" dirty="0" smtClean="0"/>
              <a:t>- established to train ministers who would then form both spiritual and civic centers</a:t>
            </a:r>
          </a:p>
          <a:p>
            <a:pPr marL="0" indent="0">
              <a:buNone/>
            </a:pPr>
            <a:r>
              <a:rPr lang="en-US" b="1" dirty="0" smtClean="0"/>
              <a:t>University of Virginia</a:t>
            </a:r>
            <a:r>
              <a:rPr lang="en-US" dirty="0" smtClean="0"/>
              <a:t>- to serve citizens by training them in their public duties</a:t>
            </a:r>
          </a:p>
          <a:p>
            <a:pPr marL="0" indent="0">
              <a:buNone/>
            </a:pPr>
            <a:r>
              <a:rPr lang="en-US" b="1" dirty="0" smtClean="0"/>
              <a:t>Stanford and the University of Chicago</a:t>
            </a:r>
            <a:r>
              <a:rPr lang="en-US" dirty="0" smtClean="0"/>
              <a:t>- pledged to work toward the civic well being of their communities </a:t>
            </a:r>
          </a:p>
          <a:p>
            <a:pPr marL="0" indent="0">
              <a:buNone/>
            </a:pPr>
            <a:r>
              <a:rPr lang="en-US" b="1" dirty="0"/>
              <a:t>Benjamin Franklin and Thomas </a:t>
            </a:r>
            <a:r>
              <a:rPr lang="en-US" b="1" dirty="0" smtClean="0"/>
              <a:t>Jefferson- </a:t>
            </a:r>
            <a:r>
              <a:rPr lang="en-US" dirty="0" smtClean="0"/>
              <a:t>believed higher </a:t>
            </a:r>
            <a:r>
              <a:rPr lang="en-US" dirty="0"/>
              <a:t>education should meet the needs of </a:t>
            </a:r>
            <a:r>
              <a:rPr lang="en-US" dirty="0" smtClean="0"/>
              <a:t>citizens. </a:t>
            </a:r>
            <a:endParaRPr lang="en-US" dirty="0"/>
          </a:p>
        </p:txBody>
      </p:sp>
    </p:spTree>
    <p:extLst>
      <p:ext uri="{BB962C8B-B14F-4D97-AF65-F5344CB8AC3E}">
        <p14:creationId xmlns:p14="http://schemas.microsoft.com/office/powerpoint/2010/main" val="914817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Relationship between Civic Engagement and Service Learning?</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617549" y="2354414"/>
            <a:ext cx="3891089" cy="3401714"/>
          </a:xfrm>
          <a:prstGeom prst="rect">
            <a:avLst/>
          </a:prstGeom>
          <a:noFill/>
          <a:ln>
            <a:noFill/>
          </a:ln>
        </p:spPr>
      </p:pic>
    </p:spTree>
    <p:extLst>
      <p:ext uri="{BB962C8B-B14F-4D97-AF65-F5344CB8AC3E}">
        <p14:creationId xmlns:p14="http://schemas.microsoft.com/office/powerpoint/2010/main" val="3834946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why civic engagement for students?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2090070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2703</TotalTime>
  <Words>3296</Words>
  <Application>Microsoft Office PowerPoint</Application>
  <PresentationFormat>On-screen Show (4:3)</PresentationFormat>
  <Paragraphs>270</Paragraphs>
  <Slides>38</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Corbel</vt:lpstr>
      <vt:lpstr>Wingdings 2</vt:lpstr>
      <vt:lpstr>Pixel</vt:lpstr>
      <vt:lpstr>Teaching Civic Engagement: Informing the Journey to Citizen Leadership</vt:lpstr>
      <vt:lpstr>Civic Engagement provides us with a unique opportunity to impact the lives of students in a very real and practical way.  Our workshop will expose participants to the ideas of Civic Engagement and provide them with the basic foundation of what Civic Engagement is, how its principles can be applied in the classroom curriculum, and how it can be used as a tool to help form the lens of social justice.</vt:lpstr>
      <vt:lpstr>Learning Outcomes</vt:lpstr>
      <vt:lpstr>Key Definitions</vt:lpstr>
      <vt:lpstr>What is Civic Engagement?</vt:lpstr>
      <vt:lpstr>What is Civic Engagement?</vt:lpstr>
      <vt:lpstr>History of Civic Engagement?</vt:lpstr>
      <vt:lpstr>Relationship between Civic Engagement and Service Learning?</vt:lpstr>
      <vt:lpstr>So why civic engagement for students?</vt:lpstr>
      <vt:lpstr>Critical Consciousness Development</vt:lpstr>
      <vt:lpstr>Critical Consciousness Development</vt:lpstr>
      <vt:lpstr>Developing a Deeper Awareness of Self</vt:lpstr>
      <vt:lpstr>Developing a Deeper Awareness and Broader Perspective of Others</vt:lpstr>
      <vt:lpstr>Developing a Deeper Awareness and Broader Perspective of Social Issues</vt:lpstr>
      <vt:lpstr>Seeing One’s Potential to Make Change</vt:lpstr>
      <vt:lpstr>Defining Social Justice</vt:lpstr>
      <vt:lpstr>Common Experiences of Adults Committed to Social Justice</vt:lpstr>
      <vt:lpstr>Civic Engagement in the Classroom and Curriculum</vt:lpstr>
      <vt:lpstr>Why civic engagement matters</vt:lpstr>
      <vt:lpstr>What does it mean to integrate CE into the classroom and curriculum?</vt:lpstr>
      <vt:lpstr>PowerPoint Presentation</vt:lpstr>
      <vt:lpstr>PowerPoint Presentation</vt:lpstr>
      <vt:lpstr>PowerPoint Presentation</vt:lpstr>
      <vt:lpstr>Pedagogies of engagement promote change</vt:lpstr>
      <vt:lpstr>PowerPoint Presentation</vt:lpstr>
      <vt:lpstr>Your Turn </vt:lpstr>
      <vt:lpstr>Competencies: Partial to Pervasive</vt:lpstr>
      <vt:lpstr>Strategies for incorporating CE in the classroom/curriculum</vt:lpstr>
      <vt:lpstr>PowerPoint Presentation</vt:lpstr>
      <vt:lpstr>PowerPoint Presentation</vt:lpstr>
      <vt:lpstr>PowerPoint Presentation</vt:lpstr>
      <vt:lpstr>PowerPoint Presentation</vt:lpstr>
      <vt:lpstr>The practice of civic responsibility and engagement</vt:lpstr>
      <vt:lpstr>AAC &amp; U Civic Engagement VALUE Rubric</vt:lpstr>
      <vt:lpstr>PowerPoint Presentation</vt:lpstr>
      <vt:lpstr>PowerPoint Presentation</vt:lpstr>
      <vt:lpstr>Questions</vt:lpstr>
      <vt:lpstr>Bibliography</vt:lpstr>
    </vt:vector>
  </TitlesOfParts>
  <Company>Longwood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Civic Engagement: Informing the Journey to Citizen Leadership</dc:title>
  <dc:creator>Courtney Addison Jones</dc:creator>
  <cp:lastModifiedBy>Tracy, Pamela</cp:lastModifiedBy>
  <cp:revision>31</cp:revision>
  <cp:lastPrinted>2016-05-19T14:21:31Z</cp:lastPrinted>
  <dcterms:created xsi:type="dcterms:W3CDTF">2016-05-12T17:14:28Z</dcterms:created>
  <dcterms:modified xsi:type="dcterms:W3CDTF">2016-05-24T21:42:56Z</dcterms:modified>
</cp:coreProperties>
</file>