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6"/>
  </p:notesMasterIdLst>
  <p:sldIdLst>
    <p:sldId id="256" r:id="rId2"/>
    <p:sldId id="257" r:id="rId3"/>
    <p:sldId id="258" r:id="rId4"/>
    <p:sldId id="266" r:id="rId5"/>
    <p:sldId id="267" r:id="rId6"/>
    <p:sldId id="268" r:id="rId7"/>
    <p:sldId id="269" r:id="rId8"/>
    <p:sldId id="270" r:id="rId9"/>
    <p:sldId id="272" r:id="rId10"/>
    <p:sldId id="259" r:id="rId11"/>
    <p:sldId id="271" r:id="rId12"/>
    <p:sldId id="273" r:id="rId13"/>
    <p:sldId id="275" r:id="rId14"/>
    <p:sldId id="274" r:id="rId15"/>
    <p:sldId id="276" r:id="rId16"/>
    <p:sldId id="282" r:id="rId17"/>
    <p:sldId id="279" r:id="rId18"/>
    <p:sldId id="284" r:id="rId19"/>
    <p:sldId id="286" r:id="rId20"/>
    <p:sldId id="280" r:id="rId21"/>
    <p:sldId id="281" r:id="rId22"/>
    <p:sldId id="283" r:id="rId23"/>
    <p:sldId id="285" r:id="rId24"/>
    <p:sldId id="27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433" autoAdjust="0"/>
  </p:normalViewPr>
  <p:slideViewPr>
    <p:cSldViewPr snapToGrid="0">
      <p:cViewPr varScale="1">
        <p:scale>
          <a:sx n="74" d="100"/>
          <a:sy n="74" d="100"/>
        </p:scale>
        <p:origin x="540" y="72"/>
      </p:cViewPr>
      <p:guideLst>
        <p:guide orient="horz" pos="2160"/>
        <p:guide pos="3840"/>
      </p:guideLst>
    </p:cSldViewPr>
  </p:slideViewPr>
  <p:outlineViewPr>
    <p:cViewPr>
      <p:scale>
        <a:sx n="33" d="100"/>
        <a:sy n="33" d="100"/>
      </p:scale>
      <p:origin x="0" y="-2886"/>
    </p:cViewPr>
  </p:outlineViewPr>
  <p:notesTextViewPr>
    <p:cViewPr>
      <p:scale>
        <a:sx n="1" d="1"/>
        <a:sy n="1" d="1"/>
      </p:scale>
      <p:origin x="0" y="0"/>
    </p:cViewPr>
  </p:notesTextViewPr>
  <p:notesViewPr>
    <p:cSldViewPr snapToGrid="0">
      <p:cViewPr varScale="1">
        <p:scale>
          <a:sx n="86" d="100"/>
          <a:sy n="86" d="100"/>
        </p:scale>
        <p:origin x="378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4C272C-59D2-493C-830A-A7186C3796A5}" type="datetimeFigureOut">
              <a:rPr lang="en-US" smtClean="0"/>
              <a:t>5/19/2016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4"/>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4"/>
            <a:ext cx="2971800" cy="458787"/>
          </a:xfrm>
          <a:prstGeom prst="rect">
            <a:avLst/>
          </a:prstGeom>
        </p:spPr>
        <p:txBody>
          <a:bodyPr vert="horz" lIns="91440" tIns="45720" rIns="91440" bIns="45720" rtlCol="0" anchor="b"/>
          <a:lstStyle>
            <a:lvl1pPr algn="r">
              <a:defRPr sz="1200"/>
            </a:lvl1pPr>
          </a:lstStyle>
          <a:p>
            <a:fld id="{2F80FCFF-E0F4-4754-B00D-E907B57A2680}" type="slidenum">
              <a:rPr lang="en-US" smtClean="0"/>
              <a:t>‹#›</a:t>
            </a:fld>
            <a:endParaRPr lang="en-US"/>
          </a:p>
        </p:txBody>
      </p:sp>
    </p:spTree>
    <p:extLst>
      <p:ext uri="{BB962C8B-B14F-4D97-AF65-F5344CB8AC3E}">
        <p14:creationId xmlns:p14="http://schemas.microsoft.com/office/powerpoint/2010/main" val="2117339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80FCFF-E0F4-4754-B00D-E907B57A2680}" type="slidenum">
              <a:rPr lang="en-US" smtClean="0"/>
              <a:t>1</a:t>
            </a:fld>
            <a:endParaRPr lang="en-US"/>
          </a:p>
        </p:txBody>
      </p:sp>
    </p:spTree>
    <p:extLst>
      <p:ext uri="{BB962C8B-B14F-4D97-AF65-F5344CB8AC3E}">
        <p14:creationId xmlns:p14="http://schemas.microsoft.com/office/powerpoint/2010/main" val="7734236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80FCFF-E0F4-4754-B00D-E907B57A2680}" type="slidenum">
              <a:rPr lang="en-US" smtClean="0"/>
              <a:t>10</a:t>
            </a:fld>
            <a:endParaRPr lang="en-US"/>
          </a:p>
        </p:txBody>
      </p:sp>
    </p:spTree>
    <p:extLst>
      <p:ext uri="{BB962C8B-B14F-4D97-AF65-F5344CB8AC3E}">
        <p14:creationId xmlns:p14="http://schemas.microsoft.com/office/powerpoint/2010/main" val="492956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80FCFF-E0F4-4754-B00D-E907B57A2680}" type="slidenum">
              <a:rPr lang="en-US" smtClean="0"/>
              <a:t>11</a:t>
            </a:fld>
            <a:endParaRPr lang="en-US"/>
          </a:p>
        </p:txBody>
      </p:sp>
    </p:spTree>
    <p:extLst>
      <p:ext uri="{BB962C8B-B14F-4D97-AF65-F5344CB8AC3E}">
        <p14:creationId xmlns:p14="http://schemas.microsoft.com/office/powerpoint/2010/main" val="1843007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80FCFF-E0F4-4754-B00D-E907B57A2680}" type="slidenum">
              <a:rPr lang="en-US" smtClean="0"/>
              <a:t>12</a:t>
            </a:fld>
            <a:endParaRPr lang="en-US"/>
          </a:p>
        </p:txBody>
      </p:sp>
    </p:spTree>
    <p:extLst>
      <p:ext uri="{BB962C8B-B14F-4D97-AF65-F5344CB8AC3E}">
        <p14:creationId xmlns:p14="http://schemas.microsoft.com/office/powerpoint/2010/main" val="39799427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80FCFF-E0F4-4754-B00D-E907B57A2680}" type="slidenum">
              <a:rPr lang="en-US" smtClean="0"/>
              <a:t>13</a:t>
            </a:fld>
            <a:endParaRPr lang="en-US"/>
          </a:p>
        </p:txBody>
      </p:sp>
    </p:spTree>
    <p:extLst>
      <p:ext uri="{BB962C8B-B14F-4D97-AF65-F5344CB8AC3E}">
        <p14:creationId xmlns:p14="http://schemas.microsoft.com/office/powerpoint/2010/main" val="20922352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80FCFF-E0F4-4754-B00D-E907B57A2680}" type="slidenum">
              <a:rPr lang="en-US" smtClean="0"/>
              <a:t>14</a:t>
            </a:fld>
            <a:endParaRPr lang="en-US"/>
          </a:p>
        </p:txBody>
      </p:sp>
    </p:spTree>
    <p:extLst>
      <p:ext uri="{BB962C8B-B14F-4D97-AF65-F5344CB8AC3E}">
        <p14:creationId xmlns:p14="http://schemas.microsoft.com/office/powerpoint/2010/main" val="2205111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80FCFF-E0F4-4754-B00D-E907B57A2680}" type="slidenum">
              <a:rPr lang="en-US" smtClean="0"/>
              <a:t>15</a:t>
            </a:fld>
            <a:endParaRPr lang="en-US"/>
          </a:p>
        </p:txBody>
      </p:sp>
    </p:spTree>
    <p:extLst>
      <p:ext uri="{BB962C8B-B14F-4D97-AF65-F5344CB8AC3E}">
        <p14:creationId xmlns:p14="http://schemas.microsoft.com/office/powerpoint/2010/main" val="31182027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80FCFF-E0F4-4754-B00D-E907B57A2680}" type="slidenum">
              <a:rPr lang="en-US" smtClean="0"/>
              <a:t>16</a:t>
            </a:fld>
            <a:endParaRPr lang="en-US"/>
          </a:p>
        </p:txBody>
      </p:sp>
    </p:spTree>
    <p:extLst>
      <p:ext uri="{BB962C8B-B14F-4D97-AF65-F5344CB8AC3E}">
        <p14:creationId xmlns:p14="http://schemas.microsoft.com/office/powerpoint/2010/main" val="7077274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80FCFF-E0F4-4754-B00D-E907B57A2680}" type="slidenum">
              <a:rPr lang="en-US" smtClean="0"/>
              <a:t>17</a:t>
            </a:fld>
            <a:endParaRPr lang="en-US"/>
          </a:p>
        </p:txBody>
      </p:sp>
    </p:spTree>
    <p:extLst>
      <p:ext uri="{BB962C8B-B14F-4D97-AF65-F5344CB8AC3E}">
        <p14:creationId xmlns:p14="http://schemas.microsoft.com/office/powerpoint/2010/main" val="7999191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80FCFF-E0F4-4754-B00D-E907B57A2680}" type="slidenum">
              <a:rPr lang="en-US" smtClean="0"/>
              <a:t>18</a:t>
            </a:fld>
            <a:endParaRPr lang="en-US"/>
          </a:p>
        </p:txBody>
      </p:sp>
    </p:spTree>
    <p:extLst>
      <p:ext uri="{BB962C8B-B14F-4D97-AF65-F5344CB8AC3E}">
        <p14:creationId xmlns:p14="http://schemas.microsoft.com/office/powerpoint/2010/main" val="5419816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80FCFF-E0F4-4754-B00D-E907B57A2680}" type="slidenum">
              <a:rPr lang="en-US" smtClean="0"/>
              <a:t>19</a:t>
            </a:fld>
            <a:endParaRPr lang="en-US"/>
          </a:p>
        </p:txBody>
      </p:sp>
    </p:spTree>
    <p:extLst>
      <p:ext uri="{BB962C8B-B14F-4D97-AF65-F5344CB8AC3E}">
        <p14:creationId xmlns:p14="http://schemas.microsoft.com/office/powerpoint/2010/main" val="278868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80FCFF-E0F4-4754-B00D-E907B57A2680}" type="slidenum">
              <a:rPr lang="en-US" smtClean="0"/>
              <a:t>2</a:t>
            </a:fld>
            <a:endParaRPr lang="en-US"/>
          </a:p>
        </p:txBody>
      </p:sp>
    </p:spTree>
    <p:extLst>
      <p:ext uri="{BB962C8B-B14F-4D97-AF65-F5344CB8AC3E}">
        <p14:creationId xmlns:p14="http://schemas.microsoft.com/office/powerpoint/2010/main" val="4475372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80FCFF-E0F4-4754-B00D-E907B57A2680}" type="slidenum">
              <a:rPr lang="en-US" smtClean="0"/>
              <a:t>20</a:t>
            </a:fld>
            <a:endParaRPr lang="en-US"/>
          </a:p>
        </p:txBody>
      </p:sp>
    </p:spTree>
    <p:extLst>
      <p:ext uri="{BB962C8B-B14F-4D97-AF65-F5344CB8AC3E}">
        <p14:creationId xmlns:p14="http://schemas.microsoft.com/office/powerpoint/2010/main" val="1652522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80FCFF-E0F4-4754-B00D-E907B57A2680}" type="slidenum">
              <a:rPr lang="en-US" smtClean="0"/>
              <a:t>21</a:t>
            </a:fld>
            <a:endParaRPr lang="en-US"/>
          </a:p>
        </p:txBody>
      </p:sp>
    </p:spTree>
    <p:extLst>
      <p:ext uri="{BB962C8B-B14F-4D97-AF65-F5344CB8AC3E}">
        <p14:creationId xmlns:p14="http://schemas.microsoft.com/office/powerpoint/2010/main" val="42788375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80FCFF-E0F4-4754-B00D-E907B57A2680}" type="slidenum">
              <a:rPr lang="en-US" smtClean="0"/>
              <a:t>22</a:t>
            </a:fld>
            <a:endParaRPr lang="en-US"/>
          </a:p>
        </p:txBody>
      </p:sp>
    </p:spTree>
    <p:extLst>
      <p:ext uri="{BB962C8B-B14F-4D97-AF65-F5344CB8AC3E}">
        <p14:creationId xmlns:p14="http://schemas.microsoft.com/office/powerpoint/2010/main" val="32492964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80FCFF-E0F4-4754-B00D-E907B57A2680}" type="slidenum">
              <a:rPr lang="en-US" smtClean="0"/>
              <a:t>23</a:t>
            </a:fld>
            <a:endParaRPr lang="en-US"/>
          </a:p>
        </p:txBody>
      </p:sp>
    </p:spTree>
    <p:extLst>
      <p:ext uri="{BB962C8B-B14F-4D97-AF65-F5344CB8AC3E}">
        <p14:creationId xmlns:p14="http://schemas.microsoft.com/office/powerpoint/2010/main" val="36737688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80FCFF-E0F4-4754-B00D-E907B57A2680}" type="slidenum">
              <a:rPr lang="en-US" smtClean="0"/>
              <a:t>24</a:t>
            </a:fld>
            <a:endParaRPr lang="en-US"/>
          </a:p>
        </p:txBody>
      </p:sp>
    </p:spTree>
    <p:extLst>
      <p:ext uri="{BB962C8B-B14F-4D97-AF65-F5344CB8AC3E}">
        <p14:creationId xmlns:p14="http://schemas.microsoft.com/office/powerpoint/2010/main" val="1976080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80FCFF-E0F4-4754-B00D-E907B57A2680}" type="slidenum">
              <a:rPr lang="en-US" smtClean="0"/>
              <a:t>3</a:t>
            </a:fld>
            <a:endParaRPr lang="en-US"/>
          </a:p>
        </p:txBody>
      </p:sp>
    </p:spTree>
    <p:extLst>
      <p:ext uri="{BB962C8B-B14F-4D97-AF65-F5344CB8AC3E}">
        <p14:creationId xmlns:p14="http://schemas.microsoft.com/office/powerpoint/2010/main" val="747834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80FCFF-E0F4-4754-B00D-E907B57A2680}" type="slidenum">
              <a:rPr lang="en-US" smtClean="0"/>
              <a:t>4</a:t>
            </a:fld>
            <a:endParaRPr lang="en-US"/>
          </a:p>
        </p:txBody>
      </p:sp>
    </p:spTree>
    <p:extLst>
      <p:ext uri="{BB962C8B-B14F-4D97-AF65-F5344CB8AC3E}">
        <p14:creationId xmlns:p14="http://schemas.microsoft.com/office/powerpoint/2010/main" val="4187491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80FCFF-E0F4-4754-B00D-E907B57A2680}" type="slidenum">
              <a:rPr lang="en-US" smtClean="0"/>
              <a:t>5</a:t>
            </a:fld>
            <a:endParaRPr lang="en-US"/>
          </a:p>
        </p:txBody>
      </p:sp>
    </p:spTree>
    <p:extLst>
      <p:ext uri="{BB962C8B-B14F-4D97-AF65-F5344CB8AC3E}">
        <p14:creationId xmlns:p14="http://schemas.microsoft.com/office/powerpoint/2010/main" val="699212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80FCFF-E0F4-4754-B00D-E907B57A2680}" type="slidenum">
              <a:rPr lang="en-US" smtClean="0"/>
              <a:t>6</a:t>
            </a:fld>
            <a:endParaRPr lang="en-US"/>
          </a:p>
        </p:txBody>
      </p:sp>
    </p:spTree>
    <p:extLst>
      <p:ext uri="{BB962C8B-B14F-4D97-AF65-F5344CB8AC3E}">
        <p14:creationId xmlns:p14="http://schemas.microsoft.com/office/powerpoint/2010/main" val="960814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80FCFF-E0F4-4754-B00D-E907B57A2680}" type="slidenum">
              <a:rPr lang="en-US" smtClean="0"/>
              <a:t>7</a:t>
            </a:fld>
            <a:endParaRPr lang="en-US"/>
          </a:p>
        </p:txBody>
      </p:sp>
    </p:spTree>
    <p:extLst>
      <p:ext uri="{BB962C8B-B14F-4D97-AF65-F5344CB8AC3E}">
        <p14:creationId xmlns:p14="http://schemas.microsoft.com/office/powerpoint/2010/main" val="4049703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80FCFF-E0F4-4754-B00D-E907B57A2680}" type="slidenum">
              <a:rPr lang="en-US" smtClean="0"/>
              <a:t>8</a:t>
            </a:fld>
            <a:endParaRPr lang="en-US"/>
          </a:p>
        </p:txBody>
      </p:sp>
    </p:spTree>
    <p:extLst>
      <p:ext uri="{BB962C8B-B14F-4D97-AF65-F5344CB8AC3E}">
        <p14:creationId xmlns:p14="http://schemas.microsoft.com/office/powerpoint/2010/main" val="3175202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80FCFF-E0F4-4754-B00D-E907B57A2680}" type="slidenum">
              <a:rPr lang="en-US" smtClean="0"/>
              <a:t>9</a:t>
            </a:fld>
            <a:endParaRPr lang="en-US"/>
          </a:p>
        </p:txBody>
      </p:sp>
    </p:spTree>
    <p:extLst>
      <p:ext uri="{BB962C8B-B14F-4D97-AF65-F5344CB8AC3E}">
        <p14:creationId xmlns:p14="http://schemas.microsoft.com/office/powerpoint/2010/main" val="30446165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DD9BE123-536E-462C-8F1A-967ED1A53179}" type="datetimeFigureOut">
              <a:rPr lang="en-US" smtClean="0"/>
              <a:t>5/19/2016</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239C2DD9-52B9-4C9B-8F0C-825DED21DB78}" type="slidenum">
              <a:rPr lang="en-US" smtClean="0"/>
              <a:t>‹#›</a:t>
            </a:fld>
            <a:endParaRPr lang="en-US"/>
          </a:p>
        </p:txBody>
      </p:sp>
    </p:spTree>
    <p:extLst>
      <p:ext uri="{BB962C8B-B14F-4D97-AF65-F5344CB8AC3E}">
        <p14:creationId xmlns:p14="http://schemas.microsoft.com/office/powerpoint/2010/main" val="168963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9BE123-536E-462C-8F1A-967ED1A53179}" type="datetimeFigureOut">
              <a:rPr lang="en-US" smtClean="0"/>
              <a:t>5/19/2016</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39C2DD9-52B9-4C9B-8F0C-825DED21DB78}" type="slidenum">
              <a:rPr lang="en-US" smtClean="0"/>
              <a:t>‹#›</a:t>
            </a:fld>
            <a:endParaRPr lang="en-US"/>
          </a:p>
        </p:txBody>
      </p:sp>
    </p:spTree>
    <p:extLst>
      <p:ext uri="{BB962C8B-B14F-4D97-AF65-F5344CB8AC3E}">
        <p14:creationId xmlns:p14="http://schemas.microsoft.com/office/powerpoint/2010/main" val="421034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9BE123-536E-462C-8F1A-967ED1A53179}"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39C2DD9-52B9-4C9B-8F0C-825DED21DB78}" type="slidenum">
              <a:rPr lang="en-US" smtClean="0"/>
              <a:t>‹#›</a:t>
            </a:fld>
            <a:endParaRPr lang="en-US"/>
          </a:p>
        </p:txBody>
      </p:sp>
    </p:spTree>
    <p:extLst>
      <p:ext uri="{BB962C8B-B14F-4D97-AF65-F5344CB8AC3E}">
        <p14:creationId xmlns:p14="http://schemas.microsoft.com/office/powerpoint/2010/main" val="1768583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9BE123-536E-462C-8F1A-967ED1A53179}"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39C2DD9-52B9-4C9B-8F0C-825DED21DB78}" type="slidenum">
              <a:rPr lang="en-US" smtClean="0"/>
              <a:t>‹#›</a:t>
            </a:fld>
            <a:endParaRPr lang="en-US"/>
          </a:p>
        </p:txBody>
      </p:sp>
    </p:spTree>
    <p:extLst>
      <p:ext uri="{BB962C8B-B14F-4D97-AF65-F5344CB8AC3E}">
        <p14:creationId xmlns:p14="http://schemas.microsoft.com/office/powerpoint/2010/main" val="34216416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9BE123-536E-462C-8F1A-967ED1A53179}"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39C2DD9-52B9-4C9B-8F0C-825DED21DB78}" type="slidenum">
              <a:rPr lang="en-US" smtClean="0"/>
              <a:t>‹#›</a:t>
            </a:fld>
            <a:endParaRPr lang="en-US"/>
          </a:p>
        </p:txBody>
      </p:sp>
    </p:spTree>
    <p:extLst>
      <p:ext uri="{BB962C8B-B14F-4D97-AF65-F5344CB8AC3E}">
        <p14:creationId xmlns:p14="http://schemas.microsoft.com/office/powerpoint/2010/main" val="3913151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D9BE123-536E-462C-8F1A-967ED1A53179}" type="datetimeFigureOut">
              <a:rPr lang="en-US" smtClean="0"/>
              <a:t>5/19/2016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9C2DD9-52B9-4C9B-8F0C-825DED21DB78}" type="slidenum">
              <a:rPr lang="en-US" smtClean="0"/>
              <a:t>‹#›</a:t>
            </a:fld>
            <a:endParaRPr lang="en-US"/>
          </a:p>
        </p:txBody>
      </p:sp>
    </p:spTree>
    <p:extLst>
      <p:ext uri="{BB962C8B-B14F-4D97-AF65-F5344CB8AC3E}">
        <p14:creationId xmlns:p14="http://schemas.microsoft.com/office/powerpoint/2010/main" val="16738098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D9BE123-536E-462C-8F1A-967ED1A53179}" type="datetimeFigureOut">
              <a:rPr lang="en-US" smtClean="0"/>
              <a:t>5/19/2016</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239C2DD9-52B9-4C9B-8F0C-825DED21DB78}" type="slidenum">
              <a:rPr lang="en-US" smtClean="0"/>
              <a:t>‹#›</a:t>
            </a:fld>
            <a:endParaRPr lang="en-US"/>
          </a:p>
        </p:txBody>
      </p:sp>
    </p:spTree>
    <p:extLst>
      <p:ext uri="{BB962C8B-B14F-4D97-AF65-F5344CB8AC3E}">
        <p14:creationId xmlns:p14="http://schemas.microsoft.com/office/powerpoint/2010/main" val="2833883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DD9BE123-536E-462C-8F1A-967ED1A53179}"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9C2DD9-52B9-4C9B-8F0C-825DED21DB78}" type="slidenum">
              <a:rPr lang="en-US" smtClean="0"/>
              <a:t>‹#›</a:t>
            </a:fld>
            <a:endParaRPr lang="en-US"/>
          </a:p>
        </p:txBody>
      </p:sp>
    </p:spTree>
    <p:extLst>
      <p:ext uri="{BB962C8B-B14F-4D97-AF65-F5344CB8AC3E}">
        <p14:creationId xmlns:p14="http://schemas.microsoft.com/office/powerpoint/2010/main" val="2743006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DD9BE123-536E-462C-8F1A-967ED1A53179}"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39C2DD9-52B9-4C9B-8F0C-825DED21DB78}" type="slidenum">
              <a:rPr lang="en-US" smtClean="0"/>
              <a:t>‹#›</a:t>
            </a:fld>
            <a:endParaRPr lang="en-US"/>
          </a:p>
        </p:txBody>
      </p:sp>
    </p:spTree>
    <p:extLst>
      <p:ext uri="{BB962C8B-B14F-4D97-AF65-F5344CB8AC3E}">
        <p14:creationId xmlns:p14="http://schemas.microsoft.com/office/powerpoint/2010/main" val="2039818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9BE123-536E-462C-8F1A-967ED1A53179}"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9C2DD9-52B9-4C9B-8F0C-825DED21DB78}" type="slidenum">
              <a:rPr lang="en-US" smtClean="0"/>
              <a:t>‹#›</a:t>
            </a:fld>
            <a:endParaRPr lang="en-US"/>
          </a:p>
        </p:txBody>
      </p:sp>
    </p:spTree>
    <p:extLst>
      <p:ext uri="{BB962C8B-B14F-4D97-AF65-F5344CB8AC3E}">
        <p14:creationId xmlns:p14="http://schemas.microsoft.com/office/powerpoint/2010/main" val="3338819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9BE123-536E-462C-8F1A-967ED1A53179}"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39C2DD9-52B9-4C9B-8F0C-825DED21DB78}" type="slidenum">
              <a:rPr lang="en-US" smtClean="0"/>
              <a:t>‹#›</a:t>
            </a:fld>
            <a:endParaRPr lang="en-US"/>
          </a:p>
        </p:txBody>
      </p:sp>
    </p:spTree>
    <p:extLst>
      <p:ext uri="{BB962C8B-B14F-4D97-AF65-F5344CB8AC3E}">
        <p14:creationId xmlns:p14="http://schemas.microsoft.com/office/powerpoint/2010/main" val="4173703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D9BE123-536E-462C-8F1A-967ED1A53179}" type="datetimeFigureOut">
              <a:rPr lang="en-US" smtClean="0"/>
              <a:t>5/19/2016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9C2DD9-52B9-4C9B-8F0C-825DED21DB78}" type="slidenum">
              <a:rPr lang="en-US" smtClean="0"/>
              <a:t>‹#›</a:t>
            </a:fld>
            <a:endParaRPr lang="en-US"/>
          </a:p>
        </p:txBody>
      </p:sp>
    </p:spTree>
    <p:extLst>
      <p:ext uri="{BB962C8B-B14F-4D97-AF65-F5344CB8AC3E}">
        <p14:creationId xmlns:p14="http://schemas.microsoft.com/office/powerpoint/2010/main" val="716827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9BE123-536E-462C-8F1A-967ED1A53179}" type="datetimeFigureOut">
              <a:rPr lang="en-US" smtClean="0"/>
              <a:t>5/19/2016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9C2DD9-52B9-4C9B-8F0C-825DED21DB78}" type="slidenum">
              <a:rPr lang="en-US" smtClean="0"/>
              <a:t>‹#›</a:t>
            </a:fld>
            <a:endParaRPr lang="en-US"/>
          </a:p>
        </p:txBody>
      </p:sp>
    </p:spTree>
    <p:extLst>
      <p:ext uri="{BB962C8B-B14F-4D97-AF65-F5344CB8AC3E}">
        <p14:creationId xmlns:p14="http://schemas.microsoft.com/office/powerpoint/2010/main" val="2654414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D9BE123-536E-462C-8F1A-967ED1A53179}" type="datetimeFigureOut">
              <a:rPr lang="en-US" smtClean="0"/>
              <a:t>5/19/2016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9C2DD9-52B9-4C9B-8F0C-825DED21DB78}" type="slidenum">
              <a:rPr lang="en-US" smtClean="0"/>
              <a:t>‹#›</a:t>
            </a:fld>
            <a:endParaRPr lang="en-US"/>
          </a:p>
        </p:txBody>
      </p:sp>
    </p:spTree>
    <p:extLst>
      <p:ext uri="{BB962C8B-B14F-4D97-AF65-F5344CB8AC3E}">
        <p14:creationId xmlns:p14="http://schemas.microsoft.com/office/powerpoint/2010/main" val="507736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9BE123-536E-462C-8F1A-967ED1A53179}" type="datetimeFigureOut">
              <a:rPr lang="en-US" smtClean="0"/>
              <a:t>5/19/2016</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239C2DD9-52B9-4C9B-8F0C-825DED21DB78}" type="slidenum">
              <a:rPr lang="en-US" smtClean="0"/>
              <a:t>‹#›</a:t>
            </a:fld>
            <a:endParaRPr lang="en-US"/>
          </a:p>
        </p:txBody>
      </p:sp>
    </p:spTree>
    <p:extLst>
      <p:ext uri="{BB962C8B-B14F-4D97-AF65-F5344CB8AC3E}">
        <p14:creationId xmlns:p14="http://schemas.microsoft.com/office/powerpoint/2010/main" val="4059529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9BE123-536E-462C-8F1A-967ED1A53179}" type="datetimeFigureOut">
              <a:rPr lang="en-US" smtClean="0"/>
              <a:t>5/19/2016</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39C2DD9-52B9-4C9B-8F0C-825DED21DB78}" type="slidenum">
              <a:rPr lang="en-US" smtClean="0"/>
              <a:t>‹#›</a:t>
            </a:fld>
            <a:endParaRPr lang="en-US"/>
          </a:p>
        </p:txBody>
      </p:sp>
    </p:spTree>
    <p:extLst>
      <p:ext uri="{BB962C8B-B14F-4D97-AF65-F5344CB8AC3E}">
        <p14:creationId xmlns:p14="http://schemas.microsoft.com/office/powerpoint/2010/main" val="3679570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9BE123-536E-462C-8F1A-967ED1A53179}" type="datetimeFigureOut">
              <a:rPr lang="en-US" smtClean="0"/>
              <a:t>5/19/2016</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39C2DD9-52B9-4C9B-8F0C-825DED21DB78}" type="slidenum">
              <a:rPr lang="en-US" smtClean="0"/>
              <a:t>‹#›</a:t>
            </a:fld>
            <a:endParaRPr lang="en-US"/>
          </a:p>
        </p:txBody>
      </p:sp>
    </p:spTree>
    <p:extLst>
      <p:ext uri="{BB962C8B-B14F-4D97-AF65-F5344CB8AC3E}">
        <p14:creationId xmlns:p14="http://schemas.microsoft.com/office/powerpoint/2010/main" val="1257336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DD9BE123-536E-462C-8F1A-967ED1A53179}" type="datetimeFigureOut">
              <a:rPr lang="en-US" smtClean="0"/>
              <a:t>5/19/2016</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239C2DD9-52B9-4C9B-8F0C-825DED21DB78}" type="slidenum">
              <a:rPr lang="en-US" smtClean="0"/>
              <a:t>‹#›</a:t>
            </a:fld>
            <a:endParaRPr lang="en-US"/>
          </a:p>
        </p:txBody>
      </p:sp>
    </p:spTree>
    <p:extLst>
      <p:ext uri="{BB962C8B-B14F-4D97-AF65-F5344CB8AC3E}">
        <p14:creationId xmlns:p14="http://schemas.microsoft.com/office/powerpoint/2010/main" val="57619256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ncpa.org/sub/dpd/index.php?Article_ID=9237"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103870"/>
            <a:ext cx="8825658" cy="2619633"/>
          </a:xfrm>
        </p:spPr>
        <p:txBody>
          <a:bodyPr/>
          <a:lstStyle/>
          <a:p>
            <a:pPr algn="ctr"/>
            <a:r>
              <a:rPr lang="en-US" dirty="0" smtClean="0"/>
              <a:t>Electing a President:</a:t>
            </a:r>
            <a:br>
              <a:rPr lang="en-US" dirty="0" smtClean="0"/>
            </a:br>
            <a:r>
              <a:rPr lang="en-US" dirty="0" smtClean="0"/>
              <a:t>American Style</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Longwood university’s Teaching and learning institute</a:t>
            </a:r>
            <a:endParaRPr lang="en-US" dirty="0" smtClean="0"/>
          </a:p>
          <a:p>
            <a:r>
              <a:rPr lang="en-US" dirty="0" smtClean="0"/>
              <a:t>May 19, 2016</a:t>
            </a:r>
          </a:p>
          <a:p>
            <a:r>
              <a:rPr lang="en-US" dirty="0" smtClean="0"/>
              <a:t>Longwood University</a:t>
            </a:r>
            <a:endParaRPr lang="en-US" dirty="0"/>
          </a:p>
        </p:txBody>
      </p:sp>
    </p:spTree>
    <p:extLst>
      <p:ext uri="{BB962C8B-B14F-4D97-AF65-F5344CB8AC3E}">
        <p14:creationId xmlns:p14="http://schemas.microsoft.com/office/powerpoint/2010/main" val="11547074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Elected – </a:t>
            </a:r>
            <a:r>
              <a:rPr lang="en-US" sz="3200" dirty="0" smtClean="0"/>
              <a:t>How the College Works</a:t>
            </a:r>
            <a:endParaRPr lang="en-US" sz="3200" dirty="0"/>
          </a:p>
        </p:txBody>
      </p:sp>
      <p:sp>
        <p:nvSpPr>
          <p:cNvPr id="3" name="Content Placeholder 2"/>
          <p:cNvSpPr>
            <a:spLocks noGrp="1"/>
          </p:cNvSpPr>
          <p:nvPr>
            <p:ph idx="1"/>
          </p:nvPr>
        </p:nvSpPr>
        <p:spPr>
          <a:xfrm>
            <a:off x="1154954" y="2409825"/>
            <a:ext cx="10532221" cy="3609975"/>
          </a:xfrm>
        </p:spPr>
        <p:txBody>
          <a:bodyPr>
            <a:noAutofit/>
          </a:bodyPr>
          <a:lstStyle/>
          <a:p>
            <a:r>
              <a:rPr lang="en-US" sz="2000" dirty="0" smtClean="0"/>
              <a:t>In November we will be electing Electoral College members to vote for the President of the United States. </a:t>
            </a:r>
          </a:p>
          <a:p>
            <a:r>
              <a:rPr lang="en-US" sz="2000" dirty="0" smtClean="0"/>
              <a:t>Each </a:t>
            </a:r>
            <a:r>
              <a:rPr lang="en-US" sz="2000" dirty="0"/>
              <a:t>candidate running for President in your state has his or her own group of electors. The electors are generally chosen by the candidate’s political party, but state laws vary </a:t>
            </a:r>
            <a:r>
              <a:rPr lang="en-US" sz="2000" dirty="0" smtClean="0"/>
              <a:t>on how the electors are selected </a:t>
            </a:r>
            <a:r>
              <a:rPr lang="en-US" sz="2000" dirty="0"/>
              <a:t>and what their responsibilities are.</a:t>
            </a:r>
            <a:endParaRPr lang="en-US" sz="2000" dirty="0" smtClean="0"/>
          </a:p>
          <a:p>
            <a:r>
              <a:rPr lang="en-US" sz="2000" dirty="0" smtClean="0"/>
              <a:t>Governor of the states sends to Congress </a:t>
            </a:r>
            <a:r>
              <a:rPr lang="en-US" sz="2000" dirty="0"/>
              <a:t>a “Certificate of Ascertainment” listing all of the candidates </a:t>
            </a:r>
            <a:r>
              <a:rPr lang="en-US" sz="2000" dirty="0" smtClean="0"/>
              <a:t>and the </a:t>
            </a:r>
            <a:r>
              <a:rPr lang="en-US" sz="2000" dirty="0"/>
              <a:t>names of their respective electors. </a:t>
            </a:r>
            <a:endParaRPr lang="en-US" sz="2000" dirty="0" smtClean="0"/>
          </a:p>
          <a:p>
            <a:r>
              <a:rPr lang="en-US" sz="2000" dirty="0" smtClean="0"/>
              <a:t>The </a:t>
            </a:r>
            <a:r>
              <a:rPr lang="en-US" sz="2000" dirty="0"/>
              <a:t>Certificate of Ascertainment also declares the winning presidential candidate in your state and shows which electors will represent your state at the meeting of the electors in December of the election year.</a:t>
            </a:r>
          </a:p>
        </p:txBody>
      </p:sp>
    </p:spTree>
    <p:extLst>
      <p:ext uri="{BB962C8B-B14F-4D97-AF65-F5344CB8AC3E}">
        <p14:creationId xmlns:p14="http://schemas.microsoft.com/office/powerpoint/2010/main" val="249671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Getting </a:t>
            </a:r>
            <a:r>
              <a:rPr lang="en-US" dirty="0" smtClean="0"/>
              <a:t>Elected – </a:t>
            </a:r>
            <a:r>
              <a:rPr lang="en-US" sz="3200" dirty="0" smtClean="0"/>
              <a:t>How the College Works</a:t>
            </a:r>
            <a:endParaRPr lang="en-US" sz="3200" dirty="0"/>
          </a:p>
        </p:txBody>
      </p:sp>
      <p:sp>
        <p:nvSpPr>
          <p:cNvPr id="3" name="Content Placeholder 2"/>
          <p:cNvSpPr>
            <a:spLocks noGrp="1"/>
          </p:cNvSpPr>
          <p:nvPr>
            <p:ph idx="1"/>
          </p:nvPr>
        </p:nvSpPr>
        <p:spPr>
          <a:xfrm>
            <a:off x="419100" y="2362201"/>
            <a:ext cx="11268075" cy="4195118"/>
          </a:xfrm>
        </p:spPr>
        <p:txBody>
          <a:bodyPr>
            <a:noAutofit/>
          </a:bodyPr>
          <a:lstStyle/>
          <a:p>
            <a:r>
              <a:rPr lang="en-US" sz="2000" dirty="0" smtClean="0"/>
              <a:t>The College meets in their state on the </a:t>
            </a:r>
            <a:r>
              <a:rPr lang="en-US" sz="2000" dirty="0"/>
              <a:t>first Monday after the second Wednesday in December after the presidential election. </a:t>
            </a:r>
            <a:endParaRPr lang="en-US" sz="2000" dirty="0" smtClean="0"/>
          </a:p>
          <a:p>
            <a:r>
              <a:rPr lang="en-US" sz="2000" dirty="0" smtClean="0"/>
              <a:t>The College cast </a:t>
            </a:r>
            <a:r>
              <a:rPr lang="en-US" sz="2000" dirty="0"/>
              <a:t>their votes for President and </a:t>
            </a:r>
            <a:r>
              <a:rPr lang="en-US" sz="2000" dirty="0" smtClean="0"/>
              <a:t>VP </a:t>
            </a:r>
            <a:r>
              <a:rPr lang="en-US" sz="2000" dirty="0"/>
              <a:t>on separate </a:t>
            </a:r>
            <a:r>
              <a:rPr lang="en-US" sz="2000" dirty="0" smtClean="0"/>
              <a:t>ballots and the votes </a:t>
            </a:r>
            <a:r>
              <a:rPr lang="en-US" sz="2000" dirty="0"/>
              <a:t>are recorded on a “Certificate of Vote,” which is prepared at the meeting by the electors. </a:t>
            </a:r>
            <a:endParaRPr lang="en-US" sz="2000" dirty="0" smtClean="0"/>
          </a:p>
          <a:p>
            <a:r>
              <a:rPr lang="en-US" sz="2000" dirty="0" smtClean="0"/>
              <a:t>The Certificates </a:t>
            </a:r>
            <a:r>
              <a:rPr lang="en-US" sz="2000" dirty="0"/>
              <a:t>of Votes are sent to the Congress and the National Archives as part of the official records of the presidential election. </a:t>
            </a:r>
            <a:endParaRPr lang="en-US" sz="2000" dirty="0" smtClean="0"/>
          </a:p>
          <a:p>
            <a:r>
              <a:rPr lang="en-US" sz="2000" dirty="0" smtClean="0"/>
              <a:t>In </a:t>
            </a:r>
            <a:r>
              <a:rPr lang="en-US" sz="2000" dirty="0"/>
              <a:t>a joint session </a:t>
            </a:r>
            <a:r>
              <a:rPr lang="en-US" sz="2000" dirty="0" smtClean="0"/>
              <a:t>on </a:t>
            </a:r>
            <a:r>
              <a:rPr lang="en-US" sz="2000" dirty="0"/>
              <a:t>the 6th of January in the year following the meeting of the </a:t>
            </a:r>
            <a:r>
              <a:rPr lang="en-US" sz="2000" dirty="0" smtClean="0"/>
              <a:t>electors, Congress conducts the </a:t>
            </a:r>
            <a:r>
              <a:rPr lang="en-US" sz="2000" dirty="0"/>
              <a:t>official tally of electoral votes</a:t>
            </a:r>
            <a:r>
              <a:rPr lang="en-US" sz="2000" dirty="0" smtClean="0"/>
              <a:t>.</a:t>
            </a:r>
          </a:p>
          <a:p>
            <a:r>
              <a:rPr lang="en-US" sz="2000" dirty="0"/>
              <a:t>The </a:t>
            </a:r>
            <a:r>
              <a:rPr lang="en-US" sz="2000" dirty="0" smtClean="0"/>
              <a:t>VP, </a:t>
            </a:r>
            <a:r>
              <a:rPr lang="en-US" sz="2000" dirty="0"/>
              <a:t>as President of the Senate, presides over the count and announces the </a:t>
            </a:r>
            <a:r>
              <a:rPr lang="en-US" sz="2000" dirty="0" smtClean="0"/>
              <a:t>results. </a:t>
            </a:r>
          </a:p>
          <a:p>
            <a:r>
              <a:rPr lang="en-US" sz="2000" dirty="0" smtClean="0"/>
              <a:t>The </a:t>
            </a:r>
            <a:r>
              <a:rPr lang="en-US" sz="2000" dirty="0"/>
              <a:t>President of the Senate </a:t>
            </a:r>
            <a:r>
              <a:rPr lang="en-US" sz="2000" dirty="0" smtClean="0"/>
              <a:t>declares </a:t>
            </a:r>
            <a:r>
              <a:rPr lang="en-US" sz="2000" dirty="0"/>
              <a:t>which </a:t>
            </a:r>
            <a:r>
              <a:rPr lang="en-US" sz="2000" dirty="0" smtClean="0"/>
              <a:t>persons have </a:t>
            </a:r>
            <a:r>
              <a:rPr lang="en-US" sz="2000" dirty="0"/>
              <a:t>been elected President and </a:t>
            </a:r>
            <a:r>
              <a:rPr lang="en-US" sz="2000" dirty="0" smtClean="0"/>
              <a:t>VP of </a:t>
            </a:r>
            <a:r>
              <a:rPr lang="en-US" sz="2000" dirty="0"/>
              <a:t>the United States.</a:t>
            </a:r>
          </a:p>
        </p:txBody>
      </p:sp>
    </p:spTree>
    <p:extLst>
      <p:ext uri="{BB962C8B-B14F-4D97-AF65-F5344CB8AC3E}">
        <p14:creationId xmlns:p14="http://schemas.microsoft.com/office/powerpoint/2010/main" val="2026994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Elected – </a:t>
            </a:r>
            <a:r>
              <a:rPr lang="en-US" sz="2800" dirty="0" smtClean="0"/>
              <a:t>Why we have the College</a:t>
            </a:r>
            <a:endParaRPr lang="en-US" sz="2800" dirty="0"/>
          </a:p>
        </p:txBody>
      </p:sp>
      <p:sp>
        <p:nvSpPr>
          <p:cNvPr id="3" name="Content Placeholder 2"/>
          <p:cNvSpPr>
            <a:spLocks noGrp="1"/>
          </p:cNvSpPr>
          <p:nvPr>
            <p:ph idx="1"/>
          </p:nvPr>
        </p:nvSpPr>
        <p:spPr>
          <a:xfrm>
            <a:off x="514350" y="2457451"/>
            <a:ext cx="10839450" cy="3857624"/>
          </a:xfrm>
        </p:spPr>
        <p:txBody>
          <a:bodyPr>
            <a:noAutofit/>
          </a:bodyPr>
          <a:lstStyle/>
          <a:p>
            <a:r>
              <a:rPr lang="en-US" sz="2400" dirty="0" smtClean="0"/>
              <a:t>Direct Democracy is more susceptible to factions and tyranny of the Majority.</a:t>
            </a:r>
          </a:p>
          <a:p>
            <a:pPr marL="0" indent="0">
              <a:buNone/>
            </a:pPr>
            <a:endParaRPr lang="en-US" sz="2400" dirty="0" smtClean="0"/>
          </a:p>
          <a:p>
            <a:r>
              <a:rPr lang="en-US" sz="2400" dirty="0" smtClean="0"/>
              <a:t>Cult of Personality of the Presidency.</a:t>
            </a:r>
          </a:p>
          <a:p>
            <a:pPr marL="0" indent="0">
              <a:buNone/>
            </a:pPr>
            <a:endParaRPr lang="en-US" sz="2400" dirty="0" smtClean="0"/>
          </a:p>
          <a:p>
            <a:r>
              <a:rPr lang="en-US" sz="2400" dirty="0" smtClean="0"/>
              <a:t>Large, populous states dictating to smaller states</a:t>
            </a:r>
          </a:p>
          <a:p>
            <a:pPr marL="0" indent="0">
              <a:buNone/>
            </a:pPr>
            <a:endParaRPr lang="en-US" sz="2400" dirty="0" smtClean="0"/>
          </a:p>
          <a:p>
            <a:r>
              <a:rPr lang="en-US" sz="2400" dirty="0" smtClean="0"/>
              <a:t>Part of problem is the House of Representatives is now frozen at 435.</a:t>
            </a:r>
          </a:p>
          <a:p>
            <a:endParaRPr lang="en-US" sz="2400" dirty="0"/>
          </a:p>
        </p:txBody>
      </p:sp>
    </p:spTree>
    <p:extLst>
      <p:ext uri="{BB962C8B-B14F-4D97-AF65-F5344CB8AC3E}">
        <p14:creationId xmlns:p14="http://schemas.microsoft.com/office/powerpoint/2010/main" val="287732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Elected – Cons of the College </a:t>
            </a:r>
            <a:endParaRPr lang="en-US" dirty="0"/>
          </a:p>
        </p:txBody>
      </p:sp>
      <p:sp>
        <p:nvSpPr>
          <p:cNvPr id="3" name="Content Placeholder 2"/>
          <p:cNvSpPr>
            <a:spLocks noGrp="1"/>
          </p:cNvSpPr>
          <p:nvPr>
            <p:ph idx="1"/>
          </p:nvPr>
        </p:nvSpPr>
        <p:spPr>
          <a:xfrm>
            <a:off x="1154954" y="2603499"/>
            <a:ext cx="8825659" cy="3698447"/>
          </a:xfrm>
        </p:spPr>
        <p:txBody>
          <a:bodyPr>
            <a:normAutofit lnSpcReduction="10000"/>
          </a:bodyPr>
          <a:lstStyle/>
          <a:p>
            <a:r>
              <a:rPr lang="en-US" altLang="en-US" sz="2400" dirty="0"/>
              <a:t>Irrelevant to National Vote</a:t>
            </a:r>
          </a:p>
          <a:p>
            <a:r>
              <a:rPr lang="en-US" altLang="en-US" sz="2400" dirty="0" smtClean="0"/>
              <a:t>Focus </a:t>
            </a:r>
            <a:r>
              <a:rPr lang="en-US" altLang="en-US" sz="2400" dirty="0"/>
              <a:t>on Large Swing States</a:t>
            </a:r>
          </a:p>
          <a:p>
            <a:r>
              <a:rPr lang="en-US" altLang="en-US" sz="2400" dirty="0" smtClean="0"/>
              <a:t>Discourage </a:t>
            </a:r>
            <a:r>
              <a:rPr lang="en-US" altLang="en-US" sz="2400" dirty="0"/>
              <a:t>Turnout and Participation</a:t>
            </a:r>
          </a:p>
          <a:p>
            <a:r>
              <a:rPr lang="en-US" altLang="en-US" sz="2400" dirty="0" smtClean="0"/>
              <a:t>Allows </a:t>
            </a:r>
            <a:r>
              <a:rPr lang="en-US" altLang="en-US" sz="2400" dirty="0"/>
              <a:t>States to Disenfranchise Citizens</a:t>
            </a:r>
          </a:p>
          <a:p>
            <a:r>
              <a:rPr lang="en-US" altLang="en-US" sz="2400" dirty="0" smtClean="0"/>
              <a:t>Favors </a:t>
            </a:r>
            <a:r>
              <a:rPr lang="en-US" altLang="en-US" sz="2400" dirty="0"/>
              <a:t>Less Populous States</a:t>
            </a:r>
          </a:p>
          <a:p>
            <a:r>
              <a:rPr lang="en-US" altLang="en-US" sz="2400" dirty="0" smtClean="0"/>
              <a:t>Disadvantage </a:t>
            </a:r>
            <a:r>
              <a:rPr lang="en-US" altLang="en-US" sz="2400" dirty="0"/>
              <a:t>to Third Parties               </a:t>
            </a:r>
            <a:r>
              <a:rPr lang="en-US" altLang="en-US" dirty="0"/>
              <a:t>                                </a:t>
            </a:r>
            <a:endParaRPr lang="en-US" altLang="en-US" dirty="0" smtClean="0"/>
          </a:p>
          <a:p>
            <a:endParaRPr lang="en-US" altLang="en-US" sz="1200" dirty="0"/>
          </a:p>
          <a:p>
            <a:endParaRPr lang="en-US" altLang="en-US" sz="1200" dirty="0" smtClean="0"/>
          </a:p>
          <a:p>
            <a:pPr marL="0" indent="0">
              <a:buNone/>
            </a:pPr>
            <a:r>
              <a:rPr lang="en-US" altLang="en-US" sz="1200" dirty="0" smtClean="0"/>
              <a:t>http</a:t>
            </a:r>
            <a:r>
              <a:rPr lang="en-US" altLang="en-US" sz="1200" dirty="0"/>
              <a:t>://www.fec.gov/pdf/eleccoll.pdf</a:t>
            </a:r>
          </a:p>
          <a:p>
            <a:pPr marL="0" indent="0">
              <a:buNone/>
            </a:pPr>
            <a:endParaRPr lang="en-US" dirty="0"/>
          </a:p>
        </p:txBody>
      </p:sp>
    </p:spTree>
    <p:extLst>
      <p:ext uri="{BB962C8B-B14F-4D97-AF65-F5344CB8AC3E}">
        <p14:creationId xmlns:p14="http://schemas.microsoft.com/office/powerpoint/2010/main" val="3417751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Elected – Pros of the College</a:t>
            </a:r>
            <a:endParaRPr lang="en-US" dirty="0"/>
          </a:p>
        </p:txBody>
      </p:sp>
      <p:sp>
        <p:nvSpPr>
          <p:cNvPr id="3" name="Content Placeholder 2"/>
          <p:cNvSpPr>
            <a:spLocks noGrp="1"/>
          </p:cNvSpPr>
          <p:nvPr>
            <p:ph idx="1"/>
          </p:nvPr>
        </p:nvSpPr>
        <p:spPr>
          <a:xfrm>
            <a:off x="566351" y="2422525"/>
            <a:ext cx="11235124" cy="4044950"/>
          </a:xfrm>
        </p:spPr>
        <p:txBody>
          <a:bodyPr>
            <a:normAutofit fontScale="92500" lnSpcReduction="10000"/>
          </a:bodyPr>
          <a:lstStyle/>
          <a:p>
            <a:pPr marL="0" indent="0">
              <a:buNone/>
              <a:defRPr/>
            </a:pPr>
            <a:r>
              <a:rPr lang="en-US" sz="2200" dirty="0" smtClean="0"/>
              <a:t>Prevents </a:t>
            </a:r>
            <a:r>
              <a:rPr lang="en-US" sz="2200" dirty="0"/>
              <a:t>Urban-Centric </a:t>
            </a:r>
            <a:r>
              <a:rPr lang="en-US" sz="2200" dirty="0" smtClean="0"/>
              <a:t>Victories                              </a:t>
            </a:r>
          </a:p>
          <a:p>
            <a:pPr marL="0" indent="0">
              <a:buNone/>
              <a:defRPr/>
            </a:pPr>
            <a:r>
              <a:rPr lang="en-US" sz="2200" dirty="0" smtClean="0"/>
              <a:t>Isolation </a:t>
            </a:r>
            <a:r>
              <a:rPr lang="en-US" sz="2200" dirty="0"/>
              <a:t>of Election Problems </a:t>
            </a:r>
          </a:p>
          <a:p>
            <a:pPr marL="0" indent="0">
              <a:buNone/>
              <a:defRPr/>
            </a:pPr>
            <a:r>
              <a:rPr lang="en-US" sz="2200" dirty="0" smtClean="0"/>
              <a:t>Maintains </a:t>
            </a:r>
            <a:r>
              <a:rPr lang="en-US" sz="2200" dirty="0"/>
              <a:t>Federal Character of </a:t>
            </a:r>
            <a:r>
              <a:rPr lang="en-US" sz="2200" dirty="0" smtClean="0"/>
              <a:t>Nation                    </a:t>
            </a:r>
          </a:p>
          <a:p>
            <a:pPr marL="0" indent="0">
              <a:buNone/>
              <a:defRPr/>
            </a:pPr>
            <a:r>
              <a:rPr lang="en-US" sz="2200" dirty="0" smtClean="0"/>
              <a:t>State </a:t>
            </a:r>
            <a:r>
              <a:rPr lang="en-US" sz="2200" dirty="0"/>
              <a:t>Elections Systems</a:t>
            </a:r>
          </a:p>
          <a:p>
            <a:pPr marL="0" indent="0">
              <a:buNone/>
              <a:defRPr/>
            </a:pPr>
            <a:r>
              <a:rPr lang="en-US" sz="2200" dirty="0" smtClean="0"/>
              <a:t>Enhances </a:t>
            </a:r>
            <a:r>
              <a:rPr lang="en-US" sz="2200" dirty="0"/>
              <a:t>Status of Minority </a:t>
            </a:r>
            <a:r>
              <a:rPr lang="en-US" sz="2200" dirty="0" smtClean="0"/>
              <a:t>Groups                           </a:t>
            </a:r>
          </a:p>
          <a:p>
            <a:pPr marL="0" indent="0">
              <a:buNone/>
              <a:defRPr/>
            </a:pPr>
            <a:r>
              <a:rPr lang="en-US" sz="2200" dirty="0" smtClean="0"/>
              <a:t>Neutralizes </a:t>
            </a:r>
            <a:r>
              <a:rPr lang="en-US" sz="2200" dirty="0"/>
              <a:t>turnout disparities between states</a:t>
            </a:r>
          </a:p>
          <a:p>
            <a:pPr marL="0" indent="0">
              <a:buNone/>
              <a:defRPr/>
            </a:pPr>
            <a:r>
              <a:rPr lang="en-US" sz="2200" dirty="0" smtClean="0"/>
              <a:t>Encourages </a:t>
            </a:r>
            <a:r>
              <a:rPr lang="en-US" sz="2200" dirty="0"/>
              <a:t>Stability through 2-party </a:t>
            </a:r>
            <a:r>
              <a:rPr lang="en-US" sz="2200" dirty="0" smtClean="0"/>
              <a:t>system            </a:t>
            </a:r>
          </a:p>
          <a:p>
            <a:pPr marL="0" indent="0">
              <a:buNone/>
              <a:defRPr/>
            </a:pPr>
            <a:r>
              <a:rPr lang="en-US" sz="2200" dirty="0" smtClean="0"/>
              <a:t>Maintains </a:t>
            </a:r>
            <a:r>
              <a:rPr lang="en-US" sz="2200" dirty="0"/>
              <a:t>separation of power</a:t>
            </a:r>
          </a:p>
          <a:p>
            <a:pPr marL="0" indent="0">
              <a:buNone/>
              <a:defRPr/>
            </a:pPr>
            <a:r>
              <a:rPr lang="en-US" sz="2200" dirty="0" smtClean="0"/>
              <a:t>Death </a:t>
            </a:r>
            <a:r>
              <a:rPr lang="en-US" sz="2200" dirty="0"/>
              <a:t>or legally defined disability of a </a:t>
            </a:r>
            <a:r>
              <a:rPr lang="en-US" sz="2200" dirty="0" smtClean="0"/>
              <a:t>candidate</a:t>
            </a:r>
            <a:r>
              <a:rPr lang="en-US" sz="2600" dirty="0" smtClean="0"/>
              <a:t>                     </a:t>
            </a:r>
          </a:p>
          <a:p>
            <a:pPr marL="0" indent="0">
              <a:buNone/>
              <a:defRPr/>
            </a:pPr>
            <a:r>
              <a:rPr lang="en-US" sz="1100" dirty="0" smtClean="0"/>
              <a:t>http</a:t>
            </a:r>
            <a:r>
              <a:rPr lang="en-US" sz="1100" dirty="0"/>
              <a:t>://debate-central.ncpa.org/november-pfd-topic-analysis/</a:t>
            </a:r>
          </a:p>
          <a:p>
            <a:pPr marL="265176" indent="-265176">
              <a:buFont typeface="Arial" pitchFamily="34" charset="0"/>
              <a:buChar char="•"/>
              <a:defRPr/>
            </a:pPr>
            <a:endParaRPr lang="en-US" dirty="0"/>
          </a:p>
          <a:p>
            <a:pPr marL="265176" indent="-265176">
              <a:buFont typeface="Arial" pitchFamily="34" charset="0"/>
              <a:buChar char="•"/>
              <a:defRPr/>
            </a:pPr>
            <a:endParaRPr lang="en-US" dirty="0"/>
          </a:p>
          <a:p>
            <a:pPr marL="265176" indent="-265176">
              <a:buFont typeface="Arial" pitchFamily="34" charset="0"/>
              <a:buChar char="•"/>
              <a:defRPr/>
            </a:pPr>
            <a:endParaRPr lang="en-US" dirty="0"/>
          </a:p>
          <a:p>
            <a:endParaRPr lang="en-US" dirty="0"/>
          </a:p>
        </p:txBody>
      </p:sp>
    </p:spTree>
    <p:extLst>
      <p:ext uri="{BB962C8B-B14F-4D97-AF65-F5344CB8AC3E}">
        <p14:creationId xmlns:p14="http://schemas.microsoft.com/office/powerpoint/2010/main" val="2827615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Elected – </a:t>
            </a:r>
            <a:r>
              <a:rPr lang="en-US" sz="2400" dirty="0" smtClean="0"/>
              <a:t>Alternatives to the College</a:t>
            </a:r>
            <a:endParaRPr lang="en-US" sz="2400" dirty="0"/>
          </a:p>
        </p:txBody>
      </p:sp>
      <p:sp>
        <p:nvSpPr>
          <p:cNvPr id="3" name="Content Placeholder 2"/>
          <p:cNvSpPr>
            <a:spLocks noGrp="1"/>
          </p:cNvSpPr>
          <p:nvPr>
            <p:ph idx="1"/>
          </p:nvPr>
        </p:nvSpPr>
        <p:spPr/>
        <p:txBody>
          <a:bodyPr>
            <a:normAutofit fontScale="92500" lnSpcReduction="20000"/>
          </a:bodyPr>
          <a:lstStyle/>
          <a:p>
            <a:pPr>
              <a:buFont typeface="Arial" panose="020B0604020202020204" pitchFamily="34" charset="0"/>
              <a:buChar char="•"/>
            </a:pPr>
            <a:r>
              <a:rPr lang="en-US" altLang="en-US" sz="2000" dirty="0"/>
              <a:t>Interstate Compact</a:t>
            </a:r>
          </a:p>
          <a:p>
            <a:pPr>
              <a:buNone/>
            </a:pPr>
            <a:endParaRPr lang="en-US" altLang="en-US" sz="2000" dirty="0"/>
          </a:p>
          <a:p>
            <a:pPr>
              <a:buFont typeface="Arial" panose="020B0604020202020204" pitchFamily="34" charset="0"/>
              <a:buChar char="•"/>
            </a:pPr>
            <a:r>
              <a:rPr lang="en-US" altLang="en-US" sz="2000" dirty="0"/>
              <a:t>Proportional Vote</a:t>
            </a:r>
          </a:p>
          <a:p>
            <a:pPr>
              <a:buNone/>
            </a:pPr>
            <a:endParaRPr lang="en-US" altLang="en-US" sz="2000" dirty="0"/>
          </a:p>
          <a:p>
            <a:pPr>
              <a:buFont typeface="Arial" panose="020B0604020202020204" pitchFamily="34" charset="0"/>
              <a:buChar char="•"/>
            </a:pPr>
            <a:r>
              <a:rPr lang="en-US" altLang="en-US" sz="2000" dirty="0"/>
              <a:t>Congressional District Method</a:t>
            </a:r>
          </a:p>
          <a:p>
            <a:pPr>
              <a:buNone/>
            </a:pPr>
            <a:endParaRPr lang="en-US" altLang="en-US" sz="2000" dirty="0"/>
          </a:p>
          <a:p>
            <a:pPr>
              <a:buFont typeface="Arial" panose="020B0604020202020204" pitchFamily="34" charset="0"/>
              <a:buChar char="•"/>
            </a:pPr>
            <a:r>
              <a:rPr lang="en-US" altLang="en-US" sz="2000" dirty="0"/>
              <a:t>Number of EC members based on House of Rep. only</a:t>
            </a:r>
          </a:p>
          <a:p>
            <a:pPr>
              <a:buNone/>
            </a:pPr>
            <a:endParaRPr lang="en-US" altLang="en-US" sz="2000" dirty="0"/>
          </a:p>
          <a:p>
            <a:pPr>
              <a:buFont typeface="Arial" panose="020B0604020202020204" pitchFamily="34" charset="0"/>
              <a:buChar char="•"/>
            </a:pPr>
            <a:r>
              <a:rPr lang="en-US" altLang="en-US" sz="2000" dirty="0"/>
              <a:t>Popular </a:t>
            </a:r>
            <a:r>
              <a:rPr lang="en-US" altLang="en-US" sz="2000" dirty="0" smtClean="0"/>
              <a:t>Vote    </a:t>
            </a:r>
            <a:r>
              <a:rPr lang="en-US" altLang="en-US" dirty="0" smtClean="0"/>
              <a:t>                                               </a:t>
            </a:r>
            <a:r>
              <a:rPr lang="en-US" altLang="en-US" sz="900" dirty="0" smtClean="0">
                <a:hlinkClick r:id="rId3"/>
              </a:rPr>
              <a:t>http</a:t>
            </a:r>
            <a:r>
              <a:rPr lang="en-US" altLang="en-US" sz="900" dirty="0">
                <a:hlinkClick r:id="rId3"/>
              </a:rPr>
              <a:t>://</a:t>
            </a:r>
            <a:r>
              <a:rPr lang="en-US" altLang="en-US" sz="900" dirty="0" smtClean="0">
                <a:hlinkClick r:id="rId3"/>
              </a:rPr>
              <a:t>www.ncpa.org/sub/dpd/index.php?Article_ID=9237</a:t>
            </a:r>
            <a:r>
              <a:rPr lang="en-US" altLang="en-US" sz="900" dirty="0" smtClean="0"/>
              <a:t> </a:t>
            </a:r>
            <a:endParaRPr lang="en-US" altLang="en-US" sz="900" dirty="0"/>
          </a:p>
          <a:p>
            <a:endParaRPr lang="en-US" dirty="0"/>
          </a:p>
        </p:txBody>
      </p:sp>
    </p:spTree>
    <p:extLst>
      <p:ext uri="{BB962C8B-B14F-4D97-AF65-F5344CB8AC3E}">
        <p14:creationId xmlns:p14="http://schemas.microsoft.com/office/powerpoint/2010/main" val="3524055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Paying For It</a:t>
            </a:r>
            <a:endParaRPr lang="en-US" dirty="0"/>
          </a:p>
        </p:txBody>
      </p:sp>
      <p:sp>
        <p:nvSpPr>
          <p:cNvPr id="3" name="Content Placeholder 2"/>
          <p:cNvSpPr>
            <a:spLocks noGrp="1"/>
          </p:cNvSpPr>
          <p:nvPr>
            <p:ph idx="1"/>
          </p:nvPr>
        </p:nvSpPr>
        <p:spPr/>
        <p:txBody>
          <a:bodyPr/>
          <a:lstStyle/>
          <a:p>
            <a:r>
              <a:rPr lang="en-US" sz="2000" dirty="0" smtClean="0"/>
              <a:t>If you remember only one thing, it is this:</a:t>
            </a:r>
          </a:p>
          <a:p>
            <a:endParaRPr lang="en-US" sz="2000" dirty="0"/>
          </a:p>
          <a:p>
            <a:pPr marL="0" indent="0" algn="ctr">
              <a:buNone/>
            </a:pPr>
            <a:r>
              <a:rPr lang="en-US" sz="2000" dirty="0" smtClean="0"/>
              <a:t>According to the US Supreme Court</a:t>
            </a:r>
          </a:p>
          <a:p>
            <a:pPr marL="0" indent="0" algn="ctr">
              <a:buNone/>
            </a:pPr>
            <a:endParaRPr lang="en-US" dirty="0" smtClean="0"/>
          </a:p>
          <a:p>
            <a:pPr marL="0" indent="0" algn="ctr">
              <a:buNone/>
            </a:pPr>
            <a:endParaRPr lang="en-US" dirty="0"/>
          </a:p>
          <a:p>
            <a:pPr marL="0" indent="0" algn="ctr">
              <a:buNone/>
            </a:pPr>
            <a:r>
              <a:rPr lang="en-US" sz="4000" dirty="0" smtClean="0">
                <a:solidFill>
                  <a:srgbClr val="FF0000"/>
                </a:solidFill>
              </a:rPr>
              <a:t>Money = Free Speech!</a:t>
            </a:r>
            <a:endParaRPr lang="en-US" sz="4000" dirty="0">
              <a:solidFill>
                <a:srgbClr val="FF0000"/>
              </a:solidFill>
            </a:endParaRPr>
          </a:p>
        </p:txBody>
      </p:sp>
    </p:spTree>
    <p:extLst>
      <p:ext uri="{BB962C8B-B14F-4D97-AF65-F5344CB8AC3E}">
        <p14:creationId xmlns:p14="http://schemas.microsoft.com/office/powerpoint/2010/main" val="7825473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Paying For It</a:t>
            </a:r>
            <a:endParaRPr lang="en-US" dirty="0"/>
          </a:p>
        </p:txBody>
      </p:sp>
      <p:sp>
        <p:nvSpPr>
          <p:cNvPr id="3" name="Content Placeholder 2"/>
          <p:cNvSpPr>
            <a:spLocks noGrp="1"/>
          </p:cNvSpPr>
          <p:nvPr>
            <p:ph idx="1"/>
          </p:nvPr>
        </p:nvSpPr>
        <p:spPr>
          <a:xfrm>
            <a:off x="1154954" y="2308224"/>
            <a:ext cx="10246471" cy="4254501"/>
          </a:xfrm>
        </p:spPr>
        <p:txBody>
          <a:bodyPr>
            <a:normAutofit fontScale="85000" lnSpcReduction="20000"/>
          </a:bodyPr>
          <a:lstStyle/>
          <a:p>
            <a:r>
              <a:rPr lang="en-US" sz="2400" dirty="0" smtClean="0"/>
              <a:t>Hard Money v. Soft Money</a:t>
            </a:r>
          </a:p>
          <a:p>
            <a:endParaRPr lang="en-US" sz="2400" dirty="0"/>
          </a:p>
          <a:p>
            <a:r>
              <a:rPr lang="en-US" sz="2400" dirty="0" smtClean="0"/>
              <a:t>PACs v. Super PACs</a:t>
            </a:r>
          </a:p>
          <a:p>
            <a:pPr marL="0" indent="0">
              <a:buNone/>
            </a:pPr>
            <a:endParaRPr lang="en-US" sz="2400" dirty="0" smtClean="0"/>
          </a:p>
          <a:p>
            <a:r>
              <a:rPr lang="en-US" sz="2400" dirty="0" smtClean="0"/>
              <a:t>Where donations come from.</a:t>
            </a:r>
          </a:p>
          <a:p>
            <a:pPr marL="0" indent="0">
              <a:buNone/>
            </a:pPr>
            <a:endParaRPr lang="en-US" sz="2400" dirty="0" smtClean="0"/>
          </a:p>
          <a:p>
            <a:r>
              <a:rPr lang="en-US" sz="2400" dirty="0" smtClean="0"/>
              <a:t>Campaign Finance Laws</a:t>
            </a:r>
          </a:p>
          <a:p>
            <a:pPr marL="0" indent="0">
              <a:buNone/>
            </a:pPr>
            <a:endParaRPr lang="en-US" sz="2400" dirty="0" smtClean="0"/>
          </a:p>
          <a:p>
            <a:r>
              <a:rPr lang="en-US" sz="2400" dirty="0" smtClean="0"/>
              <a:t>Supreme Court’s View of these Laws</a:t>
            </a:r>
          </a:p>
          <a:p>
            <a:pPr marL="0" indent="0">
              <a:buNone/>
            </a:pPr>
            <a:endParaRPr lang="en-US" sz="2400" dirty="0" smtClean="0"/>
          </a:p>
          <a:p>
            <a:r>
              <a:rPr lang="en-US" sz="2400" dirty="0" smtClean="0"/>
              <a:t>How American Elections compare to Other Nations</a:t>
            </a:r>
          </a:p>
          <a:p>
            <a:endParaRPr lang="en-US" dirty="0"/>
          </a:p>
        </p:txBody>
      </p:sp>
    </p:spTree>
    <p:extLst>
      <p:ext uri="{BB962C8B-B14F-4D97-AF65-F5344CB8AC3E}">
        <p14:creationId xmlns:p14="http://schemas.microsoft.com/office/powerpoint/2010/main" val="39894228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Paying For It – </a:t>
            </a:r>
            <a:r>
              <a:rPr lang="en-US" sz="3200" dirty="0" smtClean="0"/>
              <a:t>Hard Money v. Soft Money</a:t>
            </a:r>
            <a:endParaRPr lang="en-US" sz="3200" dirty="0"/>
          </a:p>
        </p:txBody>
      </p:sp>
      <p:sp>
        <p:nvSpPr>
          <p:cNvPr id="3" name="Content Placeholder 2"/>
          <p:cNvSpPr>
            <a:spLocks noGrp="1"/>
          </p:cNvSpPr>
          <p:nvPr>
            <p:ph idx="1"/>
          </p:nvPr>
        </p:nvSpPr>
        <p:spPr>
          <a:xfrm>
            <a:off x="619125" y="2457449"/>
            <a:ext cx="10410825" cy="4219575"/>
          </a:xfrm>
        </p:spPr>
        <p:txBody>
          <a:bodyPr>
            <a:normAutofit/>
          </a:bodyPr>
          <a:lstStyle/>
          <a:p>
            <a:r>
              <a:rPr lang="en-US" sz="2000" b="1" dirty="0" smtClean="0"/>
              <a:t>Hard </a:t>
            </a:r>
            <a:r>
              <a:rPr lang="en-US" sz="2000" b="1" dirty="0"/>
              <a:t>money </a:t>
            </a:r>
            <a:r>
              <a:rPr lang="en-US" sz="2000" dirty="0"/>
              <a:t>is contributed directly to a candidate. It is regulated by law and monitored by the Federal Election Commission. Individuals can give no more than $2,500 to each candidate or candidate committee per election.</a:t>
            </a:r>
          </a:p>
          <a:p>
            <a:endParaRPr lang="en-US" sz="2000" dirty="0" smtClean="0"/>
          </a:p>
          <a:p>
            <a:r>
              <a:rPr lang="en-US" sz="2000" b="1" dirty="0" smtClean="0"/>
              <a:t>Soft money </a:t>
            </a:r>
            <a:r>
              <a:rPr lang="en-US" sz="2000" dirty="0" smtClean="0"/>
              <a:t>is contributed directly to political parties.  Unlike </a:t>
            </a:r>
            <a:r>
              <a:rPr lang="en-US" sz="2000" dirty="0"/>
              <a:t>hard money contributions, there are no limits on the amounts of </a:t>
            </a:r>
            <a:r>
              <a:rPr lang="en-US" sz="2000" dirty="0" smtClean="0"/>
              <a:t>soft money </a:t>
            </a:r>
            <a:r>
              <a:rPr lang="en-US" sz="2000" dirty="0"/>
              <a:t>that can be given by individuals to political parties. </a:t>
            </a:r>
            <a:endParaRPr lang="en-US" sz="2000" dirty="0" smtClean="0"/>
          </a:p>
          <a:p>
            <a:pPr lvl="1"/>
            <a:r>
              <a:rPr lang="en-US" sz="2000" dirty="0" smtClean="0"/>
              <a:t>Labor </a:t>
            </a:r>
            <a:r>
              <a:rPr lang="en-US" sz="2000" dirty="0"/>
              <a:t>unions and corporations are </a:t>
            </a:r>
            <a:r>
              <a:rPr lang="en-US" sz="2000" dirty="0" smtClean="0"/>
              <a:t>prohibited </a:t>
            </a:r>
            <a:r>
              <a:rPr lang="en-US" sz="2000" dirty="0"/>
              <a:t>from giving money to candidates for federal office, </a:t>
            </a:r>
            <a:r>
              <a:rPr lang="en-US" sz="2000" dirty="0" smtClean="0"/>
              <a:t>but they </a:t>
            </a:r>
            <a:r>
              <a:rPr lang="en-US" sz="2000" dirty="0"/>
              <a:t>can give soft money to parties.</a:t>
            </a:r>
          </a:p>
          <a:p>
            <a:endParaRPr lang="en-US" dirty="0" smtClean="0"/>
          </a:p>
          <a:p>
            <a:endParaRPr lang="en-US" dirty="0"/>
          </a:p>
        </p:txBody>
      </p:sp>
    </p:spTree>
    <p:extLst>
      <p:ext uri="{BB962C8B-B14F-4D97-AF65-F5344CB8AC3E}">
        <p14:creationId xmlns:p14="http://schemas.microsoft.com/office/powerpoint/2010/main" val="4096377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Paying for It – PACs v. Super PACs</a:t>
            </a:r>
            <a:endParaRPr lang="en-US" dirty="0"/>
          </a:p>
        </p:txBody>
      </p:sp>
      <p:sp>
        <p:nvSpPr>
          <p:cNvPr id="3" name="Content Placeholder 2"/>
          <p:cNvSpPr>
            <a:spLocks noGrp="1"/>
          </p:cNvSpPr>
          <p:nvPr>
            <p:ph idx="1"/>
          </p:nvPr>
        </p:nvSpPr>
        <p:spPr>
          <a:xfrm>
            <a:off x="523875" y="2419350"/>
            <a:ext cx="10944225" cy="4210049"/>
          </a:xfrm>
        </p:spPr>
        <p:txBody>
          <a:bodyPr>
            <a:normAutofit fontScale="92500" lnSpcReduction="10000"/>
          </a:bodyPr>
          <a:lstStyle/>
          <a:p>
            <a:r>
              <a:rPr lang="en-US" sz="2000" b="1" dirty="0" smtClean="0"/>
              <a:t>Traditional </a:t>
            </a:r>
            <a:r>
              <a:rPr lang="en-US" sz="2000" b="1" dirty="0"/>
              <a:t>PACs </a:t>
            </a:r>
            <a:r>
              <a:rPr lang="en-US" sz="2000" dirty="0"/>
              <a:t>represent </a:t>
            </a:r>
            <a:r>
              <a:rPr lang="en-US" sz="2000" dirty="0" smtClean="0"/>
              <a:t>businesses, labor unions </a:t>
            </a:r>
            <a:r>
              <a:rPr lang="en-US" sz="2000" dirty="0"/>
              <a:t>or ideological </a:t>
            </a:r>
            <a:r>
              <a:rPr lang="en-US" sz="2000" dirty="0" smtClean="0"/>
              <a:t>interests</a:t>
            </a:r>
          </a:p>
          <a:p>
            <a:pPr lvl="2"/>
            <a:r>
              <a:rPr lang="en-US" sz="2000" dirty="0" smtClean="0"/>
              <a:t>PACs </a:t>
            </a:r>
            <a:r>
              <a:rPr lang="en-US" sz="2000" dirty="0"/>
              <a:t>can give per </a:t>
            </a:r>
            <a:r>
              <a:rPr lang="en-US" sz="2000" dirty="0" smtClean="0"/>
              <a:t>election (primary, general, or special election) is capped </a:t>
            </a:r>
            <a:r>
              <a:rPr lang="en-US" sz="2000" dirty="0"/>
              <a:t>at $5,000 per candidate. </a:t>
            </a:r>
            <a:endParaRPr lang="en-US" sz="2000" dirty="0" smtClean="0"/>
          </a:p>
          <a:p>
            <a:pPr lvl="2"/>
            <a:r>
              <a:rPr lang="en-US" sz="2000" dirty="0" smtClean="0"/>
              <a:t>PACs </a:t>
            </a:r>
            <a:r>
              <a:rPr lang="en-US" sz="2000" dirty="0"/>
              <a:t>can give no more than $15,000 each year to a national party</a:t>
            </a:r>
            <a:r>
              <a:rPr lang="en-US" sz="2000" dirty="0" smtClean="0"/>
              <a:t>.</a:t>
            </a:r>
          </a:p>
          <a:p>
            <a:pPr lvl="2"/>
            <a:r>
              <a:rPr lang="en-US" sz="2000" dirty="0"/>
              <a:t>Individuals can give no more than $5,000 per year to a </a:t>
            </a:r>
            <a:r>
              <a:rPr lang="en-US" sz="2000" dirty="0" smtClean="0"/>
              <a:t>PAC.</a:t>
            </a:r>
          </a:p>
          <a:p>
            <a:pPr lvl="2"/>
            <a:r>
              <a:rPr lang="en-US" sz="2000" dirty="0" smtClean="0"/>
              <a:t>PACs can contribute directly to candidates</a:t>
            </a:r>
          </a:p>
          <a:p>
            <a:pPr marL="914400" lvl="2" indent="0">
              <a:buNone/>
            </a:pPr>
            <a:endParaRPr lang="en-US" sz="2000" dirty="0" smtClean="0"/>
          </a:p>
          <a:p>
            <a:r>
              <a:rPr lang="en-US" sz="2000" b="1" dirty="0"/>
              <a:t>Super PACs </a:t>
            </a:r>
            <a:r>
              <a:rPr lang="en-US" sz="2000" dirty="0" smtClean="0"/>
              <a:t>can receive unlimited cash from individuals</a:t>
            </a:r>
            <a:r>
              <a:rPr lang="en-US" sz="2000" dirty="0"/>
              <a:t>, </a:t>
            </a:r>
            <a:r>
              <a:rPr lang="en-US" sz="2000" dirty="0" smtClean="0"/>
              <a:t>labor unions and corporations.</a:t>
            </a:r>
          </a:p>
          <a:p>
            <a:pPr lvl="2"/>
            <a:r>
              <a:rPr lang="en-US" sz="2000" dirty="0" smtClean="0"/>
              <a:t>Must report </a:t>
            </a:r>
            <a:r>
              <a:rPr lang="en-US" sz="2000" dirty="0"/>
              <a:t>their expenditures and contributors to the </a:t>
            </a:r>
            <a:r>
              <a:rPr lang="en-US" sz="2000" dirty="0" smtClean="0"/>
              <a:t>FEC</a:t>
            </a:r>
          </a:p>
          <a:p>
            <a:pPr lvl="2"/>
            <a:r>
              <a:rPr lang="en-US" sz="2000" dirty="0" smtClean="0"/>
              <a:t>They </a:t>
            </a:r>
            <a:r>
              <a:rPr lang="en-US" sz="2000" dirty="0"/>
              <a:t>cannot coordinate directly with the campaign staff of individual </a:t>
            </a:r>
            <a:r>
              <a:rPr lang="en-US" sz="2000" dirty="0" smtClean="0"/>
              <a:t>candidates</a:t>
            </a:r>
          </a:p>
          <a:p>
            <a:pPr lvl="2"/>
            <a:r>
              <a:rPr lang="en-US" sz="2000" dirty="0" smtClean="0"/>
              <a:t>They can't </a:t>
            </a:r>
            <a:r>
              <a:rPr lang="en-US" sz="2000" dirty="0"/>
              <a:t>contribute directly to </a:t>
            </a:r>
            <a:r>
              <a:rPr lang="en-US" sz="2000" dirty="0" smtClean="0"/>
              <a:t>candidate </a:t>
            </a:r>
            <a:r>
              <a:rPr lang="en-US" sz="900" dirty="0" smtClean="0"/>
              <a:t>https</a:t>
            </a:r>
            <a:r>
              <a:rPr lang="en-US" sz="900" dirty="0"/>
              <a:t>://www.opensecrets.org/pacs/pacfaq.php</a:t>
            </a:r>
          </a:p>
        </p:txBody>
      </p:sp>
    </p:spTree>
    <p:extLst>
      <p:ext uri="{BB962C8B-B14F-4D97-AF65-F5344CB8AC3E}">
        <p14:creationId xmlns:p14="http://schemas.microsoft.com/office/powerpoint/2010/main" val="2558552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Constitution</a:t>
            </a:r>
            <a:endParaRPr lang="en-US" dirty="0"/>
          </a:p>
        </p:txBody>
      </p:sp>
      <p:sp>
        <p:nvSpPr>
          <p:cNvPr id="3" name="Content Placeholder 2"/>
          <p:cNvSpPr>
            <a:spLocks noGrp="1"/>
          </p:cNvSpPr>
          <p:nvPr>
            <p:ph idx="1"/>
          </p:nvPr>
        </p:nvSpPr>
        <p:spPr/>
        <p:txBody>
          <a:bodyPr>
            <a:normAutofit/>
          </a:bodyPr>
          <a:lstStyle/>
          <a:p>
            <a:r>
              <a:rPr lang="en-US" sz="2000" dirty="0" smtClean="0"/>
              <a:t>Presidential Selection is outlined in several places in the Constitution</a:t>
            </a:r>
          </a:p>
          <a:p>
            <a:r>
              <a:rPr lang="en-US" sz="2000" dirty="0" smtClean="0"/>
              <a:t>Article II – The meaty good stuff</a:t>
            </a:r>
          </a:p>
          <a:p>
            <a:r>
              <a:rPr lang="en-US" sz="2000" dirty="0" smtClean="0"/>
              <a:t>Amendment 12 – Change in Electoral College</a:t>
            </a:r>
          </a:p>
          <a:p>
            <a:r>
              <a:rPr lang="en-US" sz="2000" dirty="0" smtClean="0"/>
              <a:t>Amendment 20 – Change of Inauguration &amp; Presidential Succession </a:t>
            </a:r>
          </a:p>
          <a:p>
            <a:r>
              <a:rPr lang="en-US" sz="2000" dirty="0" smtClean="0"/>
              <a:t>Amendment 22 – Two Terms Only</a:t>
            </a:r>
          </a:p>
          <a:p>
            <a:r>
              <a:rPr lang="en-US" sz="2000" dirty="0" smtClean="0"/>
              <a:t>Amendment 23 – Add Washington DC to the Electoral College</a:t>
            </a:r>
          </a:p>
          <a:p>
            <a:r>
              <a:rPr lang="en-US" sz="2000" dirty="0" smtClean="0"/>
              <a:t>Amendment 25 – Presidential Succession or Incapacity </a:t>
            </a:r>
          </a:p>
          <a:p>
            <a:endParaRPr lang="en-US" sz="2000" dirty="0"/>
          </a:p>
        </p:txBody>
      </p:sp>
    </p:spTree>
    <p:extLst>
      <p:ext uri="{BB962C8B-B14F-4D97-AF65-F5344CB8AC3E}">
        <p14:creationId xmlns:p14="http://schemas.microsoft.com/office/powerpoint/2010/main" val="8539620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4997" y="1006619"/>
            <a:ext cx="8761413" cy="706964"/>
          </a:xfrm>
        </p:spPr>
        <p:txBody>
          <a:bodyPr/>
          <a:lstStyle/>
          <a:p>
            <a:r>
              <a:rPr lang="en-US" dirty="0" smtClean="0"/>
              <a:t>Paying For It – </a:t>
            </a:r>
            <a:r>
              <a:rPr lang="en-US" sz="2800" dirty="0" smtClean="0"/>
              <a:t>Where Donations Come From</a:t>
            </a:r>
            <a:endParaRPr lang="en-US" sz="2800" dirty="0"/>
          </a:p>
        </p:txBody>
      </p:sp>
      <p:sp>
        <p:nvSpPr>
          <p:cNvPr id="3" name="Content Placeholder 2"/>
          <p:cNvSpPr>
            <a:spLocks noGrp="1"/>
          </p:cNvSpPr>
          <p:nvPr>
            <p:ph idx="1"/>
          </p:nvPr>
        </p:nvSpPr>
        <p:spPr>
          <a:xfrm>
            <a:off x="1135904" y="2451099"/>
            <a:ext cx="8825659" cy="4035425"/>
          </a:xfrm>
        </p:spPr>
        <p:txBody>
          <a:bodyPr>
            <a:normAutofit/>
          </a:bodyPr>
          <a:lstStyle/>
          <a:p>
            <a:r>
              <a:rPr lang="en-US" sz="2000" dirty="0" smtClean="0"/>
              <a:t>Contributions can come from  (See attached for Limits)</a:t>
            </a:r>
          </a:p>
          <a:p>
            <a:pPr lvl="1"/>
            <a:r>
              <a:rPr lang="en-US" sz="2000" dirty="0" smtClean="0"/>
              <a:t>The Individual Candidate</a:t>
            </a:r>
          </a:p>
          <a:p>
            <a:pPr lvl="1"/>
            <a:r>
              <a:rPr lang="en-US" sz="2000" dirty="0" smtClean="0"/>
              <a:t>PACs and Super PACs</a:t>
            </a:r>
          </a:p>
          <a:p>
            <a:pPr lvl="1"/>
            <a:r>
              <a:rPr lang="en-US" sz="2000" dirty="0" smtClean="0"/>
              <a:t>Political Parties</a:t>
            </a:r>
          </a:p>
          <a:p>
            <a:pPr lvl="1"/>
            <a:r>
              <a:rPr lang="en-US" sz="2000" dirty="0" smtClean="0"/>
              <a:t>Donations by Individuals</a:t>
            </a:r>
          </a:p>
          <a:p>
            <a:pPr lvl="1"/>
            <a:r>
              <a:rPr lang="en-US" sz="2000" dirty="0" smtClean="0"/>
              <a:t>Federal Funds</a:t>
            </a:r>
          </a:p>
          <a:p>
            <a:pPr lvl="1"/>
            <a:r>
              <a:rPr lang="en-US" sz="2000" dirty="0" smtClean="0"/>
              <a:t>Transfers In</a:t>
            </a:r>
          </a:p>
          <a:p>
            <a:pPr lvl="1"/>
            <a:r>
              <a:rPr lang="en-US" sz="2000" dirty="0" smtClean="0"/>
              <a:t>Disbursements </a:t>
            </a:r>
          </a:p>
          <a:p>
            <a:pPr lvl="1"/>
            <a:r>
              <a:rPr lang="en-US" sz="2000" dirty="0" smtClean="0"/>
              <a:t>Cash on </a:t>
            </a:r>
            <a:r>
              <a:rPr lang="en-US" sz="2000" dirty="0"/>
              <a:t>Hand from last Election </a:t>
            </a:r>
            <a:r>
              <a:rPr lang="en-US" dirty="0"/>
              <a:t>                     </a:t>
            </a:r>
            <a:r>
              <a:rPr lang="en-US" sz="1000" dirty="0"/>
              <a:t>http://www.fec.gov/disclosurep/pnational.do</a:t>
            </a:r>
            <a:endParaRPr lang="en-US" sz="1000" dirty="0" smtClean="0"/>
          </a:p>
          <a:p>
            <a:pPr lvl="1"/>
            <a:endParaRPr lang="en-US" dirty="0" smtClean="0"/>
          </a:p>
          <a:p>
            <a:pPr lvl="1"/>
            <a:endParaRPr lang="en-US" dirty="0"/>
          </a:p>
        </p:txBody>
      </p:sp>
      <p:pic>
        <p:nvPicPr>
          <p:cNvPr id="2049" name="Picture 1" descr="Individual 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6200" cy="762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PAC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76200" cy="762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Party Ic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76200" cy="762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andidate Ic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76200" cy="7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33588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Paying For It – </a:t>
            </a:r>
            <a:r>
              <a:rPr lang="en-US" sz="3200" dirty="0" smtClean="0"/>
              <a:t>Campaign Finance Laws</a:t>
            </a:r>
            <a:endParaRPr lang="en-US" sz="3200" dirty="0"/>
          </a:p>
        </p:txBody>
      </p:sp>
      <p:sp>
        <p:nvSpPr>
          <p:cNvPr id="3" name="Content Placeholder 2"/>
          <p:cNvSpPr>
            <a:spLocks noGrp="1"/>
          </p:cNvSpPr>
          <p:nvPr>
            <p:ph idx="1"/>
          </p:nvPr>
        </p:nvSpPr>
        <p:spPr>
          <a:xfrm>
            <a:off x="1154954" y="2317749"/>
            <a:ext cx="10065496" cy="4445001"/>
          </a:xfrm>
        </p:spPr>
        <p:txBody>
          <a:bodyPr>
            <a:normAutofit/>
          </a:bodyPr>
          <a:lstStyle/>
          <a:p>
            <a:r>
              <a:rPr lang="en-US" sz="2000" dirty="0" smtClean="0"/>
              <a:t>Money has been a part of elections from day-one</a:t>
            </a:r>
          </a:p>
          <a:p>
            <a:r>
              <a:rPr lang="en-US" sz="2000" dirty="0" smtClean="0"/>
              <a:t>Several attempts have been made to limit money in elections</a:t>
            </a:r>
          </a:p>
          <a:p>
            <a:pPr lvl="1"/>
            <a:r>
              <a:rPr lang="en-US" sz="2000" dirty="0" smtClean="0"/>
              <a:t>Tillman Act (1907)</a:t>
            </a:r>
          </a:p>
          <a:p>
            <a:pPr lvl="1"/>
            <a:r>
              <a:rPr lang="en-US" sz="2000" dirty="0" smtClean="0"/>
              <a:t>Federal Corrupt Practices Act (1925)</a:t>
            </a:r>
          </a:p>
          <a:p>
            <a:pPr lvl="1"/>
            <a:r>
              <a:rPr lang="en-US" sz="2000" dirty="0" smtClean="0"/>
              <a:t>Hatch Act (1939)</a:t>
            </a:r>
          </a:p>
          <a:p>
            <a:pPr lvl="1"/>
            <a:r>
              <a:rPr lang="en-US" sz="2000" dirty="0" smtClean="0"/>
              <a:t>Smith-Connally Act (1943)</a:t>
            </a:r>
          </a:p>
          <a:p>
            <a:pPr lvl="1"/>
            <a:r>
              <a:rPr lang="en-US" sz="2000" dirty="0" smtClean="0"/>
              <a:t>Taft-Hartley Act (1947)</a:t>
            </a:r>
          </a:p>
          <a:p>
            <a:pPr lvl="1"/>
            <a:r>
              <a:rPr lang="en-US" sz="2000" dirty="0" smtClean="0"/>
              <a:t>Federal Elections Campaign Act (1971)</a:t>
            </a:r>
          </a:p>
          <a:p>
            <a:pPr lvl="1"/>
            <a:r>
              <a:rPr lang="en-US" sz="2000" dirty="0" smtClean="0"/>
              <a:t>Bipartisan Campaign Reform Act (2002) (</a:t>
            </a:r>
            <a:r>
              <a:rPr lang="en-US" sz="2000" i="1" dirty="0" smtClean="0"/>
              <a:t>aka: McCain-Feingold</a:t>
            </a:r>
            <a:r>
              <a:rPr lang="en-US" sz="2000" dirty="0" smtClean="0"/>
              <a:t>)</a:t>
            </a:r>
            <a:endParaRPr lang="en-US" sz="2000" dirty="0"/>
          </a:p>
        </p:txBody>
      </p:sp>
    </p:spTree>
    <p:extLst>
      <p:ext uri="{BB962C8B-B14F-4D97-AF65-F5344CB8AC3E}">
        <p14:creationId xmlns:p14="http://schemas.microsoft.com/office/powerpoint/2010/main" val="19936116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Paying For It – McCain-Feingold Act</a:t>
            </a:r>
            <a:endParaRPr lang="en-US" dirty="0"/>
          </a:p>
        </p:txBody>
      </p:sp>
      <p:sp>
        <p:nvSpPr>
          <p:cNvPr id="3" name="Content Placeholder 2"/>
          <p:cNvSpPr>
            <a:spLocks noGrp="1"/>
          </p:cNvSpPr>
          <p:nvPr>
            <p:ph idx="1"/>
          </p:nvPr>
        </p:nvSpPr>
        <p:spPr>
          <a:xfrm>
            <a:off x="504825" y="2603500"/>
            <a:ext cx="10991849" cy="3416300"/>
          </a:xfrm>
        </p:spPr>
        <p:txBody>
          <a:bodyPr>
            <a:noAutofit/>
          </a:bodyPr>
          <a:lstStyle/>
          <a:p>
            <a:r>
              <a:rPr lang="en-US" sz="2400" dirty="0" smtClean="0"/>
              <a:t>Eliminated soft money to national party committee</a:t>
            </a:r>
          </a:p>
          <a:p>
            <a:r>
              <a:rPr lang="en-US" sz="2400" dirty="0" smtClean="0"/>
              <a:t>Doubled hard money to national party committee</a:t>
            </a:r>
          </a:p>
          <a:p>
            <a:r>
              <a:rPr lang="en-US" sz="2400" dirty="0" smtClean="0"/>
              <a:t>Limit ads from non-party organizations, by banning corporate and union money to pay for “electioneering communications” within 30 days of primary or 60 days of election</a:t>
            </a:r>
          </a:p>
          <a:p>
            <a:r>
              <a:rPr lang="en-US" sz="2400" dirty="0" smtClean="0"/>
              <a:t>Immediately challenged by California State Democratic Party, NRA, Senator Mitch McConnell</a:t>
            </a:r>
          </a:p>
          <a:p>
            <a:r>
              <a:rPr lang="en-US" sz="2400" dirty="0" smtClean="0"/>
              <a:t>Other opposed: ACLU, AFL-CIO, Christian Coalition </a:t>
            </a:r>
          </a:p>
        </p:txBody>
      </p:sp>
    </p:spTree>
    <p:extLst>
      <p:ext uri="{BB962C8B-B14F-4D97-AF65-F5344CB8AC3E}">
        <p14:creationId xmlns:p14="http://schemas.microsoft.com/office/powerpoint/2010/main" val="10455236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Paying For It – Supreme Court</a:t>
            </a:r>
            <a:endParaRPr lang="en-US" dirty="0"/>
          </a:p>
        </p:txBody>
      </p:sp>
      <p:sp>
        <p:nvSpPr>
          <p:cNvPr id="3" name="Content Placeholder 2"/>
          <p:cNvSpPr>
            <a:spLocks noGrp="1"/>
          </p:cNvSpPr>
          <p:nvPr>
            <p:ph idx="1"/>
          </p:nvPr>
        </p:nvSpPr>
        <p:spPr>
          <a:xfrm>
            <a:off x="1154954" y="2603500"/>
            <a:ext cx="8825659" cy="4025900"/>
          </a:xfrm>
        </p:spPr>
        <p:txBody>
          <a:bodyPr/>
          <a:lstStyle/>
          <a:p>
            <a:r>
              <a:rPr lang="en-US" sz="2400" i="1" dirty="0" smtClean="0"/>
              <a:t>Buckley v. Valeo </a:t>
            </a:r>
            <a:r>
              <a:rPr lang="en-US" sz="2400" dirty="0" smtClean="0"/>
              <a:t>(1976)</a:t>
            </a:r>
          </a:p>
          <a:p>
            <a:r>
              <a:rPr lang="en-US" sz="2400" i="1" dirty="0"/>
              <a:t>Austin v. Michigan Chamber of Commerce</a:t>
            </a:r>
            <a:r>
              <a:rPr lang="en-US" sz="2400" dirty="0"/>
              <a:t> </a:t>
            </a:r>
            <a:r>
              <a:rPr lang="en-US" sz="2400" dirty="0" smtClean="0"/>
              <a:t>(1990)</a:t>
            </a:r>
          </a:p>
          <a:p>
            <a:r>
              <a:rPr lang="en-US" sz="2400" i="1" dirty="0" smtClean="0"/>
              <a:t>McConnell v. FEC </a:t>
            </a:r>
            <a:r>
              <a:rPr lang="en-US" sz="2400" dirty="0" smtClean="0"/>
              <a:t>(2003)</a:t>
            </a:r>
          </a:p>
          <a:p>
            <a:r>
              <a:rPr lang="en-US" sz="2400" i="1" dirty="0" smtClean="0"/>
              <a:t>Wisconsin Right to Life v. FEC </a:t>
            </a:r>
            <a:r>
              <a:rPr lang="en-US" sz="2400" dirty="0" smtClean="0"/>
              <a:t>(2006)</a:t>
            </a:r>
          </a:p>
          <a:p>
            <a:r>
              <a:rPr lang="en-US" sz="2400" i="1" dirty="0" smtClean="0"/>
              <a:t>Randall v. Sorrell </a:t>
            </a:r>
            <a:r>
              <a:rPr lang="en-US" sz="2400" dirty="0" smtClean="0"/>
              <a:t>(2006)</a:t>
            </a:r>
          </a:p>
          <a:p>
            <a:r>
              <a:rPr lang="en-US" sz="2400" i="1" dirty="0" smtClean="0"/>
              <a:t>Citizens United v. FEC </a:t>
            </a:r>
            <a:r>
              <a:rPr lang="en-US" sz="2400" dirty="0" smtClean="0"/>
              <a:t>(2010)</a:t>
            </a:r>
          </a:p>
          <a:p>
            <a:r>
              <a:rPr lang="en-US" sz="2400" i="1" dirty="0"/>
              <a:t>SpeechNow.org v. </a:t>
            </a:r>
            <a:r>
              <a:rPr lang="en-US" sz="2400" i="1" dirty="0" smtClean="0"/>
              <a:t>FEC </a:t>
            </a:r>
            <a:r>
              <a:rPr lang="en-US" sz="2400" dirty="0" smtClean="0"/>
              <a:t>(2010)</a:t>
            </a:r>
          </a:p>
          <a:p>
            <a:endParaRPr lang="en-US" dirty="0"/>
          </a:p>
        </p:txBody>
      </p:sp>
    </p:spTree>
    <p:extLst>
      <p:ext uri="{BB962C8B-B14F-4D97-AF65-F5344CB8AC3E}">
        <p14:creationId xmlns:p14="http://schemas.microsoft.com/office/powerpoint/2010/main" val="14531118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Paying For it – What other Nations Do.</a:t>
            </a:r>
            <a:endParaRPr lang="en-US" dirty="0"/>
          </a:p>
        </p:txBody>
      </p:sp>
      <p:sp>
        <p:nvSpPr>
          <p:cNvPr id="3" name="Content Placeholder 2"/>
          <p:cNvSpPr>
            <a:spLocks noGrp="1"/>
          </p:cNvSpPr>
          <p:nvPr>
            <p:ph idx="1"/>
          </p:nvPr>
        </p:nvSpPr>
        <p:spPr>
          <a:xfrm>
            <a:off x="561976" y="2603500"/>
            <a:ext cx="10763250" cy="3949700"/>
          </a:xfrm>
        </p:spPr>
        <p:txBody>
          <a:bodyPr>
            <a:normAutofit lnSpcReduction="10000"/>
          </a:bodyPr>
          <a:lstStyle/>
          <a:p>
            <a:r>
              <a:rPr lang="en-US" sz="2400" b="1" dirty="0"/>
              <a:t>The no-limits nations</a:t>
            </a:r>
            <a:r>
              <a:rPr lang="en-US" sz="2400" dirty="0"/>
              <a:t>:  Australia, the Czech Republic, Denmark, Estonia, Germany, Luxembourg, the Netherlands, Norway, Spain, Sweden, Switzerland, and Turkey</a:t>
            </a:r>
            <a:r>
              <a:rPr lang="en-US" sz="2400" dirty="0" smtClean="0"/>
              <a:t>.</a:t>
            </a:r>
          </a:p>
          <a:p>
            <a:r>
              <a:rPr lang="en-US" sz="2400" b="1" dirty="0"/>
              <a:t>The all-limit nations</a:t>
            </a:r>
            <a:r>
              <a:rPr lang="en-US" sz="2400" dirty="0"/>
              <a:t>: Belgium, Canada, Chile, France, Greece, Iceland, Ireland, Israel, Japan, South Korea, Poland, Slovenia</a:t>
            </a:r>
            <a:r>
              <a:rPr lang="en-US" sz="2400" dirty="0" smtClean="0"/>
              <a:t>.</a:t>
            </a:r>
          </a:p>
          <a:p>
            <a:r>
              <a:rPr lang="en-US" sz="2400" b="1" dirty="0"/>
              <a:t>The nations with limits on spending but not on donations</a:t>
            </a:r>
            <a:r>
              <a:rPr lang="en-US" sz="2400" dirty="0"/>
              <a:t>: Austria, Hungary, Italy, New Zealand, Slovakia, the United Kingdom</a:t>
            </a:r>
            <a:r>
              <a:rPr lang="en-US" sz="2400" dirty="0" smtClean="0"/>
              <a:t>.</a:t>
            </a:r>
          </a:p>
          <a:p>
            <a:r>
              <a:rPr lang="en-US" sz="2400" b="1" dirty="0"/>
              <a:t>The nations with </a:t>
            </a:r>
            <a:r>
              <a:rPr lang="en-US" sz="2400" b="1" dirty="0" smtClean="0"/>
              <a:t>donation </a:t>
            </a:r>
            <a:r>
              <a:rPr lang="en-US" sz="2400" b="1" dirty="0"/>
              <a:t>limits but no spending limits</a:t>
            </a:r>
            <a:r>
              <a:rPr lang="en-US" sz="2400" dirty="0"/>
              <a:t>: Finland, the United States</a:t>
            </a:r>
            <a:r>
              <a:rPr lang="en-US" sz="2400" dirty="0" smtClean="0"/>
              <a:t>.</a:t>
            </a:r>
          </a:p>
          <a:p>
            <a:pPr marL="0" indent="0">
              <a:buNone/>
            </a:pPr>
            <a:r>
              <a:rPr lang="en-US" sz="900" dirty="0" smtClean="0"/>
              <a:t>                                                                                                                    http</a:t>
            </a:r>
            <a:r>
              <a:rPr lang="en-US" sz="900" dirty="0"/>
              <a:t>://prospect.org/article/how-our-campaign-finance-system-compares-other-countries</a:t>
            </a:r>
          </a:p>
        </p:txBody>
      </p:sp>
    </p:spTree>
    <p:extLst>
      <p:ext uri="{BB962C8B-B14F-4D97-AF65-F5344CB8AC3E}">
        <p14:creationId xmlns:p14="http://schemas.microsoft.com/office/powerpoint/2010/main" val="19805599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Nominated</a:t>
            </a:r>
            <a:endParaRPr lang="en-US" dirty="0"/>
          </a:p>
        </p:txBody>
      </p:sp>
      <p:sp>
        <p:nvSpPr>
          <p:cNvPr id="3" name="Content Placeholder 2"/>
          <p:cNvSpPr>
            <a:spLocks noGrp="1"/>
          </p:cNvSpPr>
          <p:nvPr>
            <p:ph idx="1"/>
          </p:nvPr>
        </p:nvSpPr>
        <p:spPr/>
        <p:txBody>
          <a:bodyPr>
            <a:normAutofit/>
          </a:bodyPr>
          <a:lstStyle/>
          <a:p>
            <a:r>
              <a:rPr lang="en-US" sz="2400" dirty="0" smtClean="0"/>
              <a:t>Primaries &amp; Caucuses </a:t>
            </a:r>
          </a:p>
          <a:p>
            <a:pPr marL="0" indent="0">
              <a:buNone/>
            </a:pPr>
            <a:endParaRPr lang="en-US" sz="2400" dirty="0" smtClean="0"/>
          </a:p>
          <a:p>
            <a:r>
              <a:rPr lang="en-US" sz="2400" dirty="0" smtClean="0"/>
              <a:t>Who are we really voting for when we vote.</a:t>
            </a:r>
          </a:p>
          <a:p>
            <a:pPr marL="0" indent="0">
              <a:buNone/>
            </a:pPr>
            <a:endParaRPr lang="en-US" sz="2400" dirty="0" smtClean="0"/>
          </a:p>
          <a:p>
            <a:r>
              <a:rPr lang="en-US" sz="2400" dirty="0" smtClean="0"/>
              <a:t>Delegates &amp; Super Delegates</a:t>
            </a:r>
          </a:p>
          <a:p>
            <a:pPr marL="0" indent="0">
              <a:buNone/>
            </a:pPr>
            <a:endParaRPr lang="en-US" sz="2400" dirty="0" smtClean="0"/>
          </a:p>
          <a:p>
            <a:r>
              <a:rPr lang="en-US" sz="2400" dirty="0" smtClean="0"/>
              <a:t>The parties are in charge and we are not members </a:t>
            </a:r>
          </a:p>
          <a:p>
            <a:endParaRPr lang="en-US" dirty="0" smtClean="0"/>
          </a:p>
          <a:p>
            <a:endParaRPr lang="en-US" dirty="0" smtClean="0"/>
          </a:p>
          <a:p>
            <a:endParaRPr lang="en-US" dirty="0"/>
          </a:p>
        </p:txBody>
      </p:sp>
    </p:spTree>
    <p:extLst>
      <p:ext uri="{BB962C8B-B14F-4D97-AF65-F5344CB8AC3E}">
        <p14:creationId xmlns:p14="http://schemas.microsoft.com/office/powerpoint/2010/main" val="2701320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Nominated – </a:t>
            </a:r>
            <a:r>
              <a:rPr lang="en-US" sz="2800" dirty="0" smtClean="0"/>
              <a:t>Primaries/ Caucuses</a:t>
            </a:r>
            <a:endParaRPr lang="en-US" sz="2800" dirty="0"/>
          </a:p>
        </p:txBody>
      </p:sp>
      <p:sp>
        <p:nvSpPr>
          <p:cNvPr id="3" name="Content Placeholder 2"/>
          <p:cNvSpPr>
            <a:spLocks noGrp="1"/>
          </p:cNvSpPr>
          <p:nvPr>
            <p:ph idx="1"/>
          </p:nvPr>
        </p:nvSpPr>
        <p:spPr>
          <a:xfrm>
            <a:off x="1154954" y="2603499"/>
            <a:ext cx="8825659" cy="3970295"/>
          </a:xfrm>
        </p:spPr>
        <p:txBody>
          <a:bodyPr>
            <a:normAutofit/>
          </a:bodyPr>
          <a:lstStyle/>
          <a:p>
            <a:r>
              <a:rPr lang="en-US" sz="2000" dirty="0" smtClean="0"/>
              <a:t>Caucuses </a:t>
            </a:r>
          </a:p>
          <a:p>
            <a:pPr lvl="1"/>
            <a:r>
              <a:rPr lang="en-US" sz="2000" dirty="0" smtClean="0"/>
              <a:t>Voting with your feet – (Ex.: Iowa, Colorado, Nevada)</a:t>
            </a:r>
          </a:p>
          <a:p>
            <a:pPr lvl="1"/>
            <a:endParaRPr lang="en-US" sz="2000" dirty="0"/>
          </a:p>
          <a:p>
            <a:pPr marL="457200" lvl="1" indent="0">
              <a:buNone/>
            </a:pPr>
            <a:endParaRPr lang="en-US" sz="2000" dirty="0" smtClean="0"/>
          </a:p>
          <a:p>
            <a:r>
              <a:rPr lang="en-US" sz="2000" dirty="0" smtClean="0"/>
              <a:t>Primaries</a:t>
            </a:r>
          </a:p>
          <a:p>
            <a:pPr lvl="1"/>
            <a:r>
              <a:rPr lang="en-US" sz="2000" dirty="0" smtClean="0"/>
              <a:t>Closed (Ex.: Oklahoma, Louisiana)</a:t>
            </a:r>
          </a:p>
          <a:p>
            <a:pPr lvl="1"/>
            <a:r>
              <a:rPr lang="en-US" sz="2000" dirty="0" smtClean="0"/>
              <a:t>Open (Most states: Ex.: Virginia, Vermont, Texas)</a:t>
            </a:r>
          </a:p>
          <a:p>
            <a:pPr lvl="1"/>
            <a:r>
              <a:rPr lang="en-US" sz="2000" dirty="0" smtClean="0"/>
              <a:t>Blanket (No one yet)</a:t>
            </a:r>
          </a:p>
          <a:p>
            <a:pPr marL="457200" lvl="1" indent="0">
              <a:buNone/>
            </a:pPr>
            <a:r>
              <a:rPr lang="en-US" sz="2000" dirty="0"/>
              <a:t>	</a:t>
            </a:r>
            <a:r>
              <a:rPr lang="en-US" sz="2000" dirty="0" smtClean="0"/>
              <a:t>									</a:t>
            </a:r>
            <a:r>
              <a:rPr lang="en-US" sz="600" dirty="0" smtClean="0"/>
              <a:t>			</a:t>
            </a:r>
            <a:r>
              <a:rPr lang="en-US" sz="900" dirty="0" smtClean="0"/>
              <a:t>http</a:t>
            </a:r>
            <a:r>
              <a:rPr lang="en-US" sz="900" dirty="0"/>
              <a:t>://2016.primary-caucus.org/</a:t>
            </a:r>
          </a:p>
        </p:txBody>
      </p:sp>
    </p:spTree>
    <p:extLst>
      <p:ext uri="{BB962C8B-B14F-4D97-AF65-F5344CB8AC3E}">
        <p14:creationId xmlns:p14="http://schemas.microsoft.com/office/powerpoint/2010/main" val="27567869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Nominated – </a:t>
            </a:r>
            <a:r>
              <a:rPr lang="en-US" sz="1600" dirty="0" smtClean="0"/>
              <a:t>Who are we voting for when we vote. </a:t>
            </a:r>
            <a:endParaRPr lang="en-US" sz="1600" dirty="0"/>
          </a:p>
        </p:txBody>
      </p:sp>
      <p:sp>
        <p:nvSpPr>
          <p:cNvPr id="3" name="Content Placeholder 2"/>
          <p:cNvSpPr>
            <a:spLocks noGrp="1"/>
          </p:cNvSpPr>
          <p:nvPr>
            <p:ph idx="1"/>
          </p:nvPr>
        </p:nvSpPr>
        <p:spPr/>
        <p:txBody>
          <a:bodyPr/>
          <a:lstStyle/>
          <a:p>
            <a:r>
              <a:rPr lang="en-US" sz="2000" dirty="0" smtClean="0"/>
              <a:t>We are voting for delegates who will attend the party’s National Convention and vote for a candidate to be the national presidential candidate on the November ballot. </a:t>
            </a:r>
          </a:p>
          <a:p>
            <a:pPr marL="0" indent="0">
              <a:buNone/>
            </a:pPr>
            <a:r>
              <a:rPr lang="en-US" sz="2000" dirty="0" smtClean="0"/>
              <a:t> </a:t>
            </a:r>
          </a:p>
          <a:p>
            <a:r>
              <a:rPr lang="en-US" sz="2000" dirty="0" smtClean="0"/>
              <a:t>Each state has a number of delegates set by the party in the state.  These delegates are selected through voting.</a:t>
            </a:r>
          </a:p>
          <a:p>
            <a:pPr marL="0" indent="0">
              <a:buNone/>
            </a:pPr>
            <a:endParaRPr lang="en-US" sz="2000" dirty="0" smtClean="0"/>
          </a:p>
          <a:p>
            <a:r>
              <a:rPr lang="en-US" sz="2000" dirty="0" smtClean="0"/>
              <a:t>There are additional delegates who are not voted upon by the people but may or may not be allowed to vote how they wish.  </a:t>
            </a:r>
          </a:p>
          <a:p>
            <a:endParaRPr lang="en-US" dirty="0"/>
          </a:p>
        </p:txBody>
      </p:sp>
    </p:spTree>
    <p:extLst>
      <p:ext uri="{BB962C8B-B14F-4D97-AF65-F5344CB8AC3E}">
        <p14:creationId xmlns:p14="http://schemas.microsoft.com/office/powerpoint/2010/main" val="19058104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Nominated – Delegates</a:t>
            </a:r>
            <a:endParaRPr lang="en-US" dirty="0"/>
          </a:p>
        </p:txBody>
      </p:sp>
      <p:sp>
        <p:nvSpPr>
          <p:cNvPr id="3" name="Content Placeholder 2"/>
          <p:cNvSpPr>
            <a:spLocks noGrp="1"/>
          </p:cNvSpPr>
          <p:nvPr>
            <p:ph idx="1"/>
          </p:nvPr>
        </p:nvSpPr>
        <p:spPr>
          <a:xfrm>
            <a:off x="1154954" y="2400300"/>
            <a:ext cx="8825659" cy="3619500"/>
          </a:xfrm>
        </p:spPr>
        <p:txBody>
          <a:bodyPr>
            <a:noAutofit/>
          </a:bodyPr>
          <a:lstStyle/>
          <a:p>
            <a:r>
              <a:rPr lang="en-US" sz="2000" dirty="0" smtClean="0"/>
              <a:t>Delegates </a:t>
            </a:r>
          </a:p>
          <a:p>
            <a:pPr lvl="1"/>
            <a:r>
              <a:rPr lang="en-US" sz="2000" dirty="0" smtClean="0"/>
              <a:t>Delegates are citizens selected by the state party.  </a:t>
            </a:r>
          </a:p>
          <a:p>
            <a:pPr lvl="1"/>
            <a:r>
              <a:rPr lang="en-US" sz="2000" dirty="0" smtClean="0"/>
              <a:t>Citizens vote for presidential candidates and the delegates are divided according to state party rules. </a:t>
            </a:r>
          </a:p>
          <a:p>
            <a:pPr lvl="2"/>
            <a:r>
              <a:rPr lang="en-US" sz="2000" dirty="0" smtClean="0"/>
              <a:t>These delegates are pledged and cannot vote for anyone else during the first round of voting at the convention.  After the first round of voting, they are no longer pledged and can vote as they wish.</a:t>
            </a:r>
          </a:p>
          <a:p>
            <a:pPr lvl="2"/>
            <a:r>
              <a:rPr lang="en-US" sz="2000" dirty="0" smtClean="0"/>
              <a:t>If a candidate drops out of the primary, they may keep their delegates, give their delegates specifically to another candidate, or release their delegates all together and allow them to vote as they wish.</a:t>
            </a:r>
          </a:p>
        </p:txBody>
      </p:sp>
    </p:spTree>
    <p:extLst>
      <p:ext uri="{BB962C8B-B14F-4D97-AF65-F5344CB8AC3E}">
        <p14:creationId xmlns:p14="http://schemas.microsoft.com/office/powerpoint/2010/main" val="39389142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Nominated – Super Delegates</a:t>
            </a:r>
            <a:endParaRPr lang="en-US" dirty="0"/>
          </a:p>
        </p:txBody>
      </p:sp>
      <p:sp>
        <p:nvSpPr>
          <p:cNvPr id="3" name="Content Placeholder 2"/>
          <p:cNvSpPr>
            <a:spLocks noGrp="1"/>
          </p:cNvSpPr>
          <p:nvPr>
            <p:ph idx="1"/>
          </p:nvPr>
        </p:nvSpPr>
        <p:spPr>
          <a:xfrm>
            <a:off x="1154954" y="2257425"/>
            <a:ext cx="8825659" cy="4191000"/>
          </a:xfrm>
        </p:spPr>
        <p:txBody>
          <a:bodyPr>
            <a:normAutofit fontScale="77500" lnSpcReduction="20000"/>
          </a:bodyPr>
          <a:lstStyle/>
          <a:p>
            <a:r>
              <a:rPr lang="en-US" sz="2600" dirty="0" smtClean="0"/>
              <a:t>This is where it gets interesting.  </a:t>
            </a:r>
          </a:p>
          <a:p>
            <a:r>
              <a:rPr lang="en-US" sz="2600" dirty="0" smtClean="0"/>
              <a:t>Each party has what are called Super Delegates (Democrats) or Unpledged Delegates (Republican).  These are delegates that are selected by the party and can vote any way they wish, regardless of the will of the people.</a:t>
            </a:r>
          </a:p>
          <a:p>
            <a:r>
              <a:rPr lang="en-US" sz="2600" dirty="0" smtClean="0"/>
              <a:t>Why we have them.</a:t>
            </a:r>
          </a:p>
          <a:p>
            <a:pPr lvl="1"/>
            <a:r>
              <a:rPr lang="en-US" sz="2600" dirty="0" smtClean="0"/>
              <a:t>Over the last half of the 20</a:t>
            </a:r>
            <a:r>
              <a:rPr lang="en-US" sz="2600" baseline="30000" dirty="0" smtClean="0"/>
              <a:t>th</a:t>
            </a:r>
            <a:r>
              <a:rPr lang="en-US" sz="2600" dirty="0" smtClean="0"/>
              <a:t> Cent, parties have lost a lot of power with growing demands to take the nomination process out of the smoky back rooms and increase input from the people. </a:t>
            </a:r>
          </a:p>
          <a:p>
            <a:pPr lvl="1"/>
            <a:r>
              <a:rPr lang="en-US" sz="2600" dirty="0" smtClean="0"/>
              <a:t>During the 1960s and 1970s the Democrat Party selected what it saw as weak candidates.  In 1982, the Hunt Commission set forth reforms and created Super Delegates as a way to maintain some party influence over the nomination process</a:t>
            </a:r>
            <a:r>
              <a:rPr lang="en-US" dirty="0" smtClean="0"/>
              <a:t>.</a:t>
            </a:r>
            <a:endParaRPr lang="en-US" dirty="0"/>
          </a:p>
        </p:txBody>
      </p:sp>
    </p:spTree>
    <p:extLst>
      <p:ext uri="{BB962C8B-B14F-4D97-AF65-F5344CB8AC3E}">
        <p14:creationId xmlns:p14="http://schemas.microsoft.com/office/powerpoint/2010/main" val="1942722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Getting Nominated – </a:t>
            </a:r>
            <a:r>
              <a:rPr lang="en-US" sz="2000" dirty="0"/>
              <a:t>Super </a:t>
            </a:r>
            <a:r>
              <a:rPr lang="en-US" sz="2000" dirty="0" smtClean="0"/>
              <a:t>Delegates Continued</a:t>
            </a:r>
            <a:endParaRPr lang="en-US" sz="2000" dirty="0"/>
          </a:p>
        </p:txBody>
      </p:sp>
      <p:sp>
        <p:nvSpPr>
          <p:cNvPr id="3" name="Content Placeholder 2"/>
          <p:cNvSpPr>
            <a:spLocks noGrp="1"/>
          </p:cNvSpPr>
          <p:nvPr>
            <p:ph idx="1"/>
          </p:nvPr>
        </p:nvSpPr>
        <p:spPr>
          <a:xfrm>
            <a:off x="428625" y="2372497"/>
            <a:ext cx="11277600" cy="4267200"/>
          </a:xfrm>
        </p:spPr>
        <p:txBody>
          <a:bodyPr>
            <a:noAutofit/>
          </a:bodyPr>
          <a:lstStyle/>
          <a:p>
            <a:r>
              <a:rPr lang="en-US" sz="1600" b="1" dirty="0" smtClean="0"/>
              <a:t>Democrats</a:t>
            </a:r>
          </a:p>
          <a:p>
            <a:pPr lvl="1"/>
            <a:r>
              <a:rPr lang="en-US" dirty="0" smtClean="0"/>
              <a:t>Delegates - 4,765:  Proportional </a:t>
            </a:r>
            <a:r>
              <a:rPr lang="en-US" dirty="0"/>
              <a:t>between all candidates who get 15% + of the vote Super Delegates – 714 </a:t>
            </a:r>
          </a:p>
          <a:p>
            <a:pPr lvl="1"/>
            <a:r>
              <a:rPr lang="en-US" dirty="0" smtClean="0"/>
              <a:t>Super Delegates - </a:t>
            </a:r>
            <a:r>
              <a:rPr lang="en-US" dirty="0"/>
              <a:t>714 </a:t>
            </a:r>
            <a:endParaRPr lang="en-US" dirty="0" smtClean="0"/>
          </a:p>
          <a:p>
            <a:pPr lvl="2"/>
            <a:r>
              <a:rPr lang="en-US" sz="1600" dirty="0"/>
              <a:t>Members of Congress, Governors, former Presidents, and other party leaders and elected </a:t>
            </a:r>
            <a:r>
              <a:rPr lang="en-US" sz="1600" dirty="0" smtClean="0"/>
              <a:t>officials</a:t>
            </a:r>
          </a:p>
          <a:p>
            <a:pPr lvl="2"/>
            <a:r>
              <a:rPr lang="en-US" sz="1600" dirty="0" smtClean="0"/>
              <a:t>Unpledged and can choose whomever they wish</a:t>
            </a:r>
          </a:p>
          <a:p>
            <a:r>
              <a:rPr lang="en-US" sz="1600" b="1" dirty="0" smtClean="0"/>
              <a:t>Republicans</a:t>
            </a:r>
          </a:p>
          <a:p>
            <a:pPr lvl="1"/>
            <a:r>
              <a:rPr lang="en-US" dirty="0" smtClean="0"/>
              <a:t>Delegates - 2,472:  States determine minimum % required and if proportional or winner-take-all (2012)</a:t>
            </a:r>
          </a:p>
          <a:p>
            <a:pPr lvl="1"/>
            <a:r>
              <a:rPr lang="en-US" dirty="0" smtClean="0"/>
              <a:t>Unpledged Delegates</a:t>
            </a:r>
          </a:p>
          <a:p>
            <a:pPr lvl="2"/>
            <a:r>
              <a:rPr lang="en-US" sz="1600" dirty="0" smtClean="0"/>
              <a:t>168</a:t>
            </a:r>
          </a:p>
          <a:p>
            <a:pPr lvl="2"/>
            <a:r>
              <a:rPr lang="en-US" sz="1600" dirty="0" smtClean="0"/>
              <a:t>Only members of Republican National Committee, pledged to the winner of the state primary/caucus (2015)</a:t>
            </a:r>
            <a:endParaRPr lang="en-US" sz="1600" dirty="0"/>
          </a:p>
        </p:txBody>
      </p:sp>
    </p:spTree>
    <p:extLst>
      <p:ext uri="{BB962C8B-B14F-4D97-AF65-F5344CB8AC3E}">
        <p14:creationId xmlns:p14="http://schemas.microsoft.com/office/powerpoint/2010/main" val="2321107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Elected</a:t>
            </a:r>
            <a:endParaRPr lang="en-US" dirty="0"/>
          </a:p>
        </p:txBody>
      </p:sp>
      <p:sp>
        <p:nvSpPr>
          <p:cNvPr id="3" name="Content Placeholder 2"/>
          <p:cNvSpPr>
            <a:spLocks noGrp="1"/>
          </p:cNvSpPr>
          <p:nvPr>
            <p:ph idx="1"/>
          </p:nvPr>
        </p:nvSpPr>
        <p:spPr>
          <a:xfrm>
            <a:off x="1154954" y="2372497"/>
            <a:ext cx="8825659" cy="4102443"/>
          </a:xfrm>
        </p:spPr>
        <p:txBody>
          <a:bodyPr>
            <a:normAutofit/>
          </a:bodyPr>
          <a:lstStyle/>
          <a:p>
            <a:r>
              <a:rPr lang="en-US" sz="2000" dirty="0" smtClean="0"/>
              <a:t>How the Electoral College Works.</a:t>
            </a:r>
          </a:p>
          <a:p>
            <a:pPr marL="0" indent="0">
              <a:buNone/>
            </a:pPr>
            <a:endParaRPr lang="en-US" sz="2000" dirty="0" smtClean="0"/>
          </a:p>
          <a:p>
            <a:r>
              <a:rPr lang="en-US" sz="2000" dirty="0" smtClean="0"/>
              <a:t>Why we have the College.</a:t>
            </a:r>
          </a:p>
          <a:p>
            <a:pPr marL="0" indent="0">
              <a:buNone/>
            </a:pPr>
            <a:endParaRPr lang="en-US" sz="2000" dirty="0" smtClean="0"/>
          </a:p>
          <a:p>
            <a:r>
              <a:rPr lang="en-US" sz="2000" dirty="0" smtClean="0"/>
              <a:t>Pros of the College.</a:t>
            </a:r>
          </a:p>
          <a:p>
            <a:pPr marL="0" indent="0">
              <a:buNone/>
            </a:pPr>
            <a:endParaRPr lang="en-US" sz="2000" dirty="0" smtClean="0"/>
          </a:p>
          <a:p>
            <a:r>
              <a:rPr lang="en-US" sz="2000" dirty="0" smtClean="0"/>
              <a:t>Cons of the College.</a:t>
            </a:r>
          </a:p>
          <a:p>
            <a:pPr marL="0" indent="0">
              <a:buNone/>
            </a:pPr>
            <a:endParaRPr lang="en-US" sz="2000" dirty="0" smtClean="0"/>
          </a:p>
          <a:p>
            <a:r>
              <a:rPr lang="en-US" sz="2000" dirty="0" smtClean="0"/>
              <a:t>Alternatives of the College.</a:t>
            </a:r>
          </a:p>
        </p:txBody>
      </p:sp>
    </p:spTree>
    <p:extLst>
      <p:ext uri="{BB962C8B-B14F-4D97-AF65-F5344CB8AC3E}">
        <p14:creationId xmlns:p14="http://schemas.microsoft.com/office/powerpoint/2010/main" val="16747506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261</TotalTime>
  <Words>1630</Words>
  <Application>Microsoft Office PowerPoint</Application>
  <PresentationFormat>Widescreen</PresentationFormat>
  <Paragraphs>222</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Century Gothic</vt:lpstr>
      <vt:lpstr>Wingdings 3</vt:lpstr>
      <vt:lpstr>Ion Boardroom</vt:lpstr>
      <vt:lpstr>Electing a President: American Style</vt:lpstr>
      <vt:lpstr>The Constitution</vt:lpstr>
      <vt:lpstr>Getting Nominated</vt:lpstr>
      <vt:lpstr>Getting Nominated – Primaries/ Caucuses</vt:lpstr>
      <vt:lpstr>Getting Nominated – Who are we voting for when we vote. </vt:lpstr>
      <vt:lpstr>Getting Nominated – Delegates</vt:lpstr>
      <vt:lpstr>Getting Nominated – Super Delegates</vt:lpstr>
      <vt:lpstr>Getting Nominated – Super Delegates Continued</vt:lpstr>
      <vt:lpstr>Getting Elected</vt:lpstr>
      <vt:lpstr>Getting Elected – How the College Works</vt:lpstr>
      <vt:lpstr>Getting Elected – How the College Works</vt:lpstr>
      <vt:lpstr>Getting Elected – Why we have the College</vt:lpstr>
      <vt:lpstr>Getting Elected – Cons of the College </vt:lpstr>
      <vt:lpstr>Getting Elected – Pros of the College</vt:lpstr>
      <vt:lpstr>Getting Elected – Alternatives to the College</vt:lpstr>
      <vt:lpstr>Paying For It</vt:lpstr>
      <vt:lpstr>Paying For It</vt:lpstr>
      <vt:lpstr>Paying For It – Hard Money v. Soft Money</vt:lpstr>
      <vt:lpstr>Paying for It – PACs v. Super PACs</vt:lpstr>
      <vt:lpstr>Paying For It – Where Donations Come From</vt:lpstr>
      <vt:lpstr>Paying For It – Campaign Finance Laws</vt:lpstr>
      <vt:lpstr> Paying For It – McCain-Feingold Act</vt:lpstr>
      <vt:lpstr>Paying For It – Supreme Court</vt:lpstr>
      <vt:lpstr>Paying For it – What other Nations Do.</vt:lpstr>
    </vt:vector>
  </TitlesOfParts>
  <Company>Longwood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Electing a President: American Style</dc:title>
  <dc:creator>Carver, Mary</dc:creator>
  <cp:lastModifiedBy>Tracy, Pamela</cp:lastModifiedBy>
  <cp:revision>39</cp:revision>
  <cp:lastPrinted>2016-05-17T16:25:25Z</cp:lastPrinted>
  <dcterms:created xsi:type="dcterms:W3CDTF">2016-05-14T14:25:20Z</dcterms:created>
  <dcterms:modified xsi:type="dcterms:W3CDTF">2016-05-19T18:57:10Z</dcterms:modified>
</cp:coreProperties>
</file>