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Lst>
  <p:sldIdLst>
    <p:sldId id="256" r:id="rId2"/>
    <p:sldId id="257" r:id="rId3"/>
    <p:sldId id="263" r:id="rId4"/>
    <p:sldId id="258" r:id="rId5"/>
    <p:sldId id="260" r:id="rId6"/>
    <p:sldId id="261" r:id="rId7"/>
    <p:sldId id="264" r:id="rId8"/>
    <p:sldId id="265" r:id="rId9"/>
    <p:sldId id="266" r:id="rId10"/>
    <p:sldId id="267" r:id="rId11"/>
    <p:sldId id="269" r:id="rId12"/>
    <p:sldId id="270" r:id="rId13"/>
    <p:sldId id="259"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4FAB6-B9FE-4F4A-89B1-CFB7859506D9}" type="doc">
      <dgm:prSet loTypeId="urn:microsoft.com/office/officeart/2005/8/layout/cycle3" loCatId="cycle" qsTypeId="urn:microsoft.com/office/officeart/2005/8/quickstyle/simple1" qsCatId="simple" csTypeId="urn:microsoft.com/office/officeart/2005/8/colors/colorful1" csCatId="colorful" phldr="1"/>
      <dgm:spPr/>
    </dgm:pt>
    <dgm:pt modelId="{B88E179E-62D6-4A33-A60C-14086E822815}">
      <dgm:prSet phldrT="[Text]"/>
      <dgm:spPr/>
      <dgm:t>
        <a:bodyPr/>
        <a:lstStyle/>
        <a:p>
          <a:r>
            <a:rPr lang="en-US">
              <a:latin typeface="Garamond"/>
            </a:rPr>
            <a:t>Billy, Sydney's baby  brother gets diagnosed with cancer </a:t>
          </a:r>
        </a:p>
      </dgm:t>
    </dgm:pt>
    <dgm:pt modelId="{4F2ECA5B-D91F-417F-AC0B-44EEB5E0DB2A}" type="parTrans" cxnId="{82A7B810-4FD3-4B8A-A4FA-D83AD6A58AED}">
      <dgm:prSet/>
      <dgm:spPr/>
    </dgm:pt>
    <dgm:pt modelId="{9AB0F28E-6D62-4845-8009-7D349F582136}" type="sibTrans" cxnId="{82A7B810-4FD3-4B8A-A4FA-D83AD6A58AED}">
      <dgm:prSet/>
      <dgm:spPr/>
      <dgm:t>
        <a:bodyPr/>
        <a:lstStyle/>
        <a:p>
          <a:endParaRPr lang="en-US"/>
        </a:p>
      </dgm:t>
    </dgm:pt>
    <dgm:pt modelId="{F266C576-F41F-41B1-8C6E-689284148229}">
      <dgm:prSet phldrT="[Text]"/>
      <dgm:spPr/>
      <dgm:t>
        <a:bodyPr/>
        <a:lstStyle/>
        <a:p>
          <a:r>
            <a:rPr lang="en-US"/>
            <a:t>Sydney becomes depressed and begins to grieve</a:t>
          </a:r>
        </a:p>
      </dgm:t>
    </dgm:pt>
    <dgm:pt modelId="{A7B256A8-215A-4315-A497-38D8E557560C}" type="parTrans" cxnId="{BECD5FB0-552D-48B9-9E73-95309142E318}">
      <dgm:prSet/>
      <dgm:spPr/>
    </dgm:pt>
    <dgm:pt modelId="{6742846D-BCF3-4928-9D0C-86B8A918C237}" type="sibTrans" cxnId="{BECD5FB0-552D-48B9-9E73-95309142E318}">
      <dgm:prSet/>
      <dgm:spPr/>
      <dgm:t>
        <a:bodyPr/>
        <a:lstStyle/>
        <a:p>
          <a:endParaRPr lang="en-US"/>
        </a:p>
      </dgm:t>
    </dgm:pt>
    <dgm:pt modelId="{E6F96B08-1686-44D3-B5C7-9F7139AB4775}">
      <dgm:prSet phldrT="[Text]"/>
      <dgm:spPr/>
      <dgm:t>
        <a:bodyPr/>
        <a:lstStyle/>
        <a:p>
          <a:r>
            <a:rPr lang="en-US"/>
            <a:t>Sydney stops eating</a:t>
          </a:r>
        </a:p>
      </dgm:t>
    </dgm:pt>
    <dgm:pt modelId="{A126FCCA-E949-49F4-8671-7162E24DB2BF}" type="parTrans" cxnId="{25D2D97D-4245-45B5-B64D-4D312E075A27}">
      <dgm:prSet/>
      <dgm:spPr/>
    </dgm:pt>
    <dgm:pt modelId="{0669BE0D-0C85-4777-BD46-930841AEC834}" type="sibTrans" cxnId="{25D2D97D-4245-45B5-B64D-4D312E075A27}">
      <dgm:prSet/>
      <dgm:spPr/>
      <dgm:t>
        <a:bodyPr/>
        <a:lstStyle/>
        <a:p>
          <a:endParaRPr lang="en-US"/>
        </a:p>
      </dgm:t>
    </dgm:pt>
    <dgm:pt modelId="{15D8127C-1B22-427C-B541-B6C706B094FA}">
      <dgm:prSet phldrT="[Text]"/>
      <dgm:spPr/>
      <dgm:t>
        <a:bodyPr/>
        <a:lstStyle/>
        <a:p>
          <a:r>
            <a:rPr lang="en-US"/>
            <a:t>Immune system declines due to poor nutrition </a:t>
          </a:r>
        </a:p>
      </dgm:t>
    </dgm:pt>
    <dgm:pt modelId="{D497AE91-C9CF-462A-829E-78D17BDE9AB3}" type="parTrans" cxnId="{C1E0FA28-C026-4D31-9BEA-C98457D6E675}">
      <dgm:prSet/>
      <dgm:spPr/>
    </dgm:pt>
    <dgm:pt modelId="{DCDD479D-692E-4306-9009-7EAD1D3C1050}" type="sibTrans" cxnId="{C1E0FA28-C026-4D31-9BEA-C98457D6E675}">
      <dgm:prSet/>
      <dgm:spPr/>
      <dgm:t>
        <a:bodyPr/>
        <a:lstStyle/>
        <a:p>
          <a:endParaRPr lang="en-US"/>
        </a:p>
      </dgm:t>
    </dgm:pt>
    <dgm:pt modelId="{3C81C581-D4F5-4027-9FAF-DA64D652CE45}">
      <dgm:prSet phldrT="[Text]"/>
      <dgm:spPr/>
      <dgm:t>
        <a:bodyPr/>
        <a:lstStyle/>
        <a:p>
          <a:r>
            <a:rPr lang="en-US"/>
            <a:t>Sydney gets sick with a cold</a:t>
          </a:r>
        </a:p>
      </dgm:t>
    </dgm:pt>
    <dgm:pt modelId="{C66EFDD8-DF2A-4690-9C92-8C1349024CE0}" type="parTrans" cxnId="{8C92A177-C513-4243-AB7C-7F8DC7D1BC5D}">
      <dgm:prSet/>
      <dgm:spPr/>
    </dgm:pt>
    <dgm:pt modelId="{68AA8BA4-04C6-4DC0-8142-1C48D8299C6F}" type="sibTrans" cxnId="{8C92A177-C513-4243-AB7C-7F8DC7D1BC5D}">
      <dgm:prSet/>
      <dgm:spPr/>
      <dgm:t>
        <a:bodyPr/>
        <a:lstStyle/>
        <a:p>
          <a:endParaRPr lang="en-US"/>
        </a:p>
      </dgm:t>
    </dgm:pt>
    <dgm:pt modelId="{982FB305-C141-47CF-964F-AEDEC1556116}">
      <dgm:prSet phldrT="[Text]"/>
      <dgm:spPr/>
      <dgm:t>
        <a:bodyPr/>
        <a:lstStyle/>
        <a:p>
          <a:r>
            <a:rPr lang="en-US"/>
            <a:t>Isn't allowed to visit Billy in the hospital </a:t>
          </a:r>
        </a:p>
      </dgm:t>
    </dgm:pt>
    <dgm:pt modelId="{B7CD25E6-0F13-4C4E-9BB3-C0DF4C378ED6}" type="parTrans" cxnId="{74BEB8F1-9671-4D0C-9666-923CA1E8DAE0}">
      <dgm:prSet/>
      <dgm:spPr/>
    </dgm:pt>
    <dgm:pt modelId="{3A9602AE-168A-4866-A0A9-6705454FD07F}" type="sibTrans" cxnId="{74BEB8F1-9671-4D0C-9666-923CA1E8DAE0}">
      <dgm:prSet/>
      <dgm:spPr/>
      <dgm:t>
        <a:bodyPr/>
        <a:lstStyle/>
        <a:p>
          <a:endParaRPr lang="en-US"/>
        </a:p>
      </dgm:t>
    </dgm:pt>
    <dgm:pt modelId="{375AECFE-048B-403A-A729-33BC3DF557A4}">
      <dgm:prSet phldrT="[Text]"/>
      <dgm:spPr/>
      <dgm:t>
        <a:bodyPr/>
        <a:lstStyle/>
        <a:p>
          <a:r>
            <a:rPr lang="en-US"/>
            <a:t>Depression worsens </a:t>
          </a:r>
        </a:p>
      </dgm:t>
    </dgm:pt>
    <dgm:pt modelId="{3393CE4C-9A44-4807-B4D8-97863321A039}" type="parTrans" cxnId="{53870297-DA3F-4FB6-ABDE-DD49D4104A3C}">
      <dgm:prSet/>
      <dgm:spPr/>
    </dgm:pt>
    <dgm:pt modelId="{7B6D8C52-7C8F-4B85-A2CA-CE80E0FFC3E8}" type="sibTrans" cxnId="{53870297-DA3F-4FB6-ABDE-DD49D4104A3C}">
      <dgm:prSet/>
      <dgm:spPr/>
      <dgm:t>
        <a:bodyPr/>
        <a:lstStyle/>
        <a:p>
          <a:endParaRPr lang="en-US"/>
        </a:p>
      </dgm:t>
    </dgm:pt>
    <dgm:pt modelId="{2E4050DF-F882-4A52-A964-222E269DBF51}" type="pres">
      <dgm:prSet presAssocID="{58F4FAB6-B9FE-4F4A-89B1-CFB7859506D9}" presName="Name0" presStyleCnt="0">
        <dgm:presLayoutVars>
          <dgm:dir/>
          <dgm:resizeHandles val="exact"/>
        </dgm:presLayoutVars>
      </dgm:prSet>
      <dgm:spPr/>
    </dgm:pt>
    <dgm:pt modelId="{5774EE88-AF39-425D-9C22-013E8323F8C3}" type="pres">
      <dgm:prSet presAssocID="{58F4FAB6-B9FE-4F4A-89B1-CFB7859506D9}" presName="cycle" presStyleCnt="0"/>
      <dgm:spPr/>
    </dgm:pt>
    <dgm:pt modelId="{9DF522A1-B89E-4694-A6B6-8282E3FF1CE2}" type="pres">
      <dgm:prSet presAssocID="{B88E179E-62D6-4A33-A60C-14086E822815}" presName="nodeFirstNode" presStyleLbl="node1" presStyleIdx="0" presStyleCnt="7">
        <dgm:presLayoutVars>
          <dgm:bulletEnabled val="1"/>
        </dgm:presLayoutVars>
      </dgm:prSet>
      <dgm:spPr/>
    </dgm:pt>
    <dgm:pt modelId="{5FD25C9A-9BC7-4759-BB42-AFAAADB3EB71}" type="pres">
      <dgm:prSet presAssocID="{9AB0F28E-6D62-4845-8009-7D349F582136}" presName="sibTransFirstNode" presStyleLbl="bgShp" presStyleIdx="0" presStyleCnt="1"/>
      <dgm:spPr/>
    </dgm:pt>
    <dgm:pt modelId="{90A49B34-0BAB-4618-8D25-4EE26547C791}" type="pres">
      <dgm:prSet presAssocID="{F266C576-F41F-41B1-8C6E-689284148229}" presName="nodeFollowingNodes" presStyleLbl="node1" presStyleIdx="1" presStyleCnt="7">
        <dgm:presLayoutVars>
          <dgm:bulletEnabled val="1"/>
        </dgm:presLayoutVars>
      </dgm:prSet>
      <dgm:spPr/>
    </dgm:pt>
    <dgm:pt modelId="{F277E920-9B08-40D1-B15B-DD0932132664}" type="pres">
      <dgm:prSet presAssocID="{E6F96B08-1686-44D3-B5C7-9F7139AB4775}" presName="nodeFollowingNodes" presStyleLbl="node1" presStyleIdx="2" presStyleCnt="7">
        <dgm:presLayoutVars>
          <dgm:bulletEnabled val="1"/>
        </dgm:presLayoutVars>
      </dgm:prSet>
      <dgm:spPr/>
    </dgm:pt>
    <dgm:pt modelId="{86DC799A-8068-4E8D-AD38-1F992191B546}" type="pres">
      <dgm:prSet presAssocID="{15D8127C-1B22-427C-B541-B6C706B094FA}" presName="nodeFollowingNodes" presStyleLbl="node1" presStyleIdx="3" presStyleCnt="7">
        <dgm:presLayoutVars>
          <dgm:bulletEnabled val="1"/>
        </dgm:presLayoutVars>
      </dgm:prSet>
      <dgm:spPr/>
    </dgm:pt>
    <dgm:pt modelId="{C086F61A-17F9-422A-BD39-306C96CD5B1F}" type="pres">
      <dgm:prSet presAssocID="{3C81C581-D4F5-4027-9FAF-DA64D652CE45}" presName="nodeFollowingNodes" presStyleLbl="node1" presStyleIdx="4" presStyleCnt="7">
        <dgm:presLayoutVars>
          <dgm:bulletEnabled val="1"/>
        </dgm:presLayoutVars>
      </dgm:prSet>
      <dgm:spPr/>
    </dgm:pt>
    <dgm:pt modelId="{D9E04B74-2906-49B9-BA3E-D8B02CC03950}" type="pres">
      <dgm:prSet presAssocID="{982FB305-C141-47CF-964F-AEDEC1556116}" presName="nodeFollowingNodes" presStyleLbl="node1" presStyleIdx="5" presStyleCnt="7">
        <dgm:presLayoutVars>
          <dgm:bulletEnabled val="1"/>
        </dgm:presLayoutVars>
      </dgm:prSet>
      <dgm:spPr/>
    </dgm:pt>
    <dgm:pt modelId="{84EE35FB-F40F-4F8A-8275-355A5319598F}" type="pres">
      <dgm:prSet presAssocID="{375AECFE-048B-403A-A729-33BC3DF557A4}" presName="nodeFollowingNodes" presStyleLbl="node1" presStyleIdx="6" presStyleCnt="7">
        <dgm:presLayoutVars>
          <dgm:bulletEnabled val="1"/>
        </dgm:presLayoutVars>
      </dgm:prSet>
      <dgm:spPr/>
    </dgm:pt>
  </dgm:ptLst>
  <dgm:cxnLst>
    <dgm:cxn modelId="{82A7B810-4FD3-4B8A-A4FA-D83AD6A58AED}" srcId="{58F4FAB6-B9FE-4F4A-89B1-CFB7859506D9}" destId="{B88E179E-62D6-4A33-A60C-14086E822815}" srcOrd="0" destOrd="0" parTransId="{4F2ECA5B-D91F-417F-AC0B-44EEB5E0DB2A}" sibTransId="{9AB0F28E-6D62-4845-8009-7D349F582136}"/>
    <dgm:cxn modelId="{C1E0FA28-C026-4D31-9BEA-C98457D6E675}" srcId="{58F4FAB6-B9FE-4F4A-89B1-CFB7859506D9}" destId="{15D8127C-1B22-427C-B541-B6C706B094FA}" srcOrd="3" destOrd="0" parTransId="{D497AE91-C9CF-462A-829E-78D17BDE9AB3}" sibTransId="{DCDD479D-692E-4306-9009-7EAD1D3C1050}"/>
    <dgm:cxn modelId="{8C92A177-C513-4243-AB7C-7F8DC7D1BC5D}" srcId="{58F4FAB6-B9FE-4F4A-89B1-CFB7859506D9}" destId="{3C81C581-D4F5-4027-9FAF-DA64D652CE45}" srcOrd="4" destOrd="0" parTransId="{C66EFDD8-DF2A-4690-9C92-8C1349024CE0}" sibTransId="{68AA8BA4-04C6-4DC0-8142-1C48D8299C6F}"/>
    <dgm:cxn modelId="{25D2D97D-4245-45B5-B64D-4D312E075A27}" srcId="{58F4FAB6-B9FE-4F4A-89B1-CFB7859506D9}" destId="{E6F96B08-1686-44D3-B5C7-9F7139AB4775}" srcOrd="2" destOrd="0" parTransId="{A126FCCA-E949-49F4-8671-7162E24DB2BF}" sibTransId="{0669BE0D-0C85-4777-BD46-930841AEC834}"/>
    <dgm:cxn modelId="{6914327E-A6E9-4158-9773-5675FBB8DB27}" type="presOf" srcId="{F266C576-F41F-41B1-8C6E-689284148229}" destId="{90A49B34-0BAB-4618-8D25-4EE26547C791}" srcOrd="0" destOrd="0" presId="urn:microsoft.com/office/officeart/2005/8/layout/cycle3"/>
    <dgm:cxn modelId="{ADD66284-1DE4-4DDA-B16C-3761370C6179}" type="presOf" srcId="{B88E179E-62D6-4A33-A60C-14086E822815}" destId="{9DF522A1-B89E-4694-A6B6-8282E3FF1CE2}" srcOrd="0" destOrd="0" presId="urn:microsoft.com/office/officeart/2005/8/layout/cycle3"/>
    <dgm:cxn modelId="{53870297-DA3F-4FB6-ABDE-DD49D4104A3C}" srcId="{58F4FAB6-B9FE-4F4A-89B1-CFB7859506D9}" destId="{375AECFE-048B-403A-A729-33BC3DF557A4}" srcOrd="6" destOrd="0" parTransId="{3393CE4C-9A44-4807-B4D8-97863321A039}" sibTransId="{7B6D8C52-7C8F-4B85-A2CA-CE80E0FFC3E8}"/>
    <dgm:cxn modelId="{B8947FA2-8C06-4159-840F-3D68F44E9D26}" type="presOf" srcId="{15D8127C-1B22-427C-B541-B6C706B094FA}" destId="{86DC799A-8068-4E8D-AD38-1F992191B546}" srcOrd="0" destOrd="0" presId="urn:microsoft.com/office/officeart/2005/8/layout/cycle3"/>
    <dgm:cxn modelId="{BECD5FB0-552D-48B9-9E73-95309142E318}" srcId="{58F4FAB6-B9FE-4F4A-89B1-CFB7859506D9}" destId="{F266C576-F41F-41B1-8C6E-689284148229}" srcOrd="1" destOrd="0" parTransId="{A7B256A8-215A-4315-A497-38D8E557560C}" sibTransId="{6742846D-BCF3-4928-9D0C-86B8A918C237}"/>
    <dgm:cxn modelId="{580F93B2-F5DE-45D0-B46B-6F081A46685D}" type="presOf" srcId="{E6F96B08-1686-44D3-B5C7-9F7139AB4775}" destId="{F277E920-9B08-40D1-B15B-DD0932132664}" srcOrd="0" destOrd="0" presId="urn:microsoft.com/office/officeart/2005/8/layout/cycle3"/>
    <dgm:cxn modelId="{933F04BE-02C8-4199-A3B1-4BC9C6DF041F}" type="presOf" srcId="{9AB0F28E-6D62-4845-8009-7D349F582136}" destId="{5FD25C9A-9BC7-4759-BB42-AFAAADB3EB71}" srcOrd="0" destOrd="0" presId="urn:microsoft.com/office/officeart/2005/8/layout/cycle3"/>
    <dgm:cxn modelId="{41DA33C6-17D6-4769-AB18-28004B5E7724}" type="presOf" srcId="{375AECFE-048B-403A-A729-33BC3DF557A4}" destId="{84EE35FB-F40F-4F8A-8275-355A5319598F}" srcOrd="0" destOrd="0" presId="urn:microsoft.com/office/officeart/2005/8/layout/cycle3"/>
    <dgm:cxn modelId="{1ADC1CCF-D99D-4FCB-835B-FD159134DC4E}" type="presOf" srcId="{58F4FAB6-B9FE-4F4A-89B1-CFB7859506D9}" destId="{2E4050DF-F882-4A52-A964-222E269DBF51}" srcOrd="0" destOrd="0" presId="urn:microsoft.com/office/officeart/2005/8/layout/cycle3"/>
    <dgm:cxn modelId="{0D9E00EB-E586-4A76-971E-D9DEDFA77C5C}" type="presOf" srcId="{982FB305-C141-47CF-964F-AEDEC1556116}" destId="{D9E04B74-2906-49B9-BA3E-D8B02CC03950}" srcOrd="0" destOrd="0" presId="urn:microsoft.com/office/officeart/2005/8/layout/cycle3"/>
    <dgm:cxn modelId="{74BEB8F1-9671-4D0C-9666-923CA1E8DAE0}" srcId="{58F4FAB6-B9FE-4F4A-89B1-CFB7859506D9}" destId="{982FB305-C141-47CF-964F-AEDEC1556116}" srcOrd="5" destOrd="0" parTransId="{B7CD25E6-0F13-4C4E-9BB3-C0DF4C378ED6}" sibTransId="{3A9602AE-168A-4866-A0A9-6705454FD07F}"/>
    <dgm:cxn modelId="{36665FFC-3F34-4C8B-B303-5B1C231C8D7D}" type="presOf" srcId="{3C81C581-D4F5-4027-9FAF-DA64D652CE45}" destId="{C086F61A-17F9-422A-BD39-306C96CD5B1F}" srcOrd="0" destOrd="0" presId="urn:microsoft.com/office/officeart/2005/8/layout/cycle3"/>
    <dgm:cxn modelId="{98E68CBB-DFEF-4661-BB1C-76F001A32DD1}" type="presParOf" srcId="{2E4050DF-F882-4A52-A964-222E269DBF51}" destId="{5774EE88-AF39-425D-9C22-013E8323F8C3}" srcOrd="0" destOrd="0" presId="urn:microsoft.com/office/officeart/2005/8/layout/cycle3"/>
    <dgm:cxn modelId="{8550F782-6FB2-473C-A826-1A0FFC847306}" type="presParOf" srcId="{5774EE88-AF39-425D-9C22-013E8323F8C3}" destId="{9DF522A1-B89E-4694-A6B6-8282E3FF1CE2}" srcOrd="0" destOrd="0" presId="urn:microsoft.com/office/officeart/2005/8/layout/cycle3"/>
    <dgm:cxn modelId="{BB4AA1FD-8562-408E-A4AC-81FDC65A8C57}" type="presParOf" srcId="{5774EE88-AF39-425D-9C22-013E8323F8C3}" destId="{5FD25C9A-9BC7-4759-BB42-AFAAADB3EB71}" srcOrd="1" destOrd="0" presId="urn:microsoft.com/office/officeart/2005/8/layout/cycle3"/>
    <dgm:cxn modelId="{2360E0A2-D52B-46FF-B781-BDBE161696C3}" type="presParOf" srcId="{5774EE88-AF39-425D-9C22-013E8323F8C3}" destId="{90A49B34-0BAB-4618-8D25-4EE26547C791}" srcOrd="2" destOrd="0" presId="urn:microsoft.com/office/officeart/2005/8/layout/cycle3"/>
    <dgm:cxn modelId="{0FD691EC-9602-421F-93D3-0C537D7A5172}" type="presParOf" srcId="{5774EE88-AF39-425D-9C22-013E8323F8C3}" destId="{F277E920-9B08-40D1-B15B-DD0932132664}" srcOrd="3" destOrd="0" presId="urn:microsoft.com/office/officeart/2005/8/layout/cycle3"/>
    <dgm:cxn modelId="{6C50C782-387F-4DFB-A806-15893648F34D}" type="presParOf" srcId="{5774EE88-AF39-425D-9C22-013E8323F8C3}" destId="{86DC799A-8068-4E8D-AD38-1F992191B546}" srcOrd="4" destOrd="0" presId="urn:microsoft.com/office/officeart/2005/8/layout/cycle3"/>
    <dgm:cxn modelId="{609C2E06-B1AD-4799-977C-458A8629AD21}" type="presParOf" srcId="{5774EE88-AF39-425D-9C22-013E8323F8C3}" destId="{C086F61A-17F9-422A-BD39-306C96CD5B1F}" srcOrd="5" destOrd="0" presId="urn:microsoft.com/office/officeart/2005/8/layout/cycle3"/>
    <dgm:cxn modelId="{9F69CFCB-3973-4258-9296-3A80FCEEAAE2}" type="presParOf" srcId="{5774EE88-AF39-425D-9C22-013E8323F8C3}" destId="{D9E04B74-2906-49B9-BA3E-D8B02CC03950}" srcOrd="6" destOrd="0" presId="urn:microsoft.com/office/officeart/2005/8/layout/cycle3"/>
    <dgm:cxn modelId="{137B44CD-AF0C-4C79-8631-82B6B3496FE5}" type="presParOf" srcId="{5774EE88-AF39-425D-9C22-013E8323F8C3}" destId="{84EE35FB-F40F-4F8A-8275-355A5319598F}"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25C9A-9BC7-4759-BB42-AFAAADB3EB71}">
      <dsp:nvSpPr>
        <dsp:cNvPr id="0" name=""/>
        <dsp:cNvSpPr/>
      </dsp:nvSpPr>
      <dsp:spPr>
        <a:xfrm>
          <a:off x="2966000" y="-21751"/>
          <a:ext cx="3669196" cy="3669196"/>
        </a:xfrm>
        <a:prstGeom prst="circularArrow">
          <a:avLst>
            <a:gd name="adj1" fmla="val 5544"/>
            <a:gd name="adj2" fmla="val 330680"/>
            <a:gd name="adj3" fmla="val 14489228"/>
            <a:gd name="adj4" fmla="val 1696542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522A1-B89E-4694-A6B6-8282E3FF1CE2}">
      <dsp:nvSpPr>
        <dsp:cNvPr id="0" name=""/>
        <dsp:cNvSpPr/>
      </dsp:nvSpPr>
      <dsp:spPr>
        <a:xfrm>
          <a:off x="4218690" y="2217"/>
          <a:ext cx="1163816" cy="58190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Garamond"/>
            </a:rPr>
            <a:t>Billy, Sydney's baby  brother gets diagnosed with cancer </a:t>
          </a:r>
        </a:p>
      </dsp:txBody>
      <dsp:txXfrm>
        <a:off x="4247096" y="30623"/>
        <a:ext cx="1107004" cy="525096"/>
      </dsp:txXfrm>
    </dsp:sp>
    <dsp:sp modelId="{90A49B34-0BAB-4618-8D25-4EE26547C791}">
      <dsp:nvSpPr>
        <dsp:cNvPr id="0" name=""/>
        <dsp:cNvSpPr/>
      </dsp:nvSpPr>
      <dsp:spPr>
        <a:xfrm>
          <a:off x="5442013" y="591338"/>
          <a:ext cx="1163816" cy="58190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Sydney becomes depressed and begins to grieve</a:t>
          </a:r>
        </a:p>
      </dsp:txBody>
      <dsp:txXfrm>
        <a:off x="5470419" y="619744"/>
        <a:ext cx="1107004" cy="525096"/>
      </dsp:txXfrm>
    </dsp:sp>
    <dsp:sp modelId="{F277E920-9B08-40D1-B15B-DD0932132664}">
      <dsp:nvSpPr>
        <dsp:cNvPr id="0" name=""/>
        <dsp:cNvSpPr/>
      </dsp:nvSpPr>
      <dsp:spPr>
        <a:xfrm>
          <a:off x="5744149" y="1915082"/>
          <a:ext cx="1163816" cy="58190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Sydney stops eating</a:t>
          </a:r>
        </a:p>
      </dsp:txBody>
      <dsp:txXfrm>
        <a:off x="5772555" y="1943488"/>
        <a:ext cx="1107004" cy="525096"/>
      </dsp:txXfrm>
    </dsp:sp>
    <dsp:sp modelId="{86DC799A-8068-4E8D-AD38-1F992191B546}">
      <dsp:nvSpPr>
        <dsp:cNvPr id="0" name=""/>
        <dsp:cNvSpPr/>
      </dsp:nvSpPr>
      <dsp:spPr>
        <a:xfrm>
          <a:off x="4897583" y="2976643"/>
          <a:ext cx="1163816" cy="58190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Immune system declines due to poor nutrition </a:t>
          </a:r>
        </a:p>
      </dsp:txBody>
      <dsp:txXfrm>
        <a:off x="4925989" y="3005049"/>
        <a:ext cx="1107004" cy="525096"/>
      </dsp:txXfrm>
    </dsp:sp>
    <dsp:sp modelId="{C086F61A-17F9-422A-BD39-306C96CD5B1F}">
      <dsp:nvSpPr>
        <dsp:cNvPr id="0" name=""/>
        <dsp:cNvSpPr/>
      </dsp:nvSpPr>
      <dsp:spPr>
        <a:xfrm>
          <a:off x="3539796" y="2976643"/>
          <a:ext cx="1163816" cy="581908"/>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Sydney gets sick with a cold</a:t>
          </a:r>
        </a:p>
      </dsp:txBody>
      <dsp:txXfrm>
        <a:off x="3568202" y="3005049"/>
        <a:ext cx="1107004" cy="525096"/>
      </dsp:txXfrm>
    </dsp:sp>
    <dsp:sp modelId="{D9E04B74-2906-49B9-BA3E-D8B02CC03950}">
      <dsp:nvSpPr>
        <dsp:cNvPr id="0" name=""/>
        <dsp:cNvSpPr/>
      </dsp:nvSpPr>
      <dsp:spPr>
        <a:xfrm>
          <a:off x="2693230" y="1915082"/>
          <a:ext cx="1163816" cy="58190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Isn't allowed to visit Billy in the hospital </a:t>
          </a:r>
        </a:p>
      </dsp:txBody>
      <dsp:txXfrm>
        <a:off x="2721636" y="1943488"/>
        <a:ext cx="1107004" cy="525096"/>
      </dsp:txXfrm>
    </dsp:sp>
    <dsp:sp modelId="{84EE35FB-F40F-4F8A-8275-355A5319598F}">
      <dsp:nvSpPr>
        <dsp:cNvPr id="0" name=""/>
        <dsp:cNvSpPr/>
      </dsp:nvSpPr>
      <dsp:spPr>
        <a:xfrm>
          <a:off x="2995366" y="591338"/>
          <a:ext cx="1163816" cy="58190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Depression worsens </a:t>
          </a:r>
        </a:p>
      </dsp:txBody>
      <dsp:txXfrm>
        <a:off x="3023772" y="619744"/>
        <a:ext cx="1107004" cy="5250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60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419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12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45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341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73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09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08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82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338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78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74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50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90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623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3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387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5/25/2019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15706259"/>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hyperlink" Target="http://www.thaigoodview.com/node/16699" TargetMode="Externa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phia.stkate.edu/msw_papers/218" TargetMode="External"/><Relationship Id="rId2" Type="http://schemas.openxmlformats.org/officeDocument/2006/relationships/hyperlink" Target="https://www.tandfonline.com/doi/abs/10.1080/14749730410001700723" TargetMode="External"/><Relationship Id="rId1" Type="http://schemas.openxmlformats.org/officeDocument/2006/relationships/slideLayout" Target="../slideLayouts/slideLayout2.xml"/><Relationship Id="rId5" Type="http://schemas.openxmlformats.org/officeDocument/2006/relationships/hyperlink" Target="https://ideas.repec.org/a/spr/demogr/v50y2013i3p803-826.html" TargetMode="External"/><Relationship Id="rId4" Type="http://schemas.openxmlformats.org/officeDocument/2006/relationships/hyperlink" Target="https://www.hindawi.com/journals/isrn/2013/73735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amanetwork.com/journals/jamapediatrics/fullarticle/2617991" TargetMode="External"/><Relationship Id="rId2" Type="http://schemas.openxmlformats.org/officeDocument/2006/relationships/hyperlink" Target="https://www.sciencedirect.com/science/article/pii/S088539241400266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53770" y="1041401"/>
            <a:ext cx="4538526" cy="2345264"/>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90000"/>
              </a:lnSpc>
            </a:pPr>
            <a:r>
              <a:rPr lang="en-US" sz="3800">
                <a:latin typeface="Garamond"/>
                <a:cs typeface="Calibri Light"/>
              </a:rPr>
              <a:t>Developmental Effects of Having a Terminally Ill Sibling</a:t>
            </a:r>
          </a:p>
        </p:txBody>
      </p:sp>
      <p:sp>
        <p:nvSpPr>
          <p:cNvPr id="3" name="Subtitle 2"/>
          <p:cNvSpPr>
            <a:spLocks noGrp="1"/>
          </p:cNvSpPr>
          <p:nvPr>
            <p:ph type="subTitle" idx="1"/>
          </p:nvPr>
        </p:nvSpPr>
        <p:spPr>
          <a:xfrm>
            <a:off x="6579045" y="3657596"/>
            <a:ext cx="4513252" cy="1933463"/>
          </a:xfrm>
        </p:spPr>
        <p:txBody>
          <a:bodyPr vert="horz" lIns="91440" tIns="45720" rIns="91440" bIns="45720" rtlCol="0">
            <a:normAutofit/>
          </a:bodyPr>
          <a:lstStyle/>
          <a:p>
            <a:r>
              <a:rPr lang="en-US">
                <a:latin typeface="Garamond"/>
                <a:cs typeface="Calibri"/>
              </a:rPr>
              <a:t>Payten </a:t>
            </a:r>
            <a:r>
              <a:rPr lang="en-US" err="1">
                <a:latin typeface="Garamond"/>
                <a:cs typeface="Calibri"/>
              </a:rPr>
              <a:t>Bovat</a:t>
            </a:r>
            <a:endParaRPr lang="en-US">
              <a:latin typeface="Garamond"/>
              <a:cs typeface="Calibri"/>
            </a:endParaRPr>
          </a:p>
          <a:p>
            <a:r>
              <a:rPr lang="en-US">
                <a:latin typeface="Garamond"/>
                <a:cs typeface="Calibri"/>
              </a:rPr>
              <a:t>Honors EDUC 245</a:t>
            </a:r>
          </a:p>
          <a:p>
            <a:r>
              <a:rPr lang="en-US">
                <a:latin typeface="Garamond"/>
                <a:cs typeface="Calibri"/>
              </a:rPr>
              <a:t>Dr. Cosby </a:t>
            </a:r>
          </a:p>
        </p:txBody>
      </p:sp>
      <p:pic>
        <p:nvPicPr>
          <p:cNvPr id="4" name="Picture 6" descr="A picture containing clipart&#10;&#10;Description generated with very high confidence">
            <a:extLst>
              <a:ext uri="{FF2B5EF4-FFF2-40B4-BE49-F238E27FC236}">
                <a16:creationId xmlns:a16="http://schemas.microsoft.com/office/drawing/2014/main" id="{B6AC643F-4936-4623-8DA5-24EB11CA441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313" r="20977" b="2"/>
          <a:stretch/>
        </p:blipFill>
        <p:spPr>
          <a:xfrm>
            <a:off x="1254533" y="1467717"/>
            <a:ext cx="4449566" cy="3858780"/>
          </a:xfrm>
          <a:prstGeom prst="rect">
            <a:avLst/>
          </a:prstGeom>
        </p:spPr>
      </p:pic>
      <p:sp>
        <p:nvSpPr>
          <p:cNvPr id="9" name="TextBox 8">
            <a:extLst>
              <a:ext uri="{FF2B5EF4-FFF2-40B4-BE49-F238E27FC236}">
                <a16:creationId xmlns:a16="http://schemas.microsoft.com/office/drawing/2014/main" id="{02B9BDA3-EA49-45BC-824A-5A9B2033720E}"/>
              </a:ext>
            </a:extLst>
          </p:cNvPr>
          <p:cNvSpPr txBox="1"/>
          <p:nvPr/>
        </p:nvSpPr>
        <p:spPr>
          <a:xfrm>
            <a:off x="3273426" y="5068933"/>
            <a:ext cx="24881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8E57-A7F0-4FD9-83A7-5E82568B602C}"/>
              </a:ext>
            </a:extLst>
          </p:cNvPr>
          <p:cNvSpPr>
            <a:spLocks noGrp="1"/>
          </p:cNvSpPr>
          <p:nvPr>
            <p:ph type="title"/>
          </p:nvPr>
        </p:nvSpPr>
        <p:spPr/>
        <p:txBody>
          <a:bodyPr>
            <a:normAutofit/>
          </a:bodyPr>
          <a:lstStyle/>
          <a:p>
            <a:r>
              <a:rPr lang="en-US">
                <a:solidFill>
                  <a:srgbClr val="262626"/>
                </a:solidFill>
              </a:rPr>
              <a:t>Behavioral Perspective </a:t>
            </a:r>
          </a:p>
        </p:txBody>
      </p:sp>
      <p:sp>
        <p:nvSpPr>
          <p:cNvPr id="148" name="Content Placeholder 147">
            <a:extLst>
              <a:ext uri="{FF2B5EF4-FFF2-40B4-BE49-F238E27FC236}">
                <a16:creationId xmlns:a16="http://schemas.microsoft.com/office/drawing/2014/main" id="{A06DBFE3-4233-475D-B2A2-F6919EA85B49}"/>
              </a:ext>
            </a:extLst>
          </p:cNvPr>
          <p:cNvSpPr>
            <a:spLocks noGrp="1"/>
          </p:cNvSpPr>
          <p:nvPr>
            <p:ph idx="1"/>
          </p:nvPr>
        </p:nvSpPr>
        <p:spPr/>
        <p:txBody>
          <a:bodyPr>
            <a:normAutofit lnSpcReduction="10000"/>
          </a:bodyPr>
          <a:lstStyle/>
          <a:p>
            <a:pPr>
              <a:spcBef>
                <a:spcPts val="0"/>
              </a:spcBef>
              <a:spcAft>
                <a:spcPts val="0"/>
              </a:spcAft>
            </a:pPr>
            <a:r>
              <a:rPr lang="en-US" dirty="0"/>
              <a:t>Research has shown that when the healthy child can contribute to caring for the ill child, they are less likely to act out for attention and generally have a better emotional response to their sibling's illness (Murray, 1999). </a:t>
            </a:r>
          </a:p>
          <a:p>
            <a:pPr>
              <a:spcBef>
                <a:spcPts val="0"/>
              </a:spcBef>
              <a:spcAft>
                <a:spcPts val="0"/>
              </a:spcAft>
            </a:pPr>
            <a:r>
              <a:rPr lang="en-US" dirty="0"/>
              <a:t>Behavior is learned from the environment through the process of observational learning (Bandura, 1977).</a:t>
            </a:r>
          </a:p>
          <a:p>
            <a:pPr lvl="1">
              <a:spcBef>
                <a:spcPts val="0"/>
              </a:spcBef>
              <a:spcAft>
                <a:spcPts val="0"/>
              </a:spcAft>
            </a:pPr>
            <a:r>
              <a:rPr lang="en-US" dirty="0"/>
              <a:t>When the healthy child observes their parent(s) remain calm and display a positive attitude, the child then models that positive behavior </a:t>
            </a:r>
          </a:p>
          <a:p>
            <a:pPr lvl="1">
              <a:spcBef>
                <a:spcPts val="0"/>
              </a:spcBef>
              <a:spcAft>
                <a:spcPts val="0"/>
              </a:spcAft>
            </a:pPr>
            <a:r>
              <a:rPr lang="en-US" dirty="0"/>
              <a:t>If a parent creates a positive environment to stressful situations through their responses, children will be more likely to imitate those same calming strategies when they are faced with adverse stress (Attention, Retention, Reproduction, Motivation)</a:t>
            </a:r>
          </a:p>
        </p:txBody>
      </p:sp>
      <p:pic>
        <p:nvPicPr>
          <p:cNvPr id="149" name="Picture 149">
            <a:extLst>
              <a:ext uri="{FF2B5EF4-FFF2-40B4-BE49-F238E27FC236}">
                <a16:creationId xmlns:a16="http://schemas.microsoft.com/office/drawing/2014/main" id="{0BB45E5B-7B25-4137-AF2C-B26A94282A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99713" y="789777"/>
            <a:ext cx="1325593" cy="1382182"/>
          </a:xfrm>
          <a:prstGeom prst="rect">
            <a:avLst/>
          </a:prstGeom>
        </p:spPr>
      </p:pic>
    </p:spTree>
    <p:extLst>
      <p:ext uri="{BB962C8B-B14F-4D97-AF65-F5344CB8AC3E}">
        <p14:creationId xmlns:p14="http://schemas.microsoft.com/office/powerpoint/2010/main" val="183721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9213-90FE-497F-B0A8-7536DE81C477}"/>
              </a:ext>
            </a:extLst>
          </p:cNvPr>
          <p:cNvSpPr>
            <a:spLocks noGrp="1"/>
          </p:cNvSpPr>
          <p:nvPr>
            <p:ph type="title"/>
          </p:nvPr>
        </p:nvSpPr>
        <p:spPr/>
        <p:txBody>
          <a:bodyPr/>
          <a:lstStyle/>
          <a:p>
            <a:r>
              <a:rPr lang="en-US"/>
              <a:t>Parenting Styles </a:t>
            </a:r>
          </a:p>
        </p:txBody>
      </p:sp>
      <p:sp>
        <p:nvSpPr>
          <p:cNvPr id="3" name="Content Placeholder 2">
            <a:extLst>
              <a:ext uri="{FF2B5EF4-FFF2-40B4-BE49-F238E27FC236}">
                <a16:creationId xmlns:a16="http://schemas.microsoft.com/office/drawing/2014/main" id="{F945E218-42BE-4D84-80EE-3F0513EDAB85}"/>
              </a:ext>
            </a:extLst>
          </p:cNvPr>
          <p:cNvSpPr>
            <a:spLocks noGrp="1"/>
          </p:cNvSpPr>
          <p:nvPr>
            <p:ph idx="1"/>
          </p:nvPr>
        </p:nvSpPr>
        <p:spPr/>
        <p:txBody>
          <a:bodyPr/>
          <a:lstStyle/>
          <a:p>
            <a:r>
              <a:rPr lang="en-US"/>
              <a:t>Authoritative- Have rules and use consequences, but also take the child's feelings and opinions into account </a:t>
            </a:r>
          </a:p>
          <a:p>
            <a:r>
              <a:rPr lang="en-US"/>
              <a:t>Authoritarian- Believe that children should follow the rules, no exceptions </a:t>
            </a:r>
          </a:p>
          <a:p>
            <a:r>
              <a:rPr lang="en-US"/>
              <a:t>Permissive- Lenient and typically only step in if there is a serious problem </a:t>
            </a:r>
          </a:p>
          <a:p>
            <a:r>
              <a:rPr lang="en-US"/>
              <a:t>Disengaged- Generally have little knowledge of what their child is doing </a:t>
            </a:r>
          </a:p>
          <a:p>
            <a:pPr lvl="1"/>
            <a:endParaRPr lang="en-US"/>
          </a:p>
        </p:txBody>
      </p:sp>
      <p:pic>
        <p:nvPicPr>
          <p:cNvPr id="4" name="Picture 4" descr="A group of people on a beach&#10;&#10;Description generated with high confidence">
            <a:extLst>
              <a:ext uri="{FF2B5EF4-FFF2-40B4-BE49-F238E27FC236}">
                <a16:creationId xmlns:a16="http://schemas.microsoft.com/office/drawing/2014/main" id="{C282D9AB-7626-42BC-B7B3-62F8E2880F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28158" y="998134"/>
            <a:ext cx="1561381" cy="1281770"/>
          </a:xfrm>
          <a:prstGeom prst="rect">
            <a:avLst/>
          </a:prstGeom>
        </p:spPr>
      </p:pic>
    </p:spTree>
    <p:extLst>
      <p:ext uri="{BB962C8B-B14F-4D97-AF65-F5344CB8AC3E}">
        <p14:creationId xmlns:p14="http://schemas.microsoft.com/office/powerpoint/2010/main" val="376907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1921-F114-4A83-A75D-5C9565F65E1A}"/>
              </a:ext>
            </a:extLst>
          </p:cNvPr>
          <p:cNvSpPr>
            <a:spLocks noGrp="1"/>
          </p:cNvSpPr>
          <p:nvPr>
            <p:ph type="title"/>
          </p:nvPr>
        </p:nvSpPr>
        <p:spPr/>
        <p:txBody>
          <a:bodyPr/>
          <a:lstStyle/>
          <a:p>
            <a:r>
              <a:rPr lang="en-US"/>
              <a:t>Parenting Styles cont...</a:t>
            </a:r>
          </a:p>
        </p:txBody>
      </p:sp>
      <p:sp>
        <p:nvSpPr>
          <p:cNvPr id="3" name="Content Placeholder 2">
            <a:extLst>
              <a:ext uri="{FF2B5EF4-FFF2-40B4-BE49-F238E27FC236}">
                <a16:creationId xmlns:a16="http://schemas.microsoft.com/office/drawing/2014/main" id="{8268187E-EA34-42DB-A32B-91806E595D02}"/>
              </a:ext>
            </a:extLst>
          </p:cNvPr>
          <p:cNvSpPr>
            <a:spLocks noGrp="1"/>
          </p:cNvSpPr>
          <p:nvPr>
            <p:ph idx="1"/>
          </p:nvPr>
        </p:nvSpPr>
        <p:spPr/>
        <p:txBody>
          <a:bodyPr>
            <a:normAutofit fontScale="85000" lnSpcReduction="20000"/>
          </a:bodyPr>
          <a:lstStyle/>
          <a:p>
            <a:r>
              <a:rPr lang="en-US"/>
              <a:t>Parenting styles truly do shape who children become, even more so when there is an illness being considered. </a:t>
            </a:r>
          </a:p>
          <a:p>
            <a:r>
              <a:rPr lang="en-US"/>
              <a:t>Often, parents will take a permissive parenting approach to the ill child because the child is "already going through enough" (La Clare, 2013).</a:t>
            </a:r>
          </a:p>
          <a:p>
            <a:r>
              <a:rPr lang="en-US"/>
              <a:t>In contrast, more responsibility is typically placed on the well child and therefore an authoritarian approach is taken (La Clare, 2013). </a:t>
            </a:r>
          </a:p>
          <a:p>
            <a:r>
              <a:rPr lang="en-US"/>
              <a:t>According to Sharpe and Lucille (2002), an authoritative approach is in the best interest for both the healthy and ill child. </a:t>
            </a:r>
          </a:p>
          <a:p>
            <a:pPr lvl="1"/>
            <a:r>
              <a:rPr lang="en-US"/>
              <a:t>Keeps well child from feeling neglected</a:t>
            </a:r>
          </a:p>
          <a:p>
            <a:pPr lvl="1"/>
            <a:r>
              <a:rPr lang="en-US"/>
              <a:t>Holds ill child to set standards that are reasonable, even though they are sick</a:t>
            </a:r>
          </a:p>
        </p:txBody>
      </p:sp>
    </p:spTree>
    <p:extLst>
      <p:ext uri="{BB962C8B-B14F-4D97-AF65-F5344CB8AC3E}">
        <p14:creationId xmlns:p14="http://schemas.microsoft.com/office/powerpoint/2010/main" val="154938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0BC1-FFCC-409A-B7A4-093ED216C7BD}"/>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A9C15BF9-F6F9-40BE-9EB9-852D808E0A25}"/>
              </a:ext>
            </a:extLst>
          </p:cNvPr>
          <p:cNvSpPr>
            <a:spLocks noGrp="1"/>
          </p:cNvSpPr>
          <p:nvPr>
            <p:ph idx="1"/>
          </p:nvPr>
        </p:nvSpPr>
        <p:spPr>
          <a:xfrm>
            <a:off x="1352910" y="2571309"/>
            <a:ext cx="9601196" cy="3318936"/>
          </a:xfrm>
        </p:spPr>
        <p:txBody>
          <a:bodyPr>
            <a:normAutofit fontScale="85000" lnSpcReduction="20000"/>
          </a:bodyPr>
          <a:lstStyle/>
          <a:p>
            <a:r>
              <a:rPr lang="en-US"/>
              <a:t>Crehan, G. (2011). The Surviving Sibling: The Effects Of Sibling Death In Childhood. </a:t>
            </a:r>
            <a:r>
              <a:rPr lang="en-US" i="1"/>
              <a:t>Psychoanalytic Psychotherapy,18</a:t>
            </a:r>
            <a:r>
              <a:rPr lang="en-US"/>
              <a:t>(2), 202-219. </a:t>
            </a:r>
            <a:r>
              <a:rPr lang="en-US">
                <a:hlinkClick r:id="rId2"/>
              </a:rPr>
              <a:t>doi:10.1080/14749730410001700723</a:t>
            </a:r>
            <a:endParaRPr lang="en-US"/>
          </a:p>
          <a:p>
            <a:r>
              <a:rPr lang="en-US"/>
              <a:t>La Clare, Heather L. (2013). The Impact of Childhood Chronic Illness on the Family: Psychosocial Adjustment of Siblings. Retrieved from Sophia, the St. Catherine University repository website: </a:t>
            </a:r>
            <a:r>
              <a:rPr lang="en-US">
                <a:hlinkClick r:id="rId3"/>
              </a:rPr>
              <a:t>https://sophia.stkate.edu/msw_papers/218</a:t>
            </a:r>
            <a:endParaRPr lang="en-US"/>
          </a:p>
          <a:p>
            <a:r>
              <a:rPr lang="en-US" err="1"/>
              <a:t>Fleary</a:t>
            </a:r>
            <a:r>
              <a:rPr lang="en-US"/>
              <a:t>, S. A., &amp; </a:t>
            </a:r>
            <a:r>
              <a:rPr lang="en-US" err="1"/>
              <a:t>Heffer</a:t>
            </a:r>
            <a:r>
              <a:rPr lang="en-US"/>
              <a:t>, R. W. (2013). Impact of Growing Up with a Chronically Ill Sibling on Well Siblings Late Adolescent Functioning. </a:t>
            </a:r>
            <a:r>
              <a:rPr lang="en-US" i="1"/>
              <a:t>ISRN Family Medicine,2013</a:t>
            </a:r>
            <a:r>
              <a:rPr lang="en-US"/>
              <a:t>, 1-8. </a:t>
            </a:r>
            <a:r>
              <a:rPr lang="en-US">
                <a:hlinkClick r:id="rId4"/>
              </a:rPr>
              <a:t>doi:10.5402/2013/737356</a:t>
            </a:r>
            <a:r>
              <a:rPr lang="en-US"/>
              <a:t> </a:t>
            </a:r>
          </a:p>
          <a:p>
            <a:r>
              <a:rPr lang="en-US"/>
              <a:t>Jason Fletcher &amp; Marsha </a:t>
            </a:r>
            <a:r>
              <a:rPr lang="en-US" err="1"/>
              <a:t>Mailick</a:t>
            </a:r>
            <a:r>
              <a:rPr lang="en-US"/>
              <a:t> &amp; </a:t>
            </a:r>
            <a:r>
              <a:rPr lang="en-US" err="1"/>
              <a:t>Jieun</a:t>
            </a:r>
            <a:r>
              <a:rPr lang="en-US"/>
              <a:t> Song &amp; Barbara Wolfe, 2013. "</a:t>
            </a:r>
            <a:r>
              <a:rPr lang="en-US">
                <a:hlinkClick r:id="rId5"/>
              </a:rPr>
              <a:t>A Sibling Death in the Family: Common and Consequential</a:t>
            </a:r>
            <a:r>
              <a:rPr lang="en-US"/>
              <a:t>,"</a:t>
            </a:r>
            <a:r>
              <a:rPr lang="en-US">
                <a:solidFill>
                  <a:schemeClr val="tx2"/>
                </a:solidFill>
              </a:rPr>
              <a:t> Demography</a:t>
            </a:r>
            <a:r>
              <a:rPr lang="en-US"/>
              <a:t>, </a:t>
            </a:r>
            <a:r>
              <a:rPr lang="en-US" err="1"/>
              <a:t>Springer;Population</a:t>
            </a:r>
            <a:r>
              <a:rPr lang="en-US"/>
              <a:t> Association of America (PAA), vol. 50(3), pages 803-826, June.</a:t>
            </a:r>
          </a:p>
          <a:p>
            <a:pPr marL="0" indent="0">
              <a:buNone/>
            </a:pPr>
            <a:endParaRPr lang="en-US"/>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87932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920E-0B04-43CC-816E-554378F39FB2}"/>
              </a:ext>
            </a:extLst>
          </p:cNvPr>
          <p:cNvSpPr>
            <a:spLocks noGrp="1"/>
          </p:cNvSpPr>
          <p:nvPr>
            <p:ph type="title"/>
          </p:nvPr>
        </p:nvSpPr>
        <p:spPr/>
        <p:txBody>
          <a:bodyPr/>
          <a:lstStyle/>
          <a:p>
            <a:r>
              <a:rPr lang="en-US"/>
              <a:t>Resources cont...</a:t>
            </a:r>
          </a:p>
        </p:txBody>
      </p:sp>
      <p:sp>
        <p:nvSpPr>
          <p:cNvPr id="3" name="Content Placeholder 2">
            <a:extLst>
              <a:ext uri="{FF2B5EF4-FFF2-40B4-BE49-F238E27FC236}">
                <a16:creationId xmlns:a16="http://schemas.microsoft.com/office/drawing/2014/main" id="{92A9226F-227E-4BE2-B6C9-FC49C7C51630}"/>
              </a:ext>
            </a:extLst>
          </p:cNvPr>
          <p:cNvSpPr>
            <a:spLocks noGrp="1"/>
          </p:cNvSpPr>
          <p:nvPr>
            <p:ph idx="1"/>
          </p:nvPr>
        </p:nvSpPr>
        <p:spPr/>
        <p:txBody>
          <a:bodyPr>
            <a:normAutofit fontScale="92500" lnSpcReduction="20000"/>
          </a:bodyPr>
          <a:lstStyle/>
          <a:p>
            <a:r>
              <a:rPr lang="en-US"/>
              <a:t>Murray, J. S. (1999). Siblings of children with cancer: a review of the literature. </a:t>
            </a:r>
            <a:r>
              <a:rPr lang="en-US" i="1"/>
              <a:t>Journal of Pediatric Oncology Nursing</a:t>
            </a:r>
            <a:r>
              <a:rPr lang="en-US"/>
              <a:t>, </a:t>
            </a:r>
            <a:r>
              <a:rPr lang="en-US" i="1"/>
              <a:t>16</a:t>
            </a:r>
            <a:r>
              <a:rPr lang="en-US"/>
              <a:t>(1), 25-34.</a:t>
            </a:r>
          </a:p>
          <a:p>
            <a:r>
              <a:rPr lang="en-US"/>
              <a:t>Rosenberg, Abby R et al. “Long-term psychosocial outcomes among bereaved siblings of children with cancer.” </a:t>
            </a:r>
            <a:r>
              <a:rPr lang="en-US" i="1"/>
              <a:t>Journal of pain and symptom management </a:t>
            </a:r>
            <a:r>
              <a:rPr lang="en-US"/>
              <a:t>vol. 49,1 (2014): 55-65. </a:t>
            </a:r>
            <a:r>
              <a:rPr lang="en-US">
                <a:hlinkClick r:id="rId2"/>
              </a:rPr>
              <a:t>doi:10.1016/j.jpainsymman.2014.05.006</a:t>
            </a:r>
            <a:endParaRPr lang="en-US"/>
          </a:p>
          <a:p>
            <a:r>
              <a:rPr lang="en-US"/>
              <a:t>Sharpe, Donald &amp; Lucille Rossiter. “Siblings of Children With a Chronic Illness: A Meta-Analysis.” </a:t>
            </a:r>
            <a:r>
              <a:rPr lang="en-US" i="1"/>
              <a:t>Journal of Pediatric Psychology</a:t>
            </a:r>
            <a:r>
              <a:rPr lang="en-US"/>
              <a:t>, vol. 27, no. 8, 2002, pp. 699–710.</a:t>
            </a:r>
          </a:p>
          <a:p>
            <a:r>
              <a:rPr lang="en-US"/>
              <a:t>Yu Y, Liew Z, </a:t>
            </a:r>
            <a:r>
              <a:rPr lang="en-US" err="1"/>
              <a:t>Cnattingius</a:t>
            </a:r>
            <a:r>
              <a:rPr lang="en-US"/>
              <a:t> S, et al. Association of Mortality With the Death of a Sibling in Childhood. </a:t>
            </a:r>
            <a:r>
              <a:rPr lang="en-US" i="1"/>
              <a:t>JAMA </a:t>
            </a:r>
            <a:r>
              <a:rPr lang="en-US" i="1" err="1"/>
              <a:t>Pediatr</a:t>
            </a:r>
            <a:r>
              <a:rPr lang="en-US" i="1"/>
              <a:t>.</a:t>
            </a:r>
            <a:r>
              <a:rPr lang="en-US"/>
              <a:t> 2017;171(6):538–545. </a:t>
            </a:r>
            <a:r>
              <a:rPr lang="en-US">
                <a:hlinkClick r:id="rId3"/>
              </a:rPr>
              <a:t>doi:10.1001/jamapediatrics.2017.0197</a:t>
            </a:r>
          </a:p>
          <a:p>
            <a:endParaRPr lang="en-US"/>
          </a:p>
        </p:txBody>
      </p:sp>
    </p:spTree>
    <p:extLst>
      <p:ext uri="{BB962C8B-B14F-4D97-AF65-F5344CB8AC3E}">
        <p14:creationId xmlns:p14="http://schemas.microsoft.com/office/powerpoint/2010/main" val="7505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ED3FF710-7A15-4DAA-89DE-0AECE2F9B1FA}"/>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Can I answer any questions?</a:t>
            </a:r>
            <a:endParaRPr lang="en-US"/>
          </a:p>
        </p:txBody>
      </p:sp>
      <p:sp>
        <p:nvSpPr>
          <p:cNvPr id="26" name="Rectangle 25">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drawing of a cartoon character&#10;&#10;Description generated with high confidence">
            <a:extLst>
              <a:ext uri="{FF2B5EF4-FFF2-40B4-BE49-F238E27FC236}">
                <a16:creationId xmlns:a16="http://schemas.microsoft.com/office/drawing/2014/main" id="{E9D69DCE-367E-40D3-9AB4-C9A944AF696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334" r="15139" b="-1"/>
          <a:stretch/>
        </p:blipFill>
        <p:spPr>
          <a:xfrm>
            <a:off x="1412683" y="1410208"/>
            <a:ext cx="4348925" cy="3858780"/>
          </a:xfrm>
          <a:prstGeom prst="rect">
            <a:avLst/>
          </a:prstGeom>
        </p:spPr>
      </p:pic>
      <p:cxnSp>
        <p:nvCxnSpPr>
          <p:cNvPr id="28" name="Straight Connector 27">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16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301B-5D1C-4D9E-AA31-A9E33D975F55}"/>
              </a:ext>
            </a:extLst>
          </p:cNvPr>
          <p:cNvSpPr>
            <a:spLocks noGrp="1"/>
          </p:cNvSpPr>
          <p:nvPr>
            <p:ph type="title"/>
          </p:nvPr>
        </p:nvSpPr>
        <p:spPr>
          <a:xfrm>
            <a:off x="7535825" y="982132"/>
            <a:ext cx="3360772" cy="1303867"/>
          </a:xfrm>
        </p:spPr>
        <p:txBody>
          <a:bodyPr>
            <a:normAutofit/>
          </a:bodyPr>
          <a:lstStyle/>
          <a:p>
            <a:pPr>
              <a:lnSpc>
                <a:spcPct val="90000"/>
              </a:lnSpc>
            </a:pPr>
            <a:r>
              <a:rPr lang="en-US" sz="4100"/>
              <a:t>Research Questions </a:t>
            </a:r>
          </a:p>
        </p:txBody>
      </p:sp>
      <p:sp>
        <p:nvSpPr>
          <p:cNvPr id="9" name="Content Placeholder 8">
            <a:extLst>
              <a:ext uri="{FF2B5EF4-FFF2-40B4-BE49-F238E27FC236}">
                <a16:creationId xmlns:a16="http://schemas.microsoft.com/office/drawing/2014/main" id="{1563801D-0628-45DC-8022-13379E4CEBD2}"/>
              </a:ext>
            </a:extLst>
          </p:cNvPr>
          <p:cNvSpPr>
            <a:spLocks noGrp="1"/>
          </p:cNvSpPr>
          <p:nvPr>
            <p:ph idx="1"/>
          </p:nvPr>
        </p:nvSpPr>
        <p:spPr>
          <a:xfrm>
            <a:off x="7535824" y="2556932"/>
            <a:ext cx="3360771" cy="3318936"/>
          </a:xfrm>
        </p:spPr>
        <p:txBody>
          <a:bodyPr>
            <a:normAutofit/>
          </a:bodyPr>
          <a:lstStyle/>
          <a:p>
            <a:pPr>
              <a:lnSpc>
                <a:spcPct val="90000"/>
              </a:lnSpc>
            </a:pPr>
            <a:r>
              <a:rPr lang="en-US" sz="2000">
                <a:latin typeface="Arial Nova Cond Light"/>
              </a:rPr>
              <a:t>What are the emotional effects of having a sibling with a terminal illness?</a:t>
            </a:r>
            <a:endParaRPr lang="en-US" sz="2000"/>
          </a:p>
          <a:p>
            <a:pPr>
              <a:lnSpc>
                <a:spcPct val="90000"/>
              </a:lnSpc>
            </a:pPr>
            <a:r>
              <a:rPr lang="en-US" sz="2000">
                <a:latin typeface="Arial Nova Cond Light"/>
              </a:rPr>
              <a:t>How does this affect the child's self-view?</a:t>
            </a:r>
          </a:p>
          <a:p>
            <a:pPr>
              <a:lnSpc>
                <a:spcPct val="90000"/>
              </a:lnSpc>
            </a:pPr>
            <a:r>
              <a:rPr lang="en-US" sz="2000">
                <a:latin typeface="Arial Nova Cond Light"/>
              </a:rPr>
              <a:t>How do parenting styles differ and what effect does this have on the child?</a:t>
            </a:r>
          </a:p>
          <a:p>
            <a:pPr marL="0" indent="0">
              <a:lnSpc>
                <a:spcPct val="90000"/>
              </a:lnSpc>
              <a:buNone/>
            </a:pPr>
            <a:endParaRPr lang="en-US" sz="2000">
              <a:latin typeface="Arial Nova Cond Light"/>
            </a:endParaRPr>
          </a:p>
          <a:p>
            <a:pPr>
              <a:lnSpc>
                <a:spcPct val="90000"/>
              </a:lnSpc>
            </a:pPr>
            <a:endParaRPr lang="en-US" sz="2000">
              <a:latin typeface="Arial Nova Cond Light"/>
            </a:endParaRPr>
          </a:p>
          <a:p>
            <a:pPr marL="0" indent="0">
              <a:lnSpc>
                <a:spcPct val="90000"/>
              </a:lnSpc>
              <a:buNone/>
            </a:pPr>
            <a:endParaRPr lang="en-US" sz="2000">
              <a:latin typeface="Arial Nova Cond Light"/>
            </a:endParaRPr>
          </a:p>
        </p:txBody>
      </p:sp>
      <p:pic>
        <p:nvPicPr>
          <p:cNvPr id="7" name="Picture 4">
            <a:extLst>
              <a:ext uri="{FF2B5EF4-FFF2-40B4-BE49-F238E27FC236}">
                <a16:creationId xmlns:a16="http://schemas.microsoft.com/office/drawing/2014/main" id="{C0FD0BD8-8EBD-426E-8303-79F488B1D57D}"/>
              </a:ext>
            </a:extLst>
          </p:cNvPr>
          <p:cNvPicPr>
            <a:picLocks noChangeAspect="1"/>
          </p:cNvPicPr>
          <p:nvPr/>
        </p:nvPicPr>
        <p:blipFill rotWithShape="1">
          <a:blip r:embed="rId3"/>
          <a:srcRect t="1081" r="1" b="14581"/>
          <a:stretch/>
        </p:blipFill>
        <p:spPr>
          <a:xfrm>
            <a:off x="1753365" y="1482095"/>
            <a:ext cx="3706016" cy="3858780"/>
          </a:xfrm>
          <a:prstGeom prst="rect">
            <a:avLst/>
          </a:prstGeom>
        </p:spPr>
      </p:pic>
    </p:spTree>
    <p:extLst>
      <p:ext uri="{BB962C8B-B14F-4D97-AF65-F5344CB8AC3E}">
        <p14:creationId xmlns:p14="http://schemas.microsoft.com/office/powerpoint/2010/main" val="277386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14B8-3390-42F7-810C-084E4FD39515}"/>
              </a:ext>
            </a:extLst>
          </p:cNvPr>
          <p:cNvSpPr>
            <a:spLocks noGrp="1"/>
          </p:cNvSpPr>
          <p:nvPr>
            <p:ph type="title"/>
          </p:nvPr>
        </p:nvSpPr>
        <p:spPr>
          <a:xfrm>
            <a:off x="1180101" y="982132"/>
            <a:ext cx="6354633" cy="1303867"/>
          </a:xfrm>
        </p:spPr>
        <p:txBody>
          <a:bodyPr vert="horz" lIns="91440" tIns="45720" rIns="91440" bIns="45720" rtlCol="0" anchor="ctr">
            <a:normAutofit/>
          </a:bodyPr>
          <a:lstStyle/>
          <a:p>
            <a:r>
              <a:rPr lang="en-US"/>
              <a:t>Meet Sydney and Billy </a:t>
            </a:r>
          </a:p>
        </p:txBody>
      </p:sp>
      <p:sp>
        <p:nvSpPr>
          <p:cNvPr id="4" name="TextBox 3">
            <a:extLst>
              <a:ext uri="{FF2B5EF4-FFF2-40B4-BE49-F238E27FC236}">
                <a16:creationId xmlns:a16="http://schemas.microsoft.com/office/drawing/2014/main" id="{1C3A0A0B-EDF5-46B1-970D-B0058026EEFC}"/>
              </a:ext>
            </a:extLst>
          </p:cNvPr>
          <p:cNvSpPr txBox="1"/>
          <p:nvPr/>
        </p:nvSpPr>
        <p:spPr>
          <a:xfrm>
            <a:off x="1167385" y="2556932"/>
            <a:ext cx="6380065"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Sydney-7 years old </a:t>
            </a:r>
          </a:p>
          <a:p>
            <a:pPr defTabSz="45720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Billy- 2 years old </a:t>
            </a:r>
          </a:p>
          <a:p>
            <a:pPr defTabSz="457200">
              <a:spcBef>
                <a:spcPct val="20000"/>
              </a:spcBef>
              <a:spcAft>
                <a:spcPts val="600"/>
              </a:spcAft>
              <a:buClr>
                <a:schemeClr val="accent1"/>
              </a:buClr>
              <a:buSzPct val="115000"/>
              <a:buFont typeface="Arial"/>
              <a:buChar char="•"/>
            </a:pPr>
            <a:endParaRPr lang="en-US" sz="2800" dirty="0">
              <a:solidFill>
                <a:schemeClr val="tx1">
                  <a:lumMod val="85000"/>
                  <a:lumOff val="15000"/>
                </a:schemeClr>
              </a:solidFill>
            </a:endParaRPr>
          </a:p>
          <a:p>
            <a:pPr defTabSz="45720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At 1-year old Billy was diagnosed with cancer. </a:t>
            </a:r>
          </a:p>
        </p:txBody>
      </p:sp>
      <p:pic>
        <p:nvPicPr>
          <p:cNvPr id="24" name="Picture 24" descr="A person holding a baby&#10;&#10;Description generated with very high confidence">
            <a:extLst>
              <a:ext uri="{FF2B5EF4-FFF2-40B4-BE49-F238E27FC236}">
                <a16:creationId xmlns:a16="http://schemas.microsoft.com/office/drawing/2014/main" id="{03EF86F3-E0AA-4418-AE8B-C459A59D0EAA}"/>
              </a:ext>
            </a:extLst>
          </p:cNvPr>
          <p:cNvPicPr>
            <a:picLocks noChangeAspect="1"/>
          </p:cNvPicPr>
          <p:nvPr/>
        </p:nvPicPr>
        <p:blipFill rotWithShape="1">
          <a:blip r:embed="rId3"/>
          <a:srcRect r="-3" b="2952"/>
          <a:stretch/>
        </p:blipFill>
        <p:spPr>
          <a:xfrm>
            <a:off x="8137325" y="1158024"/>
            <a:ext cx="2839277" cy="2066544"/>
          </a:xfrm>
          <a:prstGeom prst="rect">
            <a:avLst/>
          </a:prstGeom>
          <a:ln w="57150" cmpd="thickThin">
            <a:solidFill>
              <a:schemeClr val="tx1">
                <a:lumMod val="50000"/>
                <a:lumOff val="50000"/>
              </a:schemeClr>
            </a:solidFill>
            <a:miter lim="800000"/>
          </a:ln>
        </p:spPr>
      </p:pic>
      <p:pic>
        <p:nvPicPr>
          <p:cNvPr id="13" name="Picture 18" descr="A close up of a logo&#10;&#10;Description generated with high confidence">
            <a:extLst>
              <a:ext uri="{FF2B5EF4-FFF2-40B4-BE49-F238E27FC236}">
                <a16:creationId xmlns:a16="http://schemas.microsoft.com/office/drawing/2014/main" id="{45F55653-7AFD-4151-B0E2-E4EF45FE3B6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2237" r="6" b="455"/>
          <a:stretch/>
        </p:blipFill>
        <p:spPr>
          <a:xfrm>
            <a:off x="8135453" y="3631646"/>
            <a:ext cx="2843021" cy="206654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1397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842B-10E6-4BA5-B2A0-BBF1133CA2CF}"/>
              </a:ext>
            </a:extLst>
          </p:cNvPr>
          <p:cNvSpPr>
            <a:spLocks noGrp="1"/>
          </p:cNvSpPr>
          <p:nvPr>
            <p:ph type="title"/>
          </p:nvPr>
        </p:nvSpPr>
        <p:spPr/>
        <p:txBody>
          <a:bodyPr vert="horz" lIns="91440" tIns="45720" rIns="91440" bIns="45720" rtlCol="0">
            <a:normAutofit/>
          </a:bodyPr>
          <a:lstStyle/>
          <a:p>
            <a:r>
              <a:rPr lang="en-US">
                <a:solidFill>
                  <a:srgbClr val="212121"/>
                </a:solidFill>
              </a:rPr>
              <a:t>Physical  Development </a:t>
            </a:r>
            <a:br>
              <a:rPr lang="en-US">
                <a:solidFill>
                  <a:srgbClr val="212121"/>
                </a:solidFill>
              </a:rPr>
            </a:br>
            <a:r>
              <a:rPr lang="en-US" sz="2800"/>
              <a:t>Biological changes in the body and brain.</a:t>
            </a:r>
            <a:endParaRPr lang="en-US" sz="2800">
              <a:solidFill>
                <a:srgbClr val="212121"/>
              </a:solidFill>
            </a:endParaRPr>
          </a:p>
        </p:txBody>
      </p:sp>
      <p:sp>
        <p:nvSpPr>
          <p:cNvPr id="118" name="Content Placeholder 117">
            <a:extLst>
              <a:ext uri="{FF2B5EF4-FFF2-40B4-BE49-F238E27FC236}">
                <a16:creationId xmlns:a16="http://schemas.microsoft.com/office/drawing/2014/main" id="{409EF5B0-721D-4905-9285-84708A456DD5}"/>
              </a:ext>
            </a:extLst>
          </p:cNvPr>
          <p:cNvSpPr>
            <a:spLocks noGrp="1"/>
          </p:cNvSpPr>
          <p:nvPr>
            <p:ph idx="1"/>
          </p:nvPr>
        </p:nvSpPr>
        <p:spPr/>
        <p:txBody>
          <a:bodyPr>
            <a:normAutofit fontScale="92500" lnSpcReduction="20000"/>
          </a:bodyPr>
          <a:lstStyle/>
          <a:p>
            <a:r>
              <a:rPr lang="en-US" dirty="0">
                <a:solidFill>
                  <a:srgbClr val="373737"/>
                </a:solidFill>
              </a:rPr>
              <a:t>Due to constant worrying about their sick sibling, the child will often experience exhaustion due to lack of sleep (La Clare, 2013).</a:t>
            </a:r>
          </a:p>
          <a:p>
            <a:r>
              <a:rPr lang="en-US" dirty="0">
                <a:solidFill>
                  <a:srgbClr val="373737"/>
                </a:solidFill>
              </a:rPr>
              <a:t>Typically after the sibling's initial diagnosis, the nutrition of the well child decreases as they go through stages of grief and depression (</a:t>
            </a:r>
            <a:r>
              <a:rPr lang="en-US" dirty="0" err="1">
                <a:solidFill>
                  <a:srgbClr val="373737"/>
                </a:solidFill>
              </a:rPr>
              <a:t>Fleary</a:t>
            </a:r>
            <a:r>
              <a:rPr lang="en-US" dirty="0">
                <a:solidFill>
                  <a:srgbClr val="373737"/>
                </a:solidFill>
              </a:rPr>
              <a:t> &amp; </a:t>
            </a:r>
            <a:r>
              <a:rPr lang="en-US" dirty="0" err="1">
                <a:solidFill>
                  <a:srgbClr val="373737"/>
                </a:solidFill>
              </a:rPr>
              <a:t>Heffer</a:t>
            </a:r>
            <a:r>
              <a:rPr lang="en-US" dirty="0">
                <a:solidFill>
                  <a:srgbClr val="373737"/>
                </a:solidFill>
              </a:rPr>
              <a:t>, 2013).</a:t>
            </a:r>
          </a:p>
          <a:p>
            <a:r>
              <a:rPr lang="en-US" dirty="0">
                <a:solidFill>
                  <a:srgbClr val="373737"/>
                </a:solidFill>
              </a:rPr>
              <a:t>As a result of both lack of sleep and poor nutrition, the well child's immune system becomes more susceptible to illness and may result in the already ill child getting sicker (Crehan, 2011). </a:t>
            </a:r>
          </a:p>
          <a:p>
            <a:r>
              <a:rPr lang="en-US" dirty="0">
                <a:solidFill>
                  <a:srgbClr val="373737"/>
                </a:solidFill>
              </a:rPr>
              <a:t>Poor nutrition affects both cognitive and social-emotional development:</a:t>
            </a:r>
          </a:p>
          <a:p>
            <a:pPr lvl="1"/>
            <a:r>
              <a:rPr lang="en-US" sz="2400" dirty="0">
                <a:solidFill>
                  <a:srgbClr val="373737"/>
                </a:solidFill>
              </a:rPr>
              <a:t>Poor </a:t>
            </a:r>
            <a:r>
              <a:rPr lang="en-US" sz="2400">
                <a:solidFill>
                  <a:srgbClr val="373737"/>
                </a:solidFill>
              </a:rPr>
              <a:t>nutrition + fatigued=poor cognitive performance and low emotional state</a:t>
            </a:r>
          </a:p>
          <a:p>
            <a:pPr marL="457200" lvl="1" indent="0">
              <a:buNone/>
            </a:pPr>
            <a:endParaRPr lang="en-US" sz="2400">
              <a:solidFill>
                <a:srgbClr val="373737"/>
              </a:solidFill>
            </a:endParaRPr>
          </a:p>
          <a:p>
            <a:endParaRPr lang="en-US">
              <a:solidFill>
                <a:srgbClr val="373737"/>
              </a:solidFill>
            </a:endParaRPr>
          </a:p>
          <a:p>
            <a:endParaRPr lang="en-US">
              <a:solidFill>
                <a:srgbClr val="373737"/>
              </a:solidFill>
            </a:endParaRPr>
          </a:p>
        </p:txBody>
      </p:sp>
      <p:pic>
        <p:nvPicPr>
          <p:cNvPr id="3" name="Picture 3">
            <a:extLst>
              <a:ext uri="{FF2B5EF4-FFF2-40B4-BE49-F238E27FC236}">
                <a16:creationId xmlns:a16="http://schemas.microsoft.com/office/drawing/2014/main" id="{65F386A0-9031-40BD-9896-B03806D4BE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2551" y="713829"/>
            <a:ext cx="2024333" cy="1850377"/>
          </a:xfrm>
          <a:prstGeom prst="rect">
            <a:avLst/>
          </a:prstGeom>
        </p:spPr>
      </p:pic>
    </p:spTree>
    <p:extLst>
      <p:ext uri="{BB962C8B-B14F-4D97-AF65-F5344CB8AC3E}">
        <p14:creationId xmlns:p14="http://schemas.microsoft.com/office/powerpoint/2010/main" val="194106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735" name="TextBox 1734">
            <a:extLst>
              <a:ext uri="{FF2B5EF4-FFF2-40B4-BE49-F238E27FC236}">
                <a16:creationId xmlns:a16="http://schemas.microsoft.com/office/drawing/2014/main" id="{2F13A9D3-8A8A-450A-8C31-3D5A3745832D}"/>
              </a:ext>
            </a:extLst>
          </p:cNvPr>
          <p:cNvSpPr txBox="1"/>
          <p:nvPr/>
        </p:nvSpPr>
        <p:spPr>
          <a:xfrm>
            <a:off x="1295402" y="982132"/>
            <a:ext cx="9601196" cy="13038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defTabSz="457200">
              <a:spcBef>
                <a:spcPct val="0"/>
              </a:spcBef>
              <a:spcAft>
                <a:spcPts val="600"/>
              </a:spcAft>
            </a:pPr>
            <a:r>
              <a:rPr lang="en-US" sz="4400">
                <a:ln w="3175" cmpd="sng">
                  <a:noFill/>
                </a:ln>
                <a:solidFill>
                  <a:srgbClr val="262626"/>
                </a:solidFill>
                <a:latin typeface="+mj-lt"/>
                <a:ea typeface="+mj-ea"/>
                <a:cs typeface="+mj-cs"/>
              </a:rPr>
              <a:t>Physical Effects </a:t>
            </a:r>
          </a:p>
        </p:txBody>
      </p:sp>
      <p:graphicFrame>
        <p:nvGraphicFramePr>
          <p:cNvPr id="4" name="Diagram 4">
            <a:extLst>
              <a:ext uri="{FF2B5EF4-FFF2-40B4-BE49-F238E27FC236}">
                <a16:creationId xmlns:a16="http://schemas.microsoft.com/office/drawing/2014/main" id="{7B9B3B0A-F481-491D-B8A2-4B6126CDB750}"/>
              </a:ext>
            </a:extLst>
          </p:cNvPr>
          <p:cNvGraphicFramePr/>
          <p:nvPr>
            <p:extLst>
              <p:ext uri="{D42A27DB-BD31-4B8C-83A1-F6EECF244321}">
                <p14:modId xmlns:p14="http://schemas.microsoft.com/office/powerpoint/2010/main" val="3146104098"/>
              </p:ext>
            </p:extLst>
          </p:nvPr>
        </p:nvGraphicFramePr>
        <p:xfrm>
          <a:off x="1295401" y="2287633"/>
          <a:ext cx="9601197" cy="356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97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DEFF-96D9-4334-94E1-928E46C667DD}"/>
              </a:ext>
            </a:extLst>
          </p:cNvPr>
          <p:cNvSpPr>
            <a:spLocks noGrp="1"/>
          </p:cNvSpPr>
          <p:nvPr>
            <p:ph type="title"/>
          </p:nvPr>
        </p:nvSpPr>
        <p:spPr/>
        <p:txBody>
          <a:bodyPr>
            <a:normAutofit fontScale="90000"/>
          </a:bodyPr>
          <a:lstStyle/>
          <a:p>
            <a:r>
              <a:rPr lang="en-US"/>
              <a:t>Cognitive Development </a:t>
            </a:r>
            <a:br>
              <a:rPr lang="en-US"/>
            </a:br>
            <a:r>
              <a:rPr lang="en-US" sz="2800"/>
              <a:t>Changes in the way we think, understand, and reason about the world. </a:t>
            </a:r>
          </a:p>
        </p:txBody>
      </p:sp>
      <p:sp>
        <p:nvSpPr>
          <p:cNvPr id="3" name="Content Placeholder 2">
            <a:extLst>
              <a:ext uri="{FF2B5EF4-FFF2-40B4-BE49-F238E27FC236}">
                <a16:creationId xmlns:a16="http://schemas.microsoft.com/office/drawing/2014/main" id="{F79FA418-C7D4-4B19-9ACE-D9F2079DF630}"/>
              </a:ext>
            </a:extLst>
          </p:cNvPr>
          <p:cNvSpPr>
            <a:spLocks noGrp="1"/>
          </p:cNvSpPr>
          <p:nvPr>
            <p:ph idx="1"/>
          </p:nvPr>
        </p:nvSpPr>
        <p:spPr/>
        <p:txBody>
          <a:bodyPr/>
          <a:lstStyle/>
          <a:p>
            <a:r>
              <a:rPr lang="en-US"/>
              <a:t>A child's cognitive development can be hindered for multiple reasons when their sibling is terminally ill:</a:t>
            </a:r>
          </a:p>
          <a:p>
            <a:pPr lvl="1"/>
            <a:r>
              <a:rPr lang="en-US"/>
              <a:t>Being present but not "present" in academic classes due to worry about their sibling </a:t>
            </a:r>
          </a:p>
          <a:p>
            <a:pPr lvl="1"/>
            <a:r>
              <a:rPr lang="en-US"/>
              <a:t>Parent's inability to get them to and from school because the need of the ill child to have an adult with them at home/in the hospital</a:t>
            </a:r>
          </a:p>
          <a:p>
            <a:pPr lvl="1"/>
            <a:r>
              <a:rPr lang="en-US"/>
              <a:t>Child does not feel mentally/emotionally up to the task of going to school and parent gives in to avoid conflict</a:t>
            </a:r>
          </a:p>
        </p:txBody>
      </p:sp>
      <p:pic>
        <p:nvPicPr>
          <p:cNvPr id="4" name="Picture 4" descr="A picture containing text, map&#10;&#10;Description generated with high confidence">
            <a:extLst>
              <a:ext uri="{FF2B5EF4-FFF2-40B4-BE49-F238E27FC236}">
                <a16:creationId xmlns:a16="http://schemas.microsoft.com/office/drawing/2014/main" id="{64E11C8D-D9C4-48B2-9534-2257C09618B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176" b="18519"/>
          <a:stretch/>
        </p:blipFill>
        <p:spPr>
          <a:xfrm>
            <a:off x="1101305" y="662798"/>
            <a:ext cx="1348632" cy="1073297"/>
          </a:xfrm>
          <a:prstGeom prst="rect">
            <a:avLst/>
          </a:prstGeom>
        </p:spPr>
      </p:pic>
    </p:spTree>
    <p:extLst>
      <p:ext uri="{BB962C8B-B14F-4D97-AF65-F5344CB8AC3E}">
        <p14:creationId xmlns:p14="http://schemas.microsoft.com/office/powerpoint/2010/main" val="425313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3A2E-81D1-4B87-AE6A-AC82DE531145}"/>
              </a:ext>
            </a:extLst>
          </p:cNvPr>
          <p:cNvSpPr>
            <a:spLocks noGrp="1"/>
          </p:cNvSpPr>
          <p:nvPr>
            <p:ph type="title"/>
          </p:nvPr>
        </p:nvSpPr>
        <p:spPr/>
        <p:txBody>
          <a:bodyPr/>
          <a:lstStyle/>
          <a:p>
            <a:r>
              <a:rPr lang="en-US"/>
              <a:t>Cognitive Development cont...</a:t>
            </a:r>
          </a:p>
        </p:txBody>
      </p:sp>
      <p:sp>
        <p:nvSpPr>
          <p:cNvPr id="3" name="Content Placeholder 2">
            <a:extLst>
              <a:ext uri="{FF2B5EF4-FFF2-40B4-BE49-F238E27FC236}">
                <a16:creationId xmlns:a16="http://schemas.microsoft.com/office/drawing/2014/main" id="{A1323670-CCED-40B5-ACD8-85DCFFA1801A}"/>
              </a:ext>
            </a:extLst>
          </p:cNvPr>
          <p:cNvSpPr>
            <a:spLocks noGrp="1"/>
          </p:cNvSpPr>
          <p:nvPr>
            <p:ph idx="1"/>
          </p:nvPr>
        </p:nvSpPr>
        <p:spPr/>
        <p:txBody>
          <a:bodyPr>
            <a:normAutofit fontScale="92500" lnSpcReduction="20000"/>
          </a:bodyPr>
          <a:lstStyle/>
          <a:p>
            <a:r>
              <a:rPr lang="en-US"/>
              <a:t>Being exposed to high stress situations in middle childhood, children explore healthy coping mechanisms at a much earlier age than the typical child. </a:t>
            </a:r>
          </a:p>
          <a:p>
            <a:r>
              <a:rPr lang="en-US"/>
              <a:t>Although there may be academic consequences, there are also positive cognitive effects such as:</a:t>
            </a:r>
          </a:p>
          <a:p>
            <a:pPr lvl="1"/>
            <a:r>
              <a:rPr lang="en-US"/>
              <a:t>Broadened vocabulary and understanding of medical terminology </a:t>
            </a:r>
          </a:p>
          <a:p>
            <a:pPr lvl="1"/>
            <a:r>
              <a:rPr lang="en-US"/>
              <a:t>Exposure to "adult problems" helps children move from the concrete operational stage into the formal operational stage where they become more inclined to think abstractly to better accommodate their ill sibling (Piaget's Theory of Cognitive Development)</a:t>
            </a:r>
          </a:p>
          <a:p>
            <a:pPr lvl="1"/>
            <a:r>
              <a:rPr lang="en-US"/>
              <a:t>The child can think ahead into the future –</a:t>
            </a:r>
            <a:r>
              <a:rPr lang="en-US" i="1"/>
              <a:t>abstractly</a:t>
            </a:r>
            <a:r>
              <a:rPr lang="en-US"/>
              <a:t>- as opposed to only thinking about the "here and now" -</a:t>
            </a:r>
            <a:r>
              <a:rPr lang="en-US" i="1"/>
              <a:t>formally</a:t>
            </a:r>
            <a:r>
              <a:rPr lang="en-US"/>
              <a:t>- (Piaget's Theory of Cognitive Development)</a:t>
            </a:r>
          </a:p>
          <a:p>
            <a:pPr marL="457200" lvl="1" indent="0">
              <a:buNone/>
            </a:pPr>
            <a:endParaRPr lang="en-US"/>
          </a:p>
        </p:txBody>
      </p:sp>
    </p:spTree>
    <p:extLst>
      <p:ext uri="{BB962C8B-B14F-4D97-AF65-F5344CB8AC3E}">
        <p14:creationId xmlns:p14="http://schemas.microsoft.com/office/powerpoint/2010/main" val="347252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A8BF-59E7-4006-8BF6-E14020913389}"/>
              </a:ext>
            </a:extLst>
          </p:cNvPr>
          <p:cNvSpPr>
            <a:spLocks noGrp="1"/>
          </p:cNvSpPr>
          <p:nvPr>
            <p:ph type="title"/>
          </p:nvPr>
        </p:nvSpPr>
        <p:spPr/>
        <p:txBody>
          <a:bodyPr>
            <a:normAutofit fontScale="90000"/>
          </a:bodyPr>
          <a:lstStyle/>
          <a:p>
            <a:r>
              <a:rPr lang="en-US"/>
              <a:t>Social-Emotional Development </a:t>
            </a:r>
            <a:br>
              <a:rPr lang="en-US"/>
            </a:br>
            <a:r>
              <a:rPr lang="en-US" sz="2500"/>
              <a:t>Changes in the way we connect to other individuals and express and understand emotions </a:t>
            </a:r>
          </a:p>
        </p:txBody>
      </p:sp>
      <p:sp>
        <p:nvSpPr>
          <p:cNvPr id="3" name="Content Placeholder 2">
            <a:extLst>
              <a:ext uri="{FF2B5EF4-FFF2-40B4-BE49-F238E27FC236}">
                <a16:creationId xmlns:a16="http://schemas.microsoft.com/office/drawing/2014/main" id="{03296CF3-46D4-4FB1-B4DC-A90C4B7039AD}"/>
              </a:ext>
            </a:extLst>
          </p:cNvPr>
          <p:cNvSpPr>
            <a:spLocks noGrp="1"/>
          </p:cNvSpPr>
          <p:nvPr>
            <p:ph idx="1"/>
          </p:nvPr>
        </p:nvSpPr>
        <p:spPr/>
        <p:txBody>
          <a:bodyPr>
            <a:normAutofit fontScale="92500" lnSpcReduction="10000"/>
          </a:bodyPr>
          <a:lstStyle/>
          <a:p>
            <a:r>
              <a:rPr lang="en-US"/>
              <a:t>Having a sick sibling helps a child advance in understanding emotional display rules (La Clare, 2013) . </a:t>
            </a:r>
          </a:p>
          <a:p>
            <a:pPr lvl="1"/>
            <a:r>
              <a:rPr lang="en-US"/>
              <a:t>When the family gets bad news about Billy's illness, Sydney puts on a brave face for her baby brother by controlling her facial expressions and body language. </a:t>
            </a:r>
          </a:p>
          <a:p>
            <a:r>
              <a:rPr lang="en-US"/>
              <a:t>Even though Sydney does not have cancer, she is no longer allowed to go to a friend's house or have friends over to her house because Billy's chemotherapy makes him especially susceptible to catching a sickness. </a:t>
            </a:r>
          </a:p>
          <a:p>
            <a:pPr lvl="1"/>
            <a:r>
              <a:rPr lang="en-US"/>
              <a:t>Thus, Sydney's social development is hindered because she loses that typical contact she would normally have with peers and it is replaced by constant contact with family (La Clare, 2013).</a:t>
            </a:r>
          </a:p>
        </p:txBody>
      </p:sp>
      <p:pic>
        <p:nvPicPr>
          <p:cNvPr id="4" name="Picture 4" descr="A picture containing vector graphics&#10;&#10;Description generated with high confidence">
            <a:extLst>
              <a:ext uri="{FF2B5EF4-FFF2-40B4-BE49-F238E27FC236}">
                <a16:creationId xmlns:a16="http://schemas.microsoft.com/office/drawing/2014/main" id="{F92A0B58-1A6A-4703-B312-792B7E5188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89007" y="719960"/>
            <a:ext cx="1015042" cy="917966"/>
          </a:xfrm>
          <a:prstGeom prst="rect">
            <a:avLst/>
          </a:prstGeom>
        </p:spPr>
      </p:pic>
    </p:spTree>
    <p:extLst>
      <p:ext uri="{BB962C8B-B14F-4D97-AF65-F5344CB8AC3E}">
        <p14:creationId xmlns:p14="http://schemas.microsoft.com/office/powerpoint/2010/main" val="192590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0521-F2D1-4DFA-B3FA-06BFF02B45C1}"/>
              </a:ext>
            </a:extLst>
          </p:cNvPr>
          <p:cNvSpPr>
            <a:spLocks noGrp="1"/>
          </p:cNvSpPr>
          <p:nvPr>
            <p:ph type="title"/>
          </p:nvPr>
        </p:nvSpPr>
        <p:spPr/>
        <p:txBody>
          <a:bodyPr/>
          <a:lstStyle/>
          <a:p>
            <a:r>
              <a:rPr lang="en-US"/>
              <a:t>Social-Emotional Development cont...</a:t>
            </a:r>
          </a:p>
        </p:txBody>
      </p:sp>
      <p:sp>
        <p:nvSpPr>
          <p:cNvPr id="3" name="Content Placeholder 2">
            <a:extLst>
              <a:ext uri="{FF2B5EF4-FFF2-40B4-BE49-F238E27FC236}">
                <a16:creationId xmlns:a16="http://schemas.microsoft.com/office/drawing/2014/main" id="{EE7E555D-F53A-4745-8C4B-81C9CD445ABE}"/>
              </a:ext>
            </a:extLst>
          </p:cNvPr>
          <p:cNvSpPr>
            <a:spLocks noGrp="1"/>
          </p:cNvSpPr>
          <p:nvPr>
            <p:ph idx="1"/>
          </p:nvPr>
        </p:nvSpPr>
        <p:spPr/>
        <p:txBody>
          <a:bodyPr/>
          <a:lstStyle/>
          <a:p>
            <a:r>
              <a:rPr lang="en-US"/>
              <a:t>As the sick child's illness progresses and more intense care is required, the well child may begin to resent their sibling for taking up all their parent's time (Rosenberg, 2014).</a:t>
            </a:r>
          </a:p>
          <a:p>
            <a:r>
              <a:rPr lang="en-US"/>
              <a:t>Perhaps the greatest benefit of growing up with a sick sibling is that the children are shown to have greater compassion and empathy.</a:t>
            </a:r>
          </a:p>
          <a:p>
            <a:r>
              <a:rPr lang="en-US"/>
              <a:t>They also exhibit a greater overall appreciation and understanding of life (Sharpe &amp; Lucille, 2002).</a:t>
            </a:r>
          </a:p>
        </p:txBody>
      </p:sp>
    </p:spTree>
    <p:extLst>
      <p:ext uri="{BB962C8B-B14F-4D97-AF65-F5344CB8AC3E}">
        <p14:creationId xmlns:p14="http://schemas.microsoft.com/office/powerpoint/2010/main" val="3410261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Developmental Effects of Having a Terminally Ill Sibling</vt:lpstr>
      <vt:lpstr>Research Questions </vt:lpstr>
      <vt:lpstr>Meet Sydney and Billy </vt:lpstr>
      <vt:lpstr>Physical  Development  Biological changes in the body and brain.</vt:lpstr>
      <vt:lpstr>PowerPoint Presentation</vt:lpstr>
      <vt:lpstr>Cognitive Development  Changes in the way we think, understand, and reason about the world. </vt:lpstr>
      <vt:lpstr>Cognitive Development cont...</vt:lpstr>
      <vt:lpstr>Social-Emotional Development  Changes in the way we connect to other individuals and express and understand emotions </vt:lpstr>
      <vt:lpstr>Social-Emotional Development cont...</vt:lpstr>
      <vt:lpstr>Behavioral Perspective </vt:lpstr>
      <vt:lpstr>Parenting Styles </vt:lpstr>
      <vt:lpstr>Parenting Styles cont...</vt:lpstr>
      <vt:lpstr>Resources </vt:lpstr>
      <vt:lpstr>Resources cont...</vt:lpstr>
      <vt:lpstr>Can I answer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81</cp:revision>
  <dcterms:created xsi:type="dcterms:W3CDTF">2013-07-15T20:26:40Z</dcterms:created>
  <dcterms:modified xsi:type="dcterms:W3CDTF">2019-05-25T20:34:36Z</dcterms:modified>
</cp:coreProperties>
</file>