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36576000" cy="27432000"/>
  <p:notesSz cx="7053263" cy="9309100"/>
  <p:defaultTextStyle>
    <a:defPPr>
      <a:defRPr lang="en-US"/>
    </a:defPPr>
    <a:lvl1pPr marL="0" algn="l" defTabSz="3657454" rtl="0" eaLnBrk="1" latinLnBrk="0" hangingPunct="1">
      <a:defRPr sz="7200" kern="1200">
        <a:solidFill>
          <a:schemeClr val="tx1"/>
        </a:solidFill>
        <a:latin typeface="+mn-lt"/>
        <a:ea typeface="+mn-ea"/>
        <a:cs typeface="+mn-cs"/>
      </a:defRPr>
    </a:lvl1pPr>
    <a:lvl2pPr marL="1828727" algn="l" defTabSz="3657454" rtl="0" eaLnBrk="1" latinLnBrk="0" hangingPunct="1">
      <a:defRPr sz="7200" kern="1200">
        <a:solidFill>
          <a:schemeClr val="tx1"/>
        </a:solidFill>
        <a:latin typeface="+mn-lt"/>
        <a:ea typeface="+mn-ea"/>
        <a:cs typeface="+mn-cs"/>
      </a:defRPr>
    </a:lvl2pPr>
    <a:lvl3pPr marL="3657454" algn="l" defTabSz="3657454" rtl="0" eaLnBrk="1" latinLnBrk="0" hangingPunct="1">
      <a:defRPr sz="7200" kern="1200">
        <a:solidFill>
          <a:schemeClr val="tx1"/>
        </a:solidFill>
        <a:latin typeface="+mn-lt"/>
        <a:ea typeface="+mn-ea"/>
        <a:cs typeface="+mn-cs"/>
      </a:defRPr>
    </a:lvl3pPr>
    <a:lvl4pPr marL="5486181" algn="l" defTabSz="3657454" rtl="0" eaLnBrk="1" latinLnBrk="0" hangingPunct="1">
      <a:defRPr sz="7200" kern="1200">
        <a:solidFill>
          <a:schemeClr val="tx1"/>
        </a:solidFill>
        <a:latin typeface="+mn-lt"/>
        <a:ea typeface="+mn-ea"/>
        <a:cs typeface="+mn-cs"/>
      </a:defRPr>
    </a:lvl4pPr>
    <a:lvl5pPr marL="7314907" algn="l" defTabSz="3657454" rtl="0" eaLnBrk="1" latinLnBrk="0" hangingPunct="1">
      <a:defRPr sz="7200" kern="1200">
        <a:solidFill>
          <a:schemeClr val="tx1"/>
        </a:solidFill>
        <a:latin typeface="+mn-lt"/>
        <a:ea typeface="+mn-ea"/>
        <a:cs typeface="+mn-cs"/>
      </a:defRPr>
    </a:lvl5pPr>
    <a:lvl6pPr marL="9143634" algn="l" defTabSz="3657454" rtl="0" eaLnBrk="1" latinLnBrk="0" hangingPunct="1">
      <a:defRPr sz="7200" kern="1200">
        <a:solidFill>
          <a:schemeClr val="tx1"/>
        </a:solidFill>
        <a:latin typeface="+mn-lt"/>
        <a:ea typeface="+mn-ea"/>
        <a:cs typeface="+mn-cs"/>
      </a:defRPr>
    </a:lvl6pPr>
    <a:lvl7pPr marL="10972361" algn="l" defTabSz="3657454" rtl="0" eaLnBrk="1" latinLnBrk="0" hangingPunct="1">
      <a:defRPr sz="7200" kern="1200">
        <a:solidFill>
          <a:schemeClr val="tx1"/>
        </a:solidFill>
        <a:latin typeface="+mn-lt"/>
        <a:ea typeface="+mn-ea"/>
        <a:cs typeface="+mn-cs"/>
      </a:defRPr>
    </a:lvl7pPr>
    <a:lvl8pPr marL="12801088" algn="l" defTabSz="3657454" rtl="0" eaLnBrk="1" latinLnBrk="0" hangingPunct="1">
      <a:defRPr sz="7200" kern="1200">
        <a:solidFill>
          <a:schemeClr val="tx1"/>
        </a:solidFill>
        <a:latin typeface="+mn-lt"/>
        <a:ea typeface="+mn-ea"/>
        <a:cs typeface="+mn-cs"/>
      </a:defRPr>
    </a:lvl8pPr>
    <a:lvl9pPr marL="14629815" algn="l" defTabSz="3657454" rtl="0" eaLnBrk="1" latinLnBrk="0" hangingPunct="1">
      <a:defRPr sz="7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784">
          <p15:clr>
            <a:srgbClr val="A4A3A4"/>
          </p15:clr>
        </p15:guide>
        <p15:guide id="2" pos="115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ric salamon"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19" autoAdjust="0"/>
    <p:restoredTop sz="99878" autoAdjust="0"/>
  </p:normalViewPr>
  <p:slideViewPr>
    <p:cSldViewPr>
      <p:cViewPr>
        <p:scale>
          <a:sx n="20" d="100"/>
          <a:sy n="20" d="100"/>
        </p:scale>
        <p:origin x="2856" y="552"/>
      </p:cViewPr>
      <p:guideLst>
        <p:guide orient="horz" pos="8784"/>
        <p:guide pos="1152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file:////Volumes\MEGAN%20BLAND\2017-2018\BIOL%20251\Honors%20Research%20Project\Honors%20Project%20Data.xlsx" TargetMode="External"/></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oleObject" Target="file:////Volumes\MEGAN%20BLAND\2017-2018\BIOL%20251\Honors%20Research%20Project\Honors%20Project%20Data.xlsx" TargetMode="External"/></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oleObject" Target="file:////Volumes\MEGAN%20BLAND\2017-2018\BIOL%20251\Honors%20Research%20Project\Honors%20Project%20Data.xlsx" TargetMode="External"/></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oleObject" Target="file:////Volumes\MEGAN%20BLAND\2017-2018\BIOL%20251\Honors%20Research%20Project\Honors%20Project%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'Species per site'!$E$2</c:f>
              <c:strCache>
                <c:ptCount val="1"/>
                <c:pt idx="0">
                  <c:v>Average</c:v>
                </c:pt>
              </c:strCache>
            </c:strRef>
          </c:tx>
          <c:spPr>
            <a:solidFill>
              <a:schemeClr val="accent4"/>
            </a:solidFill>
            <a:ln>
              <a:noFill/>
            </a:ln>
            <a:effectLst/>
          </c:spPr>
          <c:invertIfNegative val="0"/>
          <c:errBars>
            <c:errBarType val="both"/>
            <c:errValType val="cust"/>
            <c:noEndCap val="0"/>
            <c:plus>
              <c:numRef>
                <c:f>'Species per site'!$B$34:$C$34</c:f>
                <c:numCache>
                  <c:formatCode>General</c:formatCode>
                  <c:ptCount val="2"/>
                  <c:pt idx="0">
                    <c:v>6.537018078909123</c:v>
                  </c:pt>
                  <c:pt idx="1">
                    <c:v>6.437069369594016</c:v>
                  </c:pt>
                </c:numCache>
              </c:numRef>
            </c:plus>
            <c:minus>
              <c:numRef>
                <c:f>'Species per site'!$B$34:$C$34</c:f>
                <c:numCache>
                  <c:formatCode>General</c:formatCode>
                  <c:ptCount val="2"/>
                  <c:pt idx="0">
                    <c:v>6.537018078909123</c:v>
                  </c:pt>
                  <c:pt idx="1">
                    <c:v>6.437069369594016</c:v>
                  </c:pt>
                </c:numCache>
              </c:numRef>
            </c:minus>
            <c:spPr>
              <a:noFill/>
              <a:ln w="9525" cap="flat" cmpd="sng" algn="ctr">
                <a:solidFill>
                  <a:schemeClr val="tx1">
                    <a:lumMod val="65000"/>
                    <a:lumOff val="35000"/>
                  </a:schemeClr>
                </a:solidFill>
                <a:round/>
              </a:ln>
              <a:effectLst/>
            </c:spPr>
          </c:errBars>
          <c:cat>
            <c:strRef>
              <c:f>'Species per site'!$F$1:$G$1</c:f>
              <c:strCache>
                <c:ptCount val="2"/>
                <c:pt idx="0">
                  <c:v>Breeding Season (June-July)</c:v>
                </c:pt>
                <c:pt idx="1">
                  <c:v>Winter (December-February)</c:v>
                </c:pt>
              </c:strCache>
            </c:strRef>
          </c:cat>
          <c:val>
            <c:numRef>
              <c:f>'Species per site'!$F$2:$G$2</c:f>
              <c:numCache>
                <c:formatCode>General</c:formatCode>
                <c:ptCount val="2"/>
                <c:pt idx="0">
                  <c:v>134.7666666666667</c:v>
                </c:pt>
                <c:pt idx="1">
                  <c:v>55.6</c:v>
                </c:pt>
              </c:numCache>
            </c:numRef>
          </c:val>
          <c:extLst xmlns:c16r2="http://schemas.microsoft.com/office/drawing/2015/06/chart">
            <c:ext xmlns:c16="http://schemas.microsoft.com/office/drawing/2014/chart" uri="{C3380CC4-5D6E-409C-BE32-E72D297353CC}">
              <c16:uniqueId val="{00000000-CC41-4C92-8B49-F0799024E52C}"/>
            </c:ext>
          </c:extLst>
        </c:ser>
        <c:dLbls>
          <c:showLegendKey val="0"/>
          <c:showVal val="0"/>
          <c:showCatName val="0"/>
          <c:showSerName val="0"/>
          <c:showPercent val="0"/>
          <c:showBubbleSize val="0"/>
        </c:dLbls>
        <c:gapWidth val="219"/>
        <c:overlap val="-27"/>
        <c:axId val="-1512010304"/>
        <c:axId val="-1614287712"/>
      </c:barChart>
      <c:catAx>
        <c:axId val="-1512010304"/>
        <c:scaling>
          <c:orientation val="minMax"/>
        </c:scaling>
        <c:delete val="0"/>
        <c:axPos val="b"/>
        <c:title>
          <c:tx>
            <c:rich>
              <a:bodyPr rot="0" spcFirstLastPara="1" vertOverflow="ellipsis" vert="horz" wrap="square" anchor="ctr" anchorCtr="1"/>
              <a:lstStyle/>
              <a:p>
                <a:pPr>
                  <a:defRPr sz="2400" b="1" i="0" u="none" strike="noStrike" kern="1200" baseline="0">
                    <a:solidFill>
                      <a:schemeClr val="tx1">
                        <a:lumMod val="65000"/>
                        <a:lumOff val="35000"/>
                      </a:schemeClr>
                    </a:solidFill>
                    <a:latin typeface="Arial" charset="0"/>
                    <a:ea typeface="Arial" charset="0"/>
                    <a:cs typeface="Arial" charset="0"/>
                  </a:defRPr>
                </a:pPr>
                <a:r>
                  <a:rPr lang="en-US" sz="2400" b="1"/>
                  <a:t>Season</a:t>
                </a:r>
              </a:p>
            </c:rich>
          </c:tx>
          <c:layout>
            <c:manualLayout>
              <c:xMode val="edge"/>
              <c:yMode val="edge"/>
              <c:x val="0.496002557648587"/>
              <c:y val="0.904804914009139"/>
            </c:manualLayout>
          </c:layout>
          <c:overlay val="0"/>
          <c:spPr>
            <a:noFill/>
            <a:ln>
              <a:noFill/>
            </a:ln>
            <a:effectLst/>
          </c:spPr>
          <c:txPr>
            <a:bodyPr rot="0" spcFirstLastPara="1" vertOverflow="ellipsis" vert="horz" wrap="square" anchor="ctr" anchorCtr="1"/>
            <a:lstStyle/>
            <a:p>
              <a:pPr>
                <a:defRPr sz="2400" b="1" i="0" u="none" strike="noStrike" kern="1200" baseline="0">
                  <a:solidFill>
                    <a:schemeClr val="tx1">
                      <a:lumMod val="65000"/>
                      <a:lumOff val="35000"/>
                    </a:schemeClr>
                  </a:solidFill>
                  <a:latin typeface="Arial" charset="0"/>
                  <a:ea typeface="Arial" charset="0"/>
                  <a:cs typeface="Arial"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Arial" charset="0"/>
                <a:ea typeface="Arial" charset="0"/>
                <a:cs typeface="Arial" charset="0"/>
              </a:defRPr>
            </a:pPr>
            <a:endParaRPr lang="en-US"/>
          </a:p>
        </c:txPr>
        <c:crossAx val="-1614287712"/>
        <c:crosses val="autoZero"/>
        <c:auto val="1"/>
        <c:lblAlgn val="ctr"/>
        <c:lblOffset val="100"/>
        <c:noMultiLvlLbl val="0"/>
      </c:catAx>
      <c:valAx>
        <c:axId val="-16142877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1" i="0" u="none" strike="noStrike" kern="1200" baseline="0">
                    <a:solidFill>
                      <a:schemeClr val="tx1">
                        <a:lumMod val="65000"/>
                        <a:lumOff val="35000"/>
                      </a:schemeClr>
                    </a:solidFill>
                    <a:latin typeface="Arial" charset="0"/>
                    <a:ea typeface="Arial" charset="0"/>
                    <a:cs typeface="Arial" charset="0"/>
                  </a:defRPr>
                </a:pPr>
                <a:r>
                  <a:rPr lang="en-US" sz="2400" b="1"/>
                  <a:t>Average Number of Species</a:t>
                </a:r>
              </a:p>
            </c:rich>
          </c:tx>
          <c:layout>
            <c:manualLayout>
              <c:xMode val="edge"/>
              <c:yMode val="edge"/>
              <c:x val="0.0"/>
              <c:y val="0.0866640016162241"/>
            </c:manualLayout>
          </c:layout>
          <c:overlay val="0"/>
          <c:spPr>
            <a:noFill/>
            <a:ln>
              <a:noFill/>
            </a:ln>
            <a:effectLst/>
          </c:spPr>
          <c:txPr>
            <a:bodyPr rot="-5400000" spcFirstLastPara="1" vertOverflow="ellipsis" vert="horz" wrap="square" anchor="ctr" anchorCtr="1"/>
            <a:lstStyle/>
            <a:p>
              <a:pPr>
                <a:defRPr sz="2400" b="1" i="0" u="none" strike="noStrike" kern="1200" baseline="0">
                  <a:solidFill>
                    <a:schemeClr val="tx1">
                      <a:lumMod val="65000"/>
                      <a:lumOff val="35000"/>
                    </a:schemeClr>
                  </a:solidFill>
                  <a:latin typeface="Arial" charset="0"/>
                  <a:ea typeface="Arial" charset="0"/>
                  <a:cs typeface="Arial"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Arial" charset="0"/>
                <a:ea typeface="Arial" charset="0"/>
                <a:cs typeface="Arial" charset="0"/>
              </a:defRPr>
            </a:pPr>
            <a:endParaRPr lang="en-US"/>
          </a:p>
        </c:txPr>
        <c:crossAx val="-1512010304"/>
        <c:crosses val="autoZero"/>
        <c:crossBetween val="between"/>
      </c:valAx>
      <c:spPr>
        <a:noFill/>
        <a:ln>
          <a:solidFill>
            <a:schemeClr val="bg1">
              <a:lumMod val="75000"/>
            </a:schemeClr>
          </a:solidFill>
        </a:ln>
        <a:effectLst/>
      </c:spPr>
    </c:plotArea>
    <c:plotVisOnly val="1"/>
    <c:dispBlanksAs val="gap"/>
    <c:showDLblsOverMax val="0"/>
  </c:chart>
  <c:spPr>
    <a:noFill/>
    <a:ln>
      <a:noFill/>
    </a:ln>
    <a:effectLst/>
  </c:spPr>
  <c:txPr>
    <a:bodyPr/>
    <a:lstStyle/>
    <a:p>
      <a:pPr>
        <a:defRPr sz="2000">
          <a:latin typeface="Arial" charset="0"/>
          <a:ea typeface="Arial" charset="0"/>
          <a:cs typeface="Arial"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Sites!$L$2</c:f>
              <c:strCache>
                <c:ptCount val="1"/>
                <c:pt idx="0">
                  <c:v>Breeding Season</c:v>
                </c:pt>
              </c:strCache>
            </c:strRef>
          </c:tx>
          <c:spPr>
            <a:solidFill>
              <a:schemeClr val="accent6"/>
            </a:solidFill>
            <a:ln>
              <a:noFill/>
            </a:ln>
            <a:effectLst/>
          </c:spPr>
          <c:invertIfNegative val="0"/>
          <c:errBars>
            <c:errBarType val="both"/>
            <c:errValType val="cust"/>
            <c:noEndCap val="0"/>
            <c:plus>
              <c:numRef>
                <c:f>(Sites!$G$5,Sites!$G$8,Sites!$G$11,Sites!$G$14,Sites!$G$17,Sites!$G$20,Sites!$G$23,Sites!$G$26)</c:f>
                <c:numCache>
                  <c:formatCode>General</c:formatCode>
                  <c:ptCount val="8"/>
                  <c:pt idx="0">
                    <c:v>1.678532473432616</c:v>
                  </c:pt>
                  <c:pt idx="1">
                    <c:v>0.323356439510921</c:v>
                  </c:pt>
                  <c:pt idx="2">
                    <c:v>0.270801280154532</c:v>
                  </c:pt>
                  <c:pt idx="3">
                    <c:v>0.319482339914496</c:v>
                  </c:pt>
                  <c:pt idx="4">
                    <c:v>3.443712689543454</c:v>
                  </c:pt>
                  <c:pt idx="5">
                    <c:v>0.191385350772784</c:v>
                  </c:pt>
                  <c:pt idx="6">
                    <c:v>0.222231800559858</c:v>
                  </c:pt>
                  <c:pt idx="7">
                    <c:v>2.728703676618125</c:v>
                  </c:pt>
                </c:numCache>
              </c:numRef>
            </c:plus>
            <c:minus>
              <c:numRef>
                <c:f>(Sites!$G$5,Sites!$G$8,Sites!$G$11,Sites!$G$14,Sites!$G$17,Sites!$G$20,Sites!$G$23,Sites!$G$26)</c:f>
                <c:numCache>
                  <c:formatCode>General</c:formatCode>
                  <c:ptCount val="8"/>
                  <c:pt idx="0">
                    <c:v>1.678532473432616</c:v>
                  </c:pt>
                  <c:pt idx="1">
                    <c:v>0.323356439510921</c:v>
                  </c:pt>
                  <c:pt idx="2">
                    <c:v>0.270801280154532</c:v>
                  </c:pt>
                  <c:pt idx="3">
                    <c:v>0.319482339914496</c:v>
                  </c:pt>
                  <c:pt idx="4">
                    <c:v>3.443712689543454</c:v>
                  </c:pt>
                  <c:pt idx="5">
                    <c:v>0.191385350772784</c:v>
                  </c:pt>
                  <c:pt idx="6">
                    <c:v>0.222231800559858</c:v>
                  </c:pt>
                  <c:pt idx="7">
                    <c:v>2.728703676618125</c:v>
                  </c:pt>
                </c:numCache>
              </c:numRef>
            </c:minus>
            <c:spPr>
              <a:noFill/>
              <a:ln w="12700" cap="flat" cmpd="sng" algn="ctr">
                <a:solidFill>
                  <a:schemeClr val="dk1"/>
                </a:solidFill>
                <a:prstDash val="solid"/>
                <a:miter lim="800000"/>
              </a:ln>
              <a:effectLst/>
            </c:spPr>
          </c:errBars>
          <c:cat>
            <c:strRef>
              <c:f>Sites!$K$3:$K$10</c:f>
              <c:strCache>
                <c:ptCount val="8"/>
                <c:pt idx="0">
                  <c:v>Waterfowl</c:v>
                </c:pt>
                <c:pt idx="1">
                  <c:v>Loons</c:v>
                </c:pt>
                <c:pt idx="2">
                  <c:v>Cormorants</c:v>
                </c:pt>
                <c:pt idx="3">
                  <c:v>Birds of Prey</c:v>
                </c:pt>
                <c:pt idx="4">
                  <c:v>Shorebirds</c:v>
                </c:pt>
                <c:pt idx="5">
                  <c:v>Owls</c:v>
                </c:pt>
                <c:pt idx="6">
                  <c:v>Hummingbirds &amp; Swifts</c:v>
                </c:pt>
                <c:pt idx="7">
                  <c:v>Perching Birds</c:v>
                </c:pt>
              </c:strCache>
            </c:strRef>
          </c:cat>
          <c:val>
            <c:numRef>
              <c:f>Sites!$L$3:$L$10</c:f>
              <c:numCache>
                <c:formatCode>General</c:formatCode>
                <c:ptCount val="8"/>
                <c:pt idx="0">
                  <c:v>24.6</c:v>
                </c:pt>
                <c:pt idx="1">
                  <c:v>3.366666666666667</c:v>
                </c:pt>
                <c:pt idx="2">
                  <c:v>2.0</c:v>
                </c:pt>
                <c:pt idx="3">
                  <c:v>3.8</c:v>
                </c:pt>
                <c:pt idx="4">
                  <c:v>45.46666666666653</c:v>
                </c:pt>
                <c:pt idx="5">
                  <c:v>1.066666666666667</c:v>
                </c:pt>
                <c:pt idx="6">
                  <c:v>1.633333333333333</c:v>
                </c:pt>
                <c:pt idx="7">
                  <c:v>43.73333333333333</c:v>
                </c:pt>
              </c:numCache>
            </c:numRef>
          </c:val>
          <c:extLst xmlns:c16r2="http://schemas.microsoft.com/office/drawing/2015/06/chart">
            <c:ext xmlns:c16="http://schemas.microsoft.com/office/drawing/2014/chart" uri="{C3380CC4-5D6E-409C-BE32-E72D297353CC}">
              <c16:uniqueId val="{00000000-662D-468D-A2B9-C8F812E1845A}"/>
            </c:ext>
          </c:extLst>
        </c:ser>
        <c:ser>
          <c:idx val="1"/>
          <c:order val="1"/>
          <c:tx>
            <c:strRef>
              <c:f>Sites!$M$2</c:f>
              <c:strCache>
                <c:ptCount val="1"/>
                <c:pt idx="0">
                  <c:v>Winter</c:v>
                </c:pt>
              </c:strCache>
            </c:strRef>
          </c:tx>
          <c:spPr>
            <a:solidFill>
              <a:schemeClr val="accent5"/>
            </a:solidFill>
            <a:ln>
              <a:noFill/>
            </a:ln>
            <a:effectLst/>
          </c:spPr>
          <c:invertIfNegative val="0"/>
          <c:errBars>
            <c:errBarType val="both"/>
            <c:errValType val="cust"/>
            <c:noEndCap val="0"/>
            <c:plus>
              <c:numRef>
                <c:f>(Sites!$H$5,Sites!$H$8,Sites!$H$11,Sites!$H$14,Sites!$H$17,Sites!$H$20,Sites!$H$23,Sites!$H$26)</c:f>
                <c:numCache>
                  <c:formatCode>General</c:formatCode>
                  <c:ptCount val="8"/>
                  <c:pt idx="0">
                    <c:v>1.745986091854741</c:v>
                  </c:pt>
                  <c:pt idx="1">
                    <c:v>0.34552420057078</c:v>
                  </c:pt>
                  <c:pt idx="2">
                    <c:v>0.190613046073277</c:v>
                  </c:pt>
                  <c:pt idx="3">
                    <c:v>0.350150487625927</c:v>
                  </c:pt>
                  <c:pt idx="4">
                    <c:v>1.35607050077241</c:v>
                  </c:pt>
                  <c:pt idx="5">
                    <c:v>0.265225993421095</c:v>
                  </c:pt>
                  <c:pt idx="6">
                    <c:v>0.1</c:v>
                  </c:pt>
                  <c:pt idx="7">
                    <c:v>2.493547227902006</c:v>
                  </c:pt>
                </c:numCache>
              </c:numRef>
            </c:plus>
            <c:minus>
              <c:numRef>
                <c:f>(Sites!$H$5,Sites!$H$8,Sites!$H$11,Sites!$H$14,Sites!$H$17,Sites!$H$20,Sites!$H$23,Sites!$H$26)</c:f>
                <c:numCache>
                  <c:formatCode>General</c:formatCode>
                  <c:ptCount val="8"/>
                  <c:pt idx="0">
                    <c:v>1.745986091854741</c:v>
                  </c:pt>
                  <c:pt idx="1">
                    <c:v>0.34552420057078</c:v>
                  </c:pt>
                  <c:pt idx="2">
                    <c:v>0.190613046073277</c:v>
                  </c:pt>
                  <c:pt idx="3">
                    <c:v>0.350150487625927</c:v>
                  </c:pt>
                  <c:pt idx="4">
                    <c:v>1.35607050077241</c:v>
                  </c:pt>
                  <c:pt idx="5">
                    <c:v>0.265225993421095</c:v>
                  </c:pt>
                  <c:pt idx="6">
                    <c:v>0.1</c:v>
                  </c:pt>
                  <c:pt idx="7">
                    <c:v>2.493547227902006</c:v>
                  </c:pt>
                </c:numCache>
              </c:numRef>
            </c:minus>
            <c:spPr>
              <a:noFill/>
              <a:ln w="9525" cap="flat" cmpd="sng" algn="ctr">
                <a:solidFill>
                  <a:schemeClr val="tx1"/>
                </a:solidFill>
                <a:round/>
              </a:ln>
              <a:effectLst/>
            </c:spPr>
          </c:errBars>
          <c:cat>
            <c:strRef>
              <c:f>Sites!$K$3:$K$10</c:f>
              <c:strCache>
                <c:ptCount val="8"/>
                <c:pt idx="0">
                  <c:v>Waterfowl</c:v>
                </c:pt>
                <c:pt idx="1">
                  <c:v>Loons</c:v>
                </c:pt>
                <c:pt idx="2">
                  <c:v>Cormorants</c:v>
                </c:pt>
                <c:pt idx="3">
                  <c:v>Birds of Prey</c:v>
                </c:pt>
                <c:pt idx="4">
                  <c:v>Shorebirds</c:v>
                </c:pt>
                <c:pt idx="5">
                  <c:v>Owls</c:v>
                </c:pt>
                <c:pt idx="6">
                  <c:v>Hummingbirds &amp; Swifts</c:v>
                </c:pt>
                <c:pt idx="7">
                  <c:v>Perching Birds</c:v>
                </c:pt>
              </c:strCache>
            </c:strRef>
          </c:cat>
          <c:val>
            <c:numRef>
              <c:f>Sites!$M$3:$M$10</c:f>
              <c:numCache>
                <c:formatCode>General</c:formatCode>
                <c:ptCount val="8"/>
                <c:pt idx="0">
                  <c:v>15.16666666666667</c:v>
                </c:pt>
                <c:pt idx="1">
                  <c:v>2.066666666666667</c:v>
                </c:pt>
                <c:pt idx="2">
                  <c:v>1.1</c:v>
                </c:pt>
                <c:pt idx="3">
                  <c:v>2.333333333333333</c:v>
                </c:pt>
                <c:pt idx="4">
                  <c:v>11.06666666666667</c:v>
                </c:pt>
                <c:pt idx="5">
                  <c:v>1.4</c:v>
                </c:pt>
                <c:pt idx="6">
                  <c:v>0.1</c:v>
                </c:pt>
                <c:pt idx="7">
                  <c:v>17.86666666666667</c:v>
                </c:pt>
              </c:numCache>
            </c:numRef>
          </c:val>
          <c:extLst xmlns:c16r2="http://schemas.microsoft.com/office/drawing/2015/06/chart">
            <c:ext xmlns:c16="http://schemas.microsoft.com/office/drawing/2014/chart" uri="{C3380CC4-5D6E-409C-BE32-E72D297353CC}">
              <c16:uniqueId val="{00000001-662D-468D-A2B9-C8F812E1845A}"/>
            </c:ext>
          </c:extLst>
        </c:ser>
        <c:dLbls>
          <c:showLegendKey val="0"/>
          <c:showVal val="0"/>
          <c:showCatName val="0"/>
          <c:showSerName val="0"/>
          <c:showPercent val="0"/>
          <c:showBubbleSize val="0"/>
        </c:dLbls>
        <c:gapWidth val="182"/>
        <c:axId val="-1511986688"/>
        <c:axId val="-1611690656"/>
      </c:barChart>
      <c:catAx>
        <c:axId val="-1511986688"/>
        <c:scaling>
          <c:orientation val="minMax"/>
        </c:scaling>
        <c:delete val="0"/>
        <c:axPos val="l"/>
        <c:title>
          <c:tx>
            <c:rich>
              <a:bodyPr rot="-5400000" spcFirstLastPara="1" vertOverflow="ellipsis" vert="horz" wrap="square" anchor="ctr" anchorCtr="1"/>
              <a:lstStyle/>
              <a:p>
                <a:pPr>
                  <a:defRPr sz="2400" b="1" i="0" u="none" strike="noStrike" kern="1200" baseline="0">
                    <a:solidFill>
                      <a:schemeClr val="tx1">
                        <a:lumMod val="65000"/>
                        <a:lumOff val="35000"/>
                      </a:schemeClr>
                    </a:solidFill>
                    <a:latin typeface="Arial" charset="0"/>
                    <a:ea typeface="Arial" charset="0"/>
                    <a:cs typeface="Arial" charset="0"/>
                  </a:defRPr>
                </a:pPr>
                <a:r>
                  <a:rPr lang="en-US" sz="2400" b="1"/>
                  <a:t>Bird Group</a:t>
                </a:r>
              </a:p>
            </c:rich>
          </c:tx>
          <c:layout>
            <c:manualLayout>
              <c:xMode val="edge"/>
              <c:yMode val="edge"/>
              <c:x val="0.0148064126564247"/>
              <c:y val="0.231848714506855"/>
            </c:manualLayout>
          </c:layout>
          <c:overlay val="0"/>
          <c:spPr>
            <a:noFill/>
            <a:ln>
              <a:noFill/>
            </a:ln>
            <a:effectLst/>
          </c:spPr>
          <c:txPr>
            <a:bodyPr rot="-5400000" spcFirstLastPara="1" vertOverflow="ellipsis" vert="horz" wrap="square" anchor="ctr" anchorCtr="1"/>
            <a:lstStyle/>
            <a:p>
              <a:pPr>
                <a:defRPr sz="2400" b="1" i="0" u="none" strike="noStrike" kern="1200" baseline="0">
                  <a:solidFill>
                    <a:schemeClr val="tx1">
                      <a:lumMod val="65000"/>
                      <a:lumOff val="35000"/>
                    </a:schemeClr>
                  </a:solidFill>
                  <a:latin typeface="Arial" charset="0"/>
                  <a:ea typeface="Arial" charset="0"/>
                  <a:cs typeface="Arial"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Arial" charset="0"/>
                <a:ea typeface="Arial" charset="0"/>
                <a:cs typeface="Arial" charset="0"/>
              </a:defRPr>
            </a:pPr>
            <a:endParaRPr lang="en-US"/>
          </a:p>
        </c:txPr>
        <c:crossAx val="-1611690656"/>
        <c:crosses val="autoZero"/>
        <c:auto val="1"/>
        <c:lblAlgn val="ctr"/>
        <c:lblOffset val="100"/>
        <c:noMultiLvlLbl val="0"/>
      </c:catAx>
      <c:valAx>
        <c:axId val="-1611690656"/>
        <c:scaling>
          <c:orientation val="minMax"/>
          <c:max val="5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2400" b="1" i="0" u="none" strike="noStrike" kern="1200" baseline="0">
                    <a:solidFill>
                      <a:schemeClr val="tx1">
                        <a:lumMod val="65000"/>
                        <a:lumOff val="35000"/>
                      </a:schemeClr>
                    </a:solidFill>
                    <a:latin typeface="Arial" charset="0"/>
                    <a:ea typeface="Arial" charset="0"/>
                    <a:cs typeface="Arial" charset="0"/>
                  </a:defRPr>
                </a:pPr>
                <a:r>
                  <a:rPr lang="en-US" sz="2400" b="1"/>
                  <a:t>Average Number of Individuals</a:t>
                </a:r>
              </a:p>
            </c:rich>
          </c:tx>
          <c:layout/>
          <c:overlay val="0"/>
          <c:spPr>
            <a:noFill/>
            <a:ln>
              <a:noFill/>
            </a:ln>
            <a:effectLst/>
          </c:spPr>
          <c:txPr>
            <a:bodyPr rot="0" spcFirstLastPara="1" vertOverflow="ellipsis" vert="horz" wrap="square" anchor="ctr" anchorCtr="1"/>
            <a:lstStyle/>
            <a:p>
              <a:pPr>
                <a:defRPr sz="2400" b="1" i="0" u="none" strike="noStrike" kern="1200" baseline="0">
                  <a:solidFill>
                    <a:schemeClr val="tx1">
                      <a:lumMod val="65000"/>
                      <a:lumOff val="35000"/>
                    </a:schemeClr>
                  </a:solidFill>
                  <a:latin typeface="Arial" charset="0"/>
                  <a:ea typeface="Arial" charset="0"/>
                  <a:cs typeface="Arial"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Arial" charset="0"/>
                <a:ea typeface="Arial" charset="0"/>
                <a:cs typeface="Arial" charset="0"/>
              </a:defRPr>
            </a:pPr>
            <a:endParaRPr lang="en-US"/>
          </a:p>
        </c:txPr>
        <c:crossAx val="-1511986688"/>
        <c:crosses val="autoZero"/>
        <c:crossBetween val="between"/>
      </c:valAx>
      <c:spPr>
        <a:noFill/>
        <a:ln>
          <a:solidFill>
            <a:schemeClr val="bg1">
              <a:lumMod val="75000"/>
            </a:schemeClr>
          </a:solidFill>
        </a:ln>
        <a:effectLst/>
      </c:spPr>
    </c:plotArea>
    <c:legend>
      <c:legendPos val="b"/>
      <c:layout>
        <c:manualLayout>
          <c:xMode val="edge"/>
          <c:yMode val="edge"/>
          <c:x val="0.460388406910711"/>
          <c:y val="0.899386444366893"/>
          <c:w val="0.309292059763022"/>
          <c:h val="0.0703605860182844"/>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Arial" charset="0"/>
              <a:ea typeface="Arial" charset="0"/>
              <a:cs typeface="Arial" charset="0"/>
            </a:defRPr>
          </a:pPr>
          <a:endParaRPr lang="en-US"/>
        </a:p>
      </c:txPr>
    </c:legend>
    <c:plotVisOnly val="1"/>
    <c:dispBlanksAs val="gap"/>
    <c:showDLblsOverMax val="0"/>
  </c:chart>
  <c:spPr>
    <a:noFill/>
    <a:ln>
      <a:noFill/>
    </a:ln>
    <a:effectLst/>
  </c:spPr>
  <c:txPr>
    <a:bodyPr/>
    <a:lstStyle/>
    <a:p>
      <a:pPr>
        <a:defRPr sz="1800">
          <a:latin typeface="Arial" charset="0"/>
          <a:ea typeface="Arial" charset="0"/>
          <a:cs typeface="Arial"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Arial" charset="0"/>
                <a:ea typeface="Arial" charset="0"/>
                <a:cs typeface="Arial" charset="0"/>
              </a:defRPr>
            </a:pPr>
            <a:r>
              <a:rPr lang="en-US" sz="2400" b="1" dirty="0">
                <a:latin typeface="Arial" charset="0"/>
                <a:ea typeface="Arial" charset="0"/>
                <a:cs typeface="Arial" charset="0"/>
              </a:rPr>
              <a:t>Breeding (Jun-Jul)</a:t>
            </a:r>
          </a:p>
        </c:rich>
      </c:tx>
      <c:layout>
        <c:manualLayout>
          <c:xMode val="edge"/>
          <c:yMode val="edge"/>
          <c:x val="0.1580624674621"/>
          <c:y val="0.0399607542694235"/>
        </c:manualLayout>
      </c:layout>
      <c:overlay val="0"/>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Arial" charset="0"/>
              <a:ea typeface="Arial" charset="0"/>
              <a:cs typeface="Arial" charset="0"/>
            </a:defRPr>
          </a:pPr>
          <a:endParaRPr lang="en-US"/>
        </a:p>
      </c:txPr>
    </c:title>
    <c:autoTitleDeleted val="0"/>
    <c:plotArea>
      <c:layout/>
      <c:pieChart>
        <c:varyColors val="1"/>
        <c:ser>
          <c:idx val="0"/>
          <c:order val="0"/>
          <c:tx>
            <c:strRef>
              <c:f>'Pie Charts'!$B$1</c:f>
              <c:strCache>
                <c:ptCount val="1"/>
                <c:pt idx="0">
                  <c:v>Breeding Season</c:v>
                </c:pt>
              </c:strCache>
            </c:strRef>
          </c:tx>
          <c:spPr>
            <a:ln w="25400"/>
          </c:spPr>
          <c:dPt>
            <c:idx val="0"/>
            <c:bubble3D val="0"/>
            <c:spPr>
              <a:solidFill>
                <a:schemeClr val="accent6"/>
              </a:solidFill>
              <a:ln w="25400">
                <a:solidFill>
                  <a:schemeClr val="lt1"/>
                </a:solidFill>
              </a:ln>
              <a:effectLst/>
            </c:spPr>
            <c:extLst xmlns:c16r2="http://schemas.microsoft.com/office/drawing/2015/06/chart">
              <c:ext xmlns:c16="http://schemas.microsoft.com/office/drawing/2014/chart" uri="{C3380CC4-5D6E-409C-BE32-E72D297353CC}">
                <c16:uniqueId val="{00000001-726E-4AEA-B37C-98ED8BCBCF1F}"/>
              </c:ext>
            </c:extLst>
          </c:dPt>
          <c:dPt>
            <c:idx val="1"/>
            <c:bubble3D val="0"/>
            <c:spPr>
              <a:solidFill>
                <a:schemeClr val="accent5"/>
              </a:solidFill>
              <a:ln w="25400">
                <a:solidFill>
                  <a:schemeClr val="lt1"/>
                </a:solidFill>
              </a:ln>
              <a:effectLst/>
            </c:spPr>
            <c:extLst xmlns:c16r2="http://schemas.microsoft.com/office/drawing/2015/06/chart">
              <c:ext xmlns:c16="http://schemas.microsoft.com/office/drawing/2014/chart" uri="{C3380CC4-5D6E-409C-BE32-E72D297353CC}">
                <c16:uniqueId val="{00000003-726E-4AEA-B37C-98ED8BCBCF1F}"/>
              </c:ext>
            </c:extLst>
          </c:dPt>
          <c:dPt>
            <c:idx val="2"/>
            <c:bubble3D val="0"/>
            <c:spPr>
              <a:solidFill>
                <a:schemeClr val="accent4"/>
              </a:solidFill>
              <a:ln w="25400">
                <a:solidFill>
                  <a:schemeClr val="lt1"/>
                </a:solidFill>
              </a:ln>
              <a:effectLst/>
            </c:spPr>
            <c:extLst xmlns:c16r2="http://schemas.microsoft.com/office/drawing/2015/06/chart">
              <c:ext xmlns:c16="http://schemas.microsoft.com/office/drawing/2014/chart" uri="{C3380CC4-5D6E-409C-BE32-E72D297353CC}">
                <c16:uniqueId val="{00000005-726E-4AEA-B37C-98ED8BCBCF1F}"/>
              </c:ext>
            </c:extLst>
          </c:dPt>
          <c:dPt>
            <c:idx val="3"/>
            <c:bubble3D val="0"/>
            <c:spPr>
              <a:solidFill>
                <a:schemeClr val="accent6">
                  <a:lumMod val="60000"/>
                </a:schemeClr>
              </a:solidFill>
              <a:ln w="25400">
                <a:solidFill>
                  <a:schemeClr val="lt1"/>
                </a:solidFill>
              </a:ln>
              <a:effectLst/>
            </c:spPr>
            <c:extLst xmlns:c16r2="http://schemas.microsoft.com/office/drawing/2015/06/chart">
              <c:ext xmlns:c16="http://schemas.microsoft.com/office/drawing/2014/chart" uri="{C3380CC4-5D6E-409C-BE32-E72D297353CC}">
                <c16:uniqueId val="{00000007-726E-4AEA-B37C-98ED8BCBCF1F}"/>
              </c:ext>
            </c:extLst>
          </c:dPt>
          <c:dPt>
            <c:idx val="4"/>
            <c:bubble3D val="0"/>
            <c:spPr>
              <a:solidFill>
                <a:schemeClr val="accent5">
                  <a:lumMod val="60000"/>
                </a:schemeClr>
              </a:solidFill>
              <a:ln w="25400">
                <a:solidFill>
                  <a:schemeClr val="lt1"/>
                </a:solidFill>
              </a:ln>
              <a:effectLst/>
            </c:spPr>
            <c:extLst xmlns:c16r2="http://schemas.microsoft.com/office/drawing/2015/06/chart">
              <c:ext xmlns:c16="http://schemas.microsoft.com/office/drawing/2014/chart" uri="{C3380CC4-5D6E-409C-BE32-E72D297353CC}">
                <c16:uniqueId val="{00000009-726E-4AEA-B37C-98ED8BCBCF1F}"/>
              </c:ext>
            </c:extLst>
          </c:dPt>
          <c:dPt>
            <c:idx val="5"/>
            <c:bubble3D val="0"/>
            <c:spPr>
              <a:solidFill>
                <a:schemeClr val="accent4">
                  <a:lumMod val="60000"/>
                </a:schemeClr>
              </a:solidFill>
              <a:ln w="25400">
                <a:solidFill>
                  <a:schemeClr val="lt1"/>
                </a:solidFill>
              </a:ln>
              <a:effectLst/>
            </c:spPr>
            <c:extLst xmlns:c16r2="http://schemas.microsoft.com/office/drawing/2015/06/chart">
              <c:ext xmlns:c16="http://schemas.microsoft.com/office/drawing/2014/chart" uri="{C3380CC4-5D6E-409C-BE32-E72D297353CC}">
                <c16:uniqueId val="{0000000B-726E-4AEA-B37C-98ED8BCBCF1F}"/>
              </c:ext>
            </c:extLst>
          </c:dPt>
          <c:dPt>
            <c:idx val="6"/>
            <c:bubble3D val="0"/>
            <c:spPr>
              <a:solidFill>
                <a:schemeClr val="accent6">
                  <a:lumMod val="80000"/>
                  <a:lumOff val="20000"/>
                </a:schemeClr>
              </a:solidFill>
              <a:ln w="25400">
                <a:solidFill>
                  <a:schemeClr val="lt1"/>
                </a:solidFill>
              </a:ln>
              <a:effectLst/>
            </c:spPr>
            <c:extLst xmlns:c16r2="http://schemas.microsoft.com/office/drawing/2015/06/chart">
              <c:ext xmlns:c16="http://schemas.microsoft.com/office/drawing/2014/chart" uri="{C3380CC4-5D6E-409C-BE32-E72D297353CC}">
                <c16:uniqueId val="{0000000D-726E-4AEA-B37C-98ED8BCBCF1F}"/>
              </c:ext>
            </c:extLst>
          </c:dPt>
          <c:dPt>
            <c:idx val="7"/>
            <c:bubble3D val="0"/>
            <c:spPr>
              <a:solidFill>
                <a:schemeClr val="accent5">
                  <a:lumMod val="80000"/>
                  <a:lumOff val="20000"/>
                </a:schemeClr>
              </a:solidFill>
              <a:ln w="25400">
                <a:solidFill>
                  <a:schemeClr val="lt1"/>
                </a:solidFill>
              </a:ln>
              <a:effectLst/>
            </c:spPr>
            <c:extLst xmlns:c16r2="http://schemas.microsoft.com/office/drawing/2015/06/chart">
              <c:ext xmlns:c16="http://schemas.microsoft.com/office/drawing/2014/chart" uri="{C3380CC4-5D6E-409C-BE32-E72D297353CC}">
                <c16:uniqueId val="{0000000F-726E-4AEA-B37C-98ED8BCBCF1F}"/>
              </c:ext>
            </c:extLst>
          </c:dPt>
          <c:dLbls>
            <c:dLbl>
              <c:idx val="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bestFit"/>
              <c:showLegendKey val="0"/>
              <c:showVal val="0"/>
              <c:showCatName val="0"/>
              <c:showSerName val="0"/>
              <c:showPercent val="1"/>
              <c:showBubbleSize val="0"/>
            </c:dLbl>
            <c:dLbl>
              <c:idx val="3"/>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bestFit"/>
              <c:showLegendKey val="0"/>
              <c:showVal val="0"/>
              <c:showCatName val="0"/>
              <c:showSerName val="0"/>
              <c:showPercent val="1"/>
              <c:showBubbleSize val="0"/>
            </c:dLbl>
            <c:dLbl>
              <c:idx val="4"/>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bestFit"/>
              <c:showLegendKey val="0"/>
              <c:showVal val="0"/>
              <c:showCatName val="0"/>
              <c:showSerName val="0"/>
              <c:showPercent val="1"/>
              <c:showBubbleSize val="0"/>
            </c:dLbl>
            <c:dLbl>
              <c:idx val="7"/>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bestFit"/>
              <c:showLegendKey val="0"/>
              <c:showVal val="0"/>
              <c:showCatName val="0"/>
              <c:showSerName val="0"/>
              <c:showPercent val="1"/>
              <c:showBubbleSize val="0"/>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bestFit"/>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'Pie Charts'!$A$2:$A$9</c:f>
              <c:strCache>
                <c:ptCount val="8"/>
                <c:pt idx="0">
                  <c:v>Waterfowl</c:v>
                </c:pt>
                <c:pt idx="1">
                  <c:v>Loons</c:v>
                </c:pt>
                <c:pt idx="2">
                  <c:v>Cormorants</c:v>
                </c:pt>
                <c:pt idx="3">
                  <c:v>Birds of Prey</c:v>
                </c:pt>
                <c:pt idx="4">
                  <c:v>Shorebirds</c:v>
                </c:pt>
                <c:pt idx="5">
                  <c:v>Owls</c:v>
                </c:pt>
                <c:pt idx="6">
                  <c:v>Hummingbirds &amp; Swifts</c:v>
                </c:pt>
                <c:pt idx="7">
                  <c:v>Perching Birds</c:v>
                </c:pt>
              </c:strCache>
            </c:strRef>
          </c:cat>
          <c:val>
            <c:numRef>
              <c:f>'Pie Charts'!$B$2:$B$9</c:f>
              <c:numCache>
                <c:formatCode>General</c:formatCode>
                <c:ptCount val="8"/>
                <c:pt idx="0">
                  <c:v>24.6</c:v>
                </c:pt>
                <c:pt idx="1">
                  <c:v>3.366666666666667</c:v>
                </c:pt>
                <c:pt idx="2">
                  <c:v>2.0</c:v>
                </c:pt>
                <c:pt idx="3">
                  <c:v>3.8</c:v>
                </c:pt>
                <c:pt idx="4">
                  <c:v>45.46666666666653</c:v>
                </c:pt>
                <c:pt idx="5">
                  <c:v>1.066666666666667</c:v>
                </c:pt>
                <c:pt idx="6">
                  <c:v>1.633333333333333</c:v>
                </c:pt>
                <c:pt idx="7">
                  <c:v>43.73333333333333</c:v>
                </c:pt>
              </c:numCache>
            </c:numRef>
          </c:val>
          <c:extLst xmlns:c16r2="http://schemas.microsoft.com/office/drawing/2015/06/chart">
            <c:ext xmlns:c16="http://schemas.microsoft.com/office/drawing/2014/chart" uri="{C3380CC4-5D6E-409C-BE32-E72D297353CC}">
              <c16:uniqueId val="{00000010-726E-4AEA-B37C-98ED8BCBCF1F}"/>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638072302824908"/>
          <c:y val="0.0938171228138362"/>
          <c:w val="0.33842487038241"/>
          <c:h val="0.87400228181418"/>
        </c:manualLayout>
      </c:layout>
      <c:overlay val="0"/>
      <c:spPr>
        <a:noFill/>
        <a:ln>
          <a:noFill/>
        </a:ln>
        <a:effectLst/>
      </c:spPr>
      <c:txPr>
        <a:bodyPr rot="0" spcFirstLastPara="1" vertOverflow="ellipsis" vert="horz" wrap="square" anchor="ctr" anchorCtr="1"/>
        <a:lstStyle/>
        <a:p>
          <a:pPr>
            <a:lnSpc>
              <a:spcPct val="100000"/>
            </a:lnSpc>
            <a:defRPr sz="1400" b="0" i="0" u="none" strike="noStrike" kern="1200" baseline="0">
              <a:solidFill>
                <a:schemeClr val="tx1">
                  <a:lumMod val="75000"/>
                  <a:lumOff val="25000"/>
                </a:schemeClr>
              </a:solidFill>
              <a:latin typeface="Arial" charset="0"/>
              <a:ea typeface="Arial" charset="0"/>
              <a:cs typeface="Arial"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Arial" charset="0"/>
                <a:ea typeface="Arial" charset="0"/>
                <a:cs typeface="Arial" charset="0"/>
              </a:defRPr>
            </a:pPr>
            <a:r>
              <a:rPr lang="en-US" sz="2400" b="1" dirty="0">
                <a:latin typeface="Arial" charset="0"/>
                <a:ea typeface="Arial" charset="0"/>
                <a:cs typeface="Arial" charset="0"/>
              </a:rPr>
              <a:t>Winter (Dec-Feb)</a:t>
            </a:r>
          </a:p>
        </c:rich>
      </c:tx>
      <c:layout>
        <c:manualLayout>
          <c:xMode val="edge"/>
          <c:yMode val="edge"/>
          <c:x val="0.2650216359082"/>
          <c:y val="0.040930847586231"/>
        </c:manualLayout>
      </c:layout>
      <c:overlay val="0"/>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Arial" charset="0"/>
              <a:ea typeface="Arial" charset="0"/>
              <a:cs typeface="Arial" charset="0"/>
            </a:defRPr>
          </a:pPr>
          <a:endParaRPr lang="en-US"/>
        </a:p>
      </c:txPr>
    </c:title>
    <c:autoTitleDeleted val="0"/>
    <c:plotArea>
      <c:layout/>
      <c:pieChart>
        <c:varyColors val="1"/>
        <c:ser>
          <c:idx val="0"/>
          <c:order val="0"/>
          <c:tx>
            <c:strRef>
              <c:f>'Pie Charts'!$F$1</c:f>
              <c:strCache>
                <c:ptCount val="1"/>
                <c:pt idx="0">
                  <c:v>Winter</c:v>
                </c:pt>
              </c:strCache>
            </c:strRef>
          </c:tx>
          <c:spPr>
            <a:ln w="25400"/>
          </c:spPr>
          <c:dPt>
            <c:idx val="0"/>
            <c:bubble3D val="0"/>
            <c:spPr>
              <a:solidFill>
                <a:schemeClr val="accent6"/>
              </a:solidFill>
              <a:ln w="25400">
                <a:solidFill>
                  <a:schemeClr val="lt1"/>
                </a:solidFill>
              </a:ln>
              <a:effectLst/>
            </c:spPr>
            <c:extLst xmlns:c16r2="http://schemas.microsoft.com/office/drawing/2015/06/chart">
              <c:ext xmlns:c16="http://schemas.microsoft.com/office/drawing/2014/chart" uri="{C3380CC4-5D6E-409C-BE32-E72D297353CC}">
                <c16:uniqueId val="{00000001-8C14-4EA9-B1F7-1E0A5E3F6D2E}"/>
              </c:ext>
            </c:extLst>
          </c:dPt>
          <c:dPt>
            <c:idx val="1"/>
            <c:bubble3D val="0"/>
            <c:spPr>
              <a:solidFill>
                <a:schemeClr val="accent5"/>
              </a:solidFill>
              <a:ln w="25400">
                <a:solidFill>
                  <a:schemeClr val="lt1"/>
                </a:solidFill>
              </a:ln>
              <a:effectLst/>
            </c:spPr>
            <c:extLst xmlns:c16r2="http://schemas.microsoft.com/office/drawing/2015/06/chart">
              <c:ext xmlns:c16="http://schemas.microsoft.com/office/drawing/2014/chart" uri="{C3380CC4-5D6E-409C-BE32-E72D297353CC}">
                <c16:uniqueId val="{00000003-8C14-4EA9-B1F7-1E0A5E3F6D2E}"/>
              </c:ext>
            </c:extLst>
          </c:dPt>
          <c:dPt>
            <c:idx val="2"/>
            <c:bubble3D val="0"/>
            <c:spPr>
              <a:solidFill>
                <a:schemeClr val="accent4"/>
              </a:solidFill>
              <a:ln w="25400">
                <a:solidFill>
                  <a:schemeClr val="lt1"/>
                </a:solidFill>
              </a:ln>
              <a:effectLst/>
            </c:spPr>
            <c:extLst xmlns:c16r2="http://schemas.microsoft.com/office/drawing/2015/06/chart">
              <c:ext xmlns:c16="http://schemas.microsoft.com/office/drawing/2014/chart" uri="{C3380CC4-5D6E-409C-BE32-E72D297353CC}">
                <c16:uniqueId val="{00000005-8C14-4EA9-B1F7-1E0A5E3F6D2E}"/>
              </c:ext>
            </c:extLst>
          </c:dPt>
          <c:dPt>
            <c:idx val="3"/>
            <c:bubble3D val="0"/>
            <c:spPr>
              <a:solidFill>
                <a:schemeClr val="accent6">
                  <a:lumMod val="60000"/>
                </a:schemeClr>
              </a:solidFill>
              <a:ln w="25400">
                <a:solidFill>
                  <a:schemeClr val="lt1"/>
                </a:solidFill>
              </a:ln>
              <a:effectLst/>
            </c:spPr>
            <c:extLst xmlns:c16r2="http://schemas.microsoft.com/office/drawing/2015/06/chart">
              <c:ext xmlns:c16="http://schemas.microsoft.com/office/drawing/2014/chart" uri="{C3380CC4-5D6E-409C-BE32-E72D297353CC}">
                <c16:uniqueId val="{00000007-8C14-4EA9-B1F7-1E0A5E3F6D2E}"/>
              </c:ext>
            </c:extLst>
          </c:dPt>
          <c:dPt>
            <c:idx val="4"/>
            <c:bubble3D val="0"/>
            <c:spPr>
              <a:solidFill>
                <a:schemeClr val="accent5">
                  <a:lumMod val="60000"/>
                </a:schemeClr>
              </a:solidFill>
              <a:ln w="25400">
                <a:solidFill>
                  <a:schemeClr val="lt1"/>
                </a:solidFill>
              </a:ln>
              <a:effectLst/>
            </c:spPr>
            <c:extLst xmlns:c16r2="http://schemas.microsoft.com/office/drawing/2015/06/chart">
              <c:ext xmlns:c16="http://schemas.microsoft.com/office/drawing/2014/chart" uri="{C3380CC4-5D6E-409C-BE32-E72D297353CC}">
                <c16:uniqueId val="{00000009-8C14-4EA9-B1F7-1E0A5E3F6D2E}"/>
              </c:ext>
            </c:extLst>
          </c:dPt>
          <c:dPt>
            <c:idx val="5"/>
            <c:bubble3D val="0"/>
            <c:spPr>
              <a:solidFill>
                <a:schemeClr val="accent4">
                  <a:lumMod val="60000"/>
                </a:schemeClr>
              </a:solidFill>
              <a:ln w="25400">
                <a:solidFill>
                  <a:schemeClr val="lt1"/>
                </a:solidFill>
              </a:ln>
              <a:effectLst/>
            </c:spPr>
            <c:extLst xmlns:c16r2="http://schemas.microsoft.com/office/drawing/2015/06/chart">
              <c:ext xmlns:c16="http://schemas.microsoft.com/office/drawing/2014/chart" uri="{C3380CC4-5D6E-409C-BE32-E72D297353CC}">
                <c16:uniqueId val="{0000000B-8C14-4EA9-B1F7-1E0A5E3F6D2E}"/>
              </c:ext>
            </c:extLst>
          </c:dPt>
          <c:dPt>
            <c:idx val="6"/>
            <c:bubble3D val="0"/>
            <c:spPr>
              <a:solidFill>
                <a:schemeClr val="accent6">
                  <a:lumMod val="80000"/>
                  <a:lumOff val="20000"/>
                </a:schemeClr>
              </a:solidFill>
              <a:ln w="25400">
                <a:solidFill>
                  <a:schemeClr val="lt1"/>
                </a:solidFill>
              </a:ln>
              <a:effectLst/>
            </c:spPr>
            <c:extLst xmlns:c16r2="http://schemas.microsoft.com/office/drawing/2015/06/chart">
              <c:ext xmlns:c16="http://schemas.microsoft.com/office/drawing/2014/chart" uri="{C3380CC4-5D6E-409C-BE32-E72D297353CC}">
                <c16:uniqueId val="{0000000D-8C14-4EA9-B1F7-1E0A5E3F6D2E}"/>
              </c:ext>
            </c:extLst>
          </c:dPt>
          <c:dPt>
            <c:idx val="7"/>
            <c:bubble3D val="0"/>
            <c:spPr>
              <a:solidFill>
                <a:schemeClr val="accent5">
                  <a:lumMod val="80000"/>
                  <a:lumOff val="20000"/>
                </a:schemeClr>
              </a:solidFill>
              <a:ln w="25400">
                <a:solidFill>
                  <a:schemeClr val="lt1"/>
                </a:solidFill>
              </a:ln>
              <a:effectLst/>
            </c:spPr>
            <c:extLst xmlns:c16r2="http://schemas.microsoft.com/office/drawing/2015/06/chart">
              <c:ext xmlns:c16="http://schemas.microsoft.com/office/drawing/2014/chart" uri="{C3380CC4-5D6E-409C-BE32-E72D297353CC}">
                <c16:uniqueId val="{0000000F-8C14-4EA9-B1F7-1E0A5E3F6D2E}"/>
              </c:ext>
            </c:extLst>
          </c:dPt>
          <c:dLbls>
            <c:dLbl>
              <c:idx val="2"/>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bestFit"/>
              <c:showLegendKey val="0"/>
              <c:showVal val="0"/>
              <c:showCatName val="0"/>
              <c:showSerName val="0"/>
              <c:showPercent val="1"/>
              <c:showBubbleSize val="0"/>
            </c:dLbl>
            <c:dLbl>
              <c:idx val="5"/>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bestFit"/>
              <c:showLegendKey val="0"/>
              <c:showVal val="0"/>
              <c:showCatName val="0"/>
              <c:showSerName val="0"/>
              <c:showPercent val="1"/>
              <c:showBubbleSize val="0"/>
            </c:dLbl>
            <c:dLbl>
              <c:idx val="6"/>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bestFit"/>
              <c:showLegendKey val="0"/>
              <c:showVal val="0"/>
              <c:showCatName val="0"/>
              <c:showSerName val="0"/>
              <c:showPercent val="1"/>
              <c:showBubbleSize val="0"/>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bestFit"/>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'Pie Charts'!$E$2:$E$9</c:f>
              <c:strCache>
                <c:ptCount val="8"/>
                <c:pt idx="0">
                  <c:v>Waterfowl</c:v>
                </c:pt>
                <c:pt idx="1">
                  <c:v>Loons</c:v>
                </c:pt>
                <c:pt idx="2">
                  <c:v>Cormorants</c:v>
                </c:pt>
                <c:pt idx="3">
                  <c:v>Birds of Prey</c:v>
                </c:pt>
                <c:pt idx="4">
                  <c:v>Shorebirds</c:v>
                </c:pt>
                <c:pt idx="5">
                  <c:v>Owls</c:v>
                </c:pt>
                <c:pt idx="6">
                  <c:v>Hummingbirds &amp; Swifts</c:v>
                </c:pt>
                <c:pt idx="7">
                  <c:v>Perching Birds</c:v>
                </c:pt>
              </c:strCache>
            </c:strRef>
          </c:cat>
          <c:val>
            <c:numRef>
              <c:f>'Pie Charts'!$F$2:$F$9</c:f>
              <c:numCache>
                <c:formatCode>General</c:formatCode>
                <c:ptCount val="8"/>
                <c:pt idx="0">
                  <c:v>15.16666666666667</c:v>
                </c:pt>
                <c:pt idx="1">
                  <c:v>2.066666666666667</c:v>
                </c:pt>
                <c:pt idx="2">
                  <c:v>1.1</c:v>
                </c:pt>
                <c:pt idx="3">
                  <c:v>2.333333333333333</c:v>
                </c:pt>
                <c:pt idx="4">
                  <c:v>11.06666666666667</c:v>
                </c:pt>
                <c:pt idx="5">
                  <c:v>1.4</c:v>
                </c:pt>
                <c:pt idx="6">
                  <c:v>0.1</c:v>
                </c:pt>
                <c:pt idx="7">
                  <c:v>17.86666666666667</c:v>
                </c:pt>
              </c:numCache>
            </c:numRef>
          </c:val>
          <c:extLst xmlns:c16r2="http://schemas.microsoft.com/office/drawing/2015/06/chart">
            <c:ext xmlns:c16="http://schemas.microsoft.com/office/drawing/2014/chart" uri="{C3380CC4-5D6E-409C-BE32-E72D297353CC}">
              <c16:uniqueId val="{00000010-8C14-4EA9-B1F7-1E0A5E3F6D2E}"/>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0" y="4489452"/>
            <a:ext cx="27432000" cy="9550400"/>
          </a:xfrm>
        </p:spPr>
        <p:txBody>
          <a:bodyPr anchor="b"/>
          <a:lstStyle>
            <a:lvl1pPr algn="ctr">
              <a:defRPr sz="18000"/>
            </a:lvl1pPr>
          </a:lstStyle>
          <a:p>
            <a:r>
              <a:rPr lang="en-US" smtClean="0"/>
              <a:t>Click to edit Master title style</a:t>
            </a:r>
            <a:endParaRPr lang="en-US"/>
          </a:p>
        </p:txBody>
      </p:sp>
      <p:sp>
        <p:nvSpPr>
          <p:cNvPr id="3" name="Subtitle 2"/>
          <p:cNvSpPr>
            <a:spLocks noGrp="1"/>
          </p:cNvSpPr>
          <p:nvPr>
            <p:ph type="subTitle" idx="1"/>
          </p:nvPr>
        </p:nvSpPr>
        <p:spPr>
          <a:xfrm>
            <a:off x="4572000" y="14408152"/>
            <a:ext cx="27432000" cy="6623048"/>
          </a:xfrm>
        </p:spPr>
        <p:txBody>
          <a:bodyPr/>
          <a:lstStyle>
            <a:lvl1pPr marL="0" indent="0" algn="ctr">
              <a:buNone/>
              <a:defRPr sz="7200"/>
            </a:lvl1pPr>
            <a:lvl2pPr marL="1371600" indent="0" algn="ctr">
              <a:buNone/>
              <a:defRPr sz="6000"/>
            </a:lvl2pPr>
            <a:lvl3pPr marL="2743200" indent="0" algn="ctr">
              <a:buNone/>
              <a:defRPr sz="5400"/>
            </a:lvl3pPr>
            <a:lvl4pPr marL="4114800" indent="0" algn="ctr">
              <a:buNone/>
              <a:defRPr sz="4800"/>
            </a:lvl4pPr>
            <a:lvl5pPr marL="5486400" indent="0" algn="ctr">
              <a:buNone/>
              <a:defRPr sz="4800"/>
            </a:lvl5pPr>
            <a:lvl6pPr marL="6858000" indent="0" algn="ctr">
              <a:buNone/>
              <a:defRPr sz="4800"/>
            </a:lvl6pPr>
            <a:lvl7pPr marL="8229600" indent="0" algn="ctr">
              <a:buNone/>
              <a:defRPr sz="4800"/>
            </a:lvl7pPr>
            <a:lvl8pPr marL="9601200" indent="0" algn="ctr">
              <a:buNone/>
              <a:defRPr sz="4800"/>
            </a:lvl8pPr>
            <a:lvl9pPr marL="10972800" indent="0" algn="ctr">
              <a:buNone/>
              <a:defRPr sz="48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D072BD-EA71-472F-9B50-91CC123D0583}" type="datetimeFigureOut">
              <a:rPr lang="en-US" smtClean="0"/>
              <a:pPr/>
              <a:t>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4D372B-B90A-46B3-BF6C-E06B29A10B6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D072BD-EA71-472F-9B50-91CC123D0583}" type="datetimeFigureOut">
              <a:rPr lang="en-US" smtClean="0"/>
              <a:pPr/>
              <a:t>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4D372B-B90A-46B3-BF6C-E06B29A10B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174700" y="1460500"/>
            <a:ext cx="7886700" cy="2324735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14600" y="1460500"/>
            <a:ext cx="23202900" cy="2324735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D072BD-EA71-472F-9B50-91CC123D0583}" type="datetimeFigureOut">
              <a:rPr lang="en-US" smtClean="0"/>
              <a:pPr/>
              <a:t>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4D372B-B90A-46B3-BF6C-E06B29A10B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D072BD-EA71-472F-9B50-91CC123D0583}" type="datetimeFigureOut">
              <a:rPr lang="en-US" smtClean="0"/>
              <a:pPr/>
              <a:t>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4D372B-B90A-46B3-BF6C-E06B29A10B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95550" y="6838954"/>
            <a:ext cx="31546800" cy="11410948"/>
          </a:xfrm>
        </p:spPr>
        <p:txBody>
          <a:bodyPr anchor="b"/>
          <a:lstStyle>
            <a:lvl1pPr>
              <a:defRPr sz="18000"/>
            </a:lvl1pPr>
          </a:lstStyle>
          <a:p>
            <a:r>
              <a:rPr lang="en-US" smtClean="0"/>
              <a:t>Click to edit Master title style</a:t>
            </a:r>
            <a:endParaRPr lang="en-US"/>
          </a:p>
        </p:txBody>
      </p:sp>
      <p:sp>
        <p:nvSpPr>
          <p:cNvPr id="3" name="Text Placeholder 2"/>
          <p:cNvSpPr>
            <a:spLocks noGrp="1"/>
          </p:cNvSpPr>
          <p:nvPr>
            <p:ph type="body" idx="1"/>
          </p:nvPr>
        </p:nvSpPr>
        <p:spPr>
          <a:xfrm>
            <a:off x="2495550" y="18357854"/>
            <a:ext cx="31546800" cy="6000748"/>
          </a:xfrm>
        </p:spPr>
        <p:txBody>
          <a:bodyPr/>
          <a:lstStyle>
            <a:lvl1pPr marL="0" indent="0">
              <a:buNone/>
              <a:defRPr sz="7200">
                <a:solidFill>
                  <a:schemeClr val="tx1">
                    <a:tint val="75000"/>
                  </a:schemeClr>
                </a:solidFill>
              </a:defRPr>
            </a:lvl1pPr>
            <a:lvl2pPr marL="1371600" indent="0">
              <a:buNone/>
              <a:defRPr sz="6000">
                <a:solidFill>
                  <a:schemeClr val="tx1">
                    <a:tint val="75000"/>
                  </a:schemeClr>
                </a:solidFill>
              </a:defRPr>
            </a:lvl2pPr>
            <a:lvl3pPr marL="2743200" indent="0">
              <a:buNone/>
              <a:defRPr sz="5400">
                <a:solidFill>
                  <a:schemeClr val="tx1">
                    <a:tint val="75000"/>
                  </a:schemeClr>
                </a:solidFill>
              </a:defRPr>
            </a:lvl3pPr>
            <a:lvl4pPr marL="4114800" indent="0">
              <a:buNone/>
              <a:defRPr sz="4800">
                <a:solidFill>
                  <a:schemeClr val="tx1">
                    <a:tint val="75000"/>
                  </a:schemeClr>
                </a:solidFill>
              </a:defRPr>
            </a:lvl4pPr>
            <a:lvl5pPr marL="5486400" indent="0">
              <a:buNone/>
              <a:defRPr sz="4800">
                <a:solidFill>
                  <a:schemeClr val="tx1">
                    <a:tint val="75000"/>
                  </a:schemeClr>
                </a:solidFill>
              </a:defRPr>
            </a:lvl5pPr>
            <a:lvl6pPr marL="6858000" indent="0">
              <a:buNone/>
              <a:defRPr sz="4800">
                <a:solidFill>
                  <a:schemeClr val="tx1">
                    <a:tint val="75000"/>
                  </a:schemeClr>
                </a:solidFill>
              </a:defRPr>
            </a:lvl6pPr>
            <a:lvl7pPr marL="8229600" indent="0">
              <a:buNone/>
              <a:defRPr sz="4800">
                <a:solidFill>
                  <a:schemeClr val="tx1">
                    <a:tint val="75000"/>
                  </a:schemeClr>
                </a:solidFill>
              </a:defRPr>
            </a:lvl7pPr>
            <a:lvl8pPr marL="9601200" indent="0">
              <a:buNone/>
              <a:defRPr sz="4800">
                <a:solidFill>
                  <a:schemeClr val="tx1">
                    <a:tint val="75000"/>
                  </a:schemeClr>
                </a:solidFill>
              </a:defRPr>
            </a:lvl8pPr>
            <a:lvl9pPr marL="10972800"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D072BD-EA71-472F-9B50-91CC123D0583}" type="datetimeFigureOut">
              <a:rPr lang="en-US" smtClean="0"/>
              <a:pPr/>
              <a:t>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4D372B-B90A-46B3-BF6C-E06B29A10B6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14600" y="7302500"/>
            <a:ext cx="15544800" cy="174053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8516600" y="7302500"/>
            <a:ext cx="15544800" cy="174053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D072BD-EA71-472F-9B50-91CC123D0583}" type="datetimeFigureOut">
              <a:rPr lang="en-US" smtClean="0"/>
              <a:pPr/>
              <a:t>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4D372B-B90A-46B3-BF6C-E06B29A10B6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460502"/>
            <a:ext cx="31546800" cy="5302252"/>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2519366" y="6724652"/>
            <a:ext cx="15473361" cy="3295648"/>
          </a:xfrm>
        </p:spPr>
        <p:txBody>
          <a:bodyPr anchor="b"/>
          <a:lstStyle>
            <a:lvl1pPr marL="0" indent="0">
              <a:buNone/>
              <a:defRPr sz="7200" b="1"/>
            </a:lvl1pPr>
            <a:lvl2pPr marL="1371600" indent="0">
              <a:buNone/>
              <a:defRPr sz="6000" b="1"/>
            </a:lvl2pPr>
            <a:lvl3pPr marL="2743200" indent="0">
              <a:buNone/>
              <a:defRPr sz="5400" b="1"/>
            </a:lvl3pPr>
            <a:lvl4pPr marL="4114800" indent="0">
              <a:buNone/>
              <a:defRPr sz="4800" b="1"/>
            </a:lvl4pPr>
            <a:lvl5pPr marL="5486400" indent="0">
              <a:buNone/>
              <a:defRPr sz="4800" b="1"/>
            </a:lvl5pPr>
            <a:lvl6pPr marL="6858000" indent="0">
              <a:buNone/>
              <a:defRPr sz="4800" b="1"/>
            </a:lvl6pPr>
            <a:lvl7pPr marL="8229600" indent="0">
              <a:buNone/>
              <a:defRPr sz="4800" b="1"/>
            </a:lvl7pPr>
            <a:lvl8pPr marL="9601200" indent="0">
              <a:buNone/>
              <a:defRPr sz="4800" b="1"/>
            </a:lvl8pPr>
            <a:lvl9pPr marL="10972800" indent="0">
              <a:buNone/>
              <a:defRPr sz="4800" b="1"/>
            </a:lvl9pPr>
          </a:lstStyle>
          <a:p>
            <a:pPr lvl="0"/>
            <a:r>
              <a:rPr lang="en-US" smtClean="0"/>
              <a:t>Click to edit Master text styles</a:t>
            </a:r>
          </a:p>
        </p:txBody>
      </p:sp>
      <p:sp>
        <p:nvSpPr>
          <p:cNvPr id="4" name="Content Placeholder 3"/>
          <p:cNvSpPr>
            <a:spLocks noGrp="1"/>
          </p:cNvSpPr>
          <p:nvPr>
            <p:ph sz="half" idx="2"/>
          </p:nvPr>
        </p:nvSpPr>
        <p:spPr>
          <a:xfrm>
            <a:off x="2519366" y="10020300"/>
            <a:ext cx="15473361" cy="147383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8516600" y="6724652"/>
            <a:ext cx="15549564" cy="3295648"/>
          </a:xfrm>
        </p:spPr>
        <p:txBody>
          <a:bodyPr anchor="b"/>
          <a:lstStyle>
            <a:lvl1pPr marL="0" indent="0">
              <a:buNone/>
              <a:defRPr sz="7200" b="1"/>
            </a:lvl1pPr>
            <a:lvl2pPr marL="1371600" indent="0">
              <a:buNone/>
              <a:defRPr sz="6000" b="1"/>
            </a:lvl2pPr>
            <a:lvl3pPr marL="2743200" indent="0">
              <a:buNone/>
              <a:defRPr sz="5400" b="1"/>
            </a:lvl3pPr>
            <a:lvl4pPr marL="4114800" indent="0">
              <a:buNone/>
              <a:defRPr sz="4800" b="1"/>
            </a:lvl4pPr>
            <a:lvl5pPr marL="5486400" indent="0">
              <a:buNone/>
              <a:defRPr sz="4800" b="1"/>
            </a:lvl5pPr>
            <a:lvl6pPr marL="6858000" indent="0">
              <a:buNone/>
              <a:defRPr sz="4800" b="1"/>
            </a:lvl6pPr>
            <a:lvl7pPr marL="8229600" indent="0">
              <a:buNone/>
              <a:defRPr sz="4800" b="1"/>
            </a:lvl7pPr>
            <a:lvl8pPr marL="9601200" indent="0">
              <a:buNone/>
              <a:defRPr sz="4800" b="1"/>
            </a:lvl8pPr>
            <a:lvl9pPr marL="10972800" indent="0">
              <a:buNone/>
              <a:defRPr sz="4800" b="1"/>
            </a:lvl9pPr>
          </a:lstStyle>
          <a:p>
            <a:pPr lvl="0"/>
            <a:r>
              <a:rPr lang="en-US" smtClean="0"/>
              <a:t>Click to edit Master text styles</a:t>
            </a:r>
          </a:p>
        </p:txBody>
      </p:sp>
      <p:sp>
        <p:nvSpPr>
          <p:cNvPr id="6" name="Content Placeholder 5"/>
          <p:cNvSpPr>
            <a:spLocks noGrp="1"/>
          </p:cNvSpPr>
          <p:nvPr>
            <p:ph sz="quarter" idx="4"/>
          </p:nvPr>
        </p:nvSpPr>
        <p:spPr>
          <a:xfrm>
            <a:off x="18516600" y="10020300"/>
            <a:ext cx="15549564" cy="147383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D072BD-EA71-472F-9B50-91CC123D0583}" type="datetimeFigureOut">
              <a:rPr lang="en-US" smtClean="0"/>
              <a:pPr/>
              <a:t>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4D372B-B90A-46B3-BF6C-E06B29A10B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D072BD-EA71-472F-9B50-91CC123D0583}" type="datetimeFigureOut">
              <a:rPr lang="en-US" smtClean="0"/>
              <a:pPr/>
              <a:t>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4D372B-B90A-46B3-BF6C-E06B29A10B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D072BD-EA71-472F-9B50-91CC123D0583}" type="datetimeFigureOut">
              <a:rPr lang="en-US" smtClean="0"/>
              <a:pPr/>
              <a:t>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4D372B-B90A-46B3-BF6C-E06B29A10B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6" y="1828800"/>
            <a:ext cx="11796711" cy="6400800"/>
          </a:xfrm>
        </p:spPr>
        <p:txBody>
          <a:bodyPr anchor="b"/>
          <a:lstStyle>
            <a:lvl1pPr>
              <a:defRPr sz="9600"/>
            </a:lvl1pPr>
          </a:lstStyle>
          <a:p>
            <a:r>
              <a:rPr lang="en-US" smtClean="0"/>
              <a:t>Click to edit Master title style</a:t>
            </a:r>
            <a:endParaRPr lang="en-US"/>
          </a:p>
        </p:txBody>
      </p:sp>
      <p:sp>
        <p:nvSpPr>
          <p:cNvPr id="3" name="Content Placeholder 2"/>
          <p:cNvSpPr>
            <a:spLocks noGrp="1"/>
          </p:cNvSpPr>
          <p:nvPr>
            <p:ph idx="1"/>
          </p:nvPr>
        </p:nvSpPr>
        <p:spPr>
          <a:xfrm>
            <a:off x="15549564" y="3949702"/>
            <a:ext cx="18516600" cy="19494500"/>
          </a:xfrm>
        </p:spPr>
        <p:txBody>
          <a:bodyPr/>
          <a:lstStyle>
            <a:lvl1pPr>
              <a:defRPr sz="9600"/>
            </a:lvl1pPr>
            <a:lvl2pPr>
              <a:defRPr sz="8400"/>
            </a:lvl2pPr>
            <a:lvl3pPr>
              <a:defRPr sz="7200"/>
            </a:lvl3pPr>
            <a:lvl4pPr>
              <a:defRPr sz="6000"/>
            </a:lvl4pPr>
            <a:lvl5pPr>
              <a:defRPr sz="6000"/>
            </a:lvl5pPr>
            <a:lvl6pPr>
              <a:defRPr sz="6000"/>
            </a:lvl6pPr>
            <a:lvl7pPr>
              <a:defRPr sz="6000"/>
            </a:lvl7pPr>
            <a:lvl8pPr>
              <a:defRPr sz="6000"/>
            </a:lvl8pPr>
            <a:lvl9pPr>
              <a:defRPr sz="6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19366" y="8229600"/>
            <a:ext cx="11796711" cy="15246352"/>
          </a:xfrm>
        </p:spPr>
        <p:txBody>
          <a:bodyPr/>
          <a:lstStyle>
            <a:lvl1pPr marL="0" indent="0">
              <a:buNone/>
              <a:defRPr sz="4800"/>
            </a:lvl1pPr>
            <a:lvl2pPr marL="1371600" indent="0">
              <a:buNone/>
              <a:defRPr sz="4200"/>
            </a:lvl2pPr>
            <a:lvl3pPr marL="2743200" indent="0">
              <a:buNone/>
              <a:defRPr sz="3600"/>
            </a:lvl3pPr>
            <a:lvl4pPr marL="4114800" indent="0">
              <a:buNone/>
              <a:defRPr sz="3000"/>
            </a:lvl4pPr>
            <a:lvl5pPr marL="5486400" indent="0">
              <a:buNone/>
              <a:defRPr sz="3000"/>
            </a:lvl5pPr>
            <a:lvl6pPr marL="6858000" indent="0">
              <a:buNone/>
              <a:defRPr sz="3000"/>
            </a:lvl6pPr>
            <a:lvl7pPr marL="8229600" indent="0">
              <a:buNone/>
              <a:defRPr sz="3000"/>
            </a:lvl7pPr>
            <a:lvl8pPr marL="9601200" indent="0">
              <a:buNone/>
              <a:defRPr sz="3000"/>
            </a:lvl8pPr>
            <a:lvl9pPr marL="10972800" indent="0">
              <a:buNone/>
              <a:defRPr sz="3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D072BD-EA71-472F-9B50-91CC123D0583}" type="datetimeFigureOut">
              <a:rPr lang="en-US" smtClean="0"/>
              <a:pPr/>
              <a:t>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4D372B-B90A-46B3-BF6C-E06B29A10B6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6" y="1828800"/>
            <a:ext cx="11796711" cy="6400800"/>
          </a:xfrm>
        </p:spPr>
        <p:txBody>
          <a:bodyPr anchor="b"/>
          <a:lstStyle>
            <a:lvl1pPr>
              <a:defRPr sz="9600"/>
            </a:lvl1pPr>
          </a:lstStyle>
          <a:p>
            <a:r>
              <a:rPr lang="en-US" smtClean="0"/>
              <a:t>Click to edit Master title style</a:t>
            </a:r>
            <a:endParaRPr lang="en-US"/>
          </a:p>
        </p:txBody>
      </p:sp>
      <p:sp>
        <p:nvSpPr>
          <p:cNvPr id="3" name="Picture Placeholder 2"/>
          <p:cNvSpPr>
            <a:spLocks noGrp="1"/>
          </p:cNvSpPr>
          <p:nvPr>
            <p:ph type="pic" idx="1"/>
          </p:nvPr>
        </p:nvSpPr>
        <p:spPr>
          <a:xfrm>
            <a:off x="15549564" y="3949702"/>
            <a:ext cx="18516600" cy="19494500"/>
          </a:xfrm>
        </p:spPr>
        <p:txBody>
          <a:bodyPr/>
          <a:lstStyle>
            <a:lvl1pPr marL="0" indent="0">
              <a:buNone/>
              <a:defRPr sz="9600"/>
            </a:lvl1pPr>
            <a:lvl2pPr marL="1371600" indent="0">
              <a:buNone/>
              <a:defRPr sz="8400"/>
            </a:lvl2pPr>
            <a:lvl3pPr marL="2743200" indent="0">
              <a:buNone/>
              <a:defRPr sz="7200"/>
            </a:lvl3pPr>
            <a:lvl4pPr marL="4114800" indent="0">
              <a:buNone/>
              <a:defRPr sz="6000"/>
            </a:lvl4pPr>
            <a:lvl5pPr marL="5486400" indent="0">
              <a:buNone/>
              <a:defRPr sz="6000"/>
            </a:lvl5pPr>
            <a:lvl6pPr marL="6858000" indent="0">
              <a:buNone/>
              <a:defRPr sz="6000"/>
            </a:lvl6pPr>
            <a:lvl7pPr marL="8229600" indent="0">
              <a:buNone/>
              <a:defRPr sz="6000"/>
            </a:lvl7pPr>
            <a:lvl8pPr marL="9601200" indent="0">
              <a:buNone/>
              <a:defRPr sz="6000"/>
            </a:lvl8pPr>
            <a:lvl9pPr marL="10972800" indent="0">
              <a:buNone/>
              <a:defRPr sz="6000"/>
            </a:lvl9pPr>
          </a:lstStyle>
          <a:p>
            <a:endParaRPr lang="en-US" dirty="0"/>
          </a:p>
        </p:txBody>
      </p:sp>
      <p:sp>
        <p:nvSpPr>
          <p:cNvPr id="4" name="Text Placeholder 3"/>
          <p:cNvSpPr>
            <a:spLocks noGrp="1"/>
          </p:cNvSpPr>
          <p:nvPr>
            <p:ph type="body" sz="half" idx="2"/>
          </p:nvPr>
        </p:nvSpPr>
        <p:spPr>
          <a:xfrm>
            <a:off x="2519366" y="8229600"/>
            <a:ext cx="11796711" cy="15246352"/>
          </a:xfrm>
        </p:spPr>
        <p:txBody>
          <a:bodyPr/>
          <a:lstStyle>
            <a:lvl1pPr marL="0" indent="0">
              <a:buNone/>
              <a:defRPr sz="4800"/>
            </a:lvl1pPr>
            <a:lvl2pPr marL="1371600" indent="0">
              <a:buNone/>
              <a:defRPr sz="4200"/>
            </a:lvl2pPr>
            <a:lvl3pPr marL="2743200" indent="0">
              <a:buNone/>
              <a:defRPr sz="3600"/>
            </a:lvl3pPr>
            <a:lvl4pPr marL="4114800" indent="0">
              <a:buNone/>
              <a:defRPr sz="3000"/>
            </a:lvl4pPr>
            <a:lvl5pPr marL="5486400" indent="0">
              <a:buNone/>
              <a:defRPr sz="3000"/>
            </a:lvl5pPr>
            <a:lvl6pPr marL="6858000" indent="0">
              <a:buNone/>
              <a:defRPr sz="3000"/>
            </a:lvl6pPr>
            <a:lvl7pPr marL="8229600" indent="0">
              <a:buNone/>
              <a:defRPr sz="3000"/>
            </a:lvl7pPr>
            <a:lvl8pPr marL="9601200" indent="0">
              <a:buNone/>
              <a:defRPr sz="3000"/>
            </a:lvl8pPr>
            <a:lvl9pPr marL="10972800" indent="0">
              <a:buNone/>
              <a:defRPr sz="3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D072BD-EA71-472F-9B50-91CC123D0583}" type="datetimeFigureOut">
              <a:rPr lang="en-US" smtClean="0"/>
              <a:pPr/>
              <a:t>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4D372B-B90A-46B3-BF6C-E06B29A10B6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4600" y="1460502"/>
            <a:ext cx="31546800" cy="5302252"/>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514600" y="7302500"/>
            <a:ext cx="31546800" cy="1740535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514600" y="25425402"/>
            <a:ext cx="8229600" cy="1460500"/>
          </a:xfrm>
          <a:prstGeom prst="rect">
            <a:avLst/>
          </a:prstGeom>
        </p:spPr>
        <p:txBody>
          <a:bodyPr vert="horz" lIns="91440" tIns="45720" rIns="91440" bIns="45720" rtlCol="0" anchor="ctr"/>
          <a:lstStyle>
            <a:lvl1pPr algn="l">
              <a:defRPr sz="3600">
                <a:solidFill>
                  <a:schemeClr val="tx1">
                    <a:tint val="75000"/>
                  </a:schemeClr>
                </a:solidFill>
              </a:defRPr>
            </a:lvl1pPr>
          </a:lstStyle>
          <a:p>
            <a:fld id="{01D072BD-EA71-472F-9B50-91CC123D0583}" type="datetimeFigureOut">
              <a:rPr lang="en-US" smtClean="0"/>
              <a:pPr/>
              <a:t>11/20/17</a:t>
            </a:fld>
            <a:endParaRPr lang="en-US" dirty="0"/>
          </a:p>
        </p:txBody>
      </p:sp>
      <p:sp>
        <p:nvSpPr>
          <p:cNvPr id="5" name="Footer Placeholder 4"/>
          <p:cNvSpPr>
            <a:spLocks noGrp="1"/>
          </p:cNvSpPr>
          <p:nvPr>
            <p:ph type="ftr" sz="quarter" idx="3"/>
          </p:nvPr>
        </p:nvSpPr>
        <p:spPr>
          <a:xfrm>
            <a:off x="12115800" y="25425402"/>
            <a:ext cx="12344400" cy="1460500"/>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5831800" y="25425402"/>
            <a:ext cx="8229600" cy="1460500"/>
          </a:xfrm>
          <a:prstGeom prst="rect">
            <a:avLst/>
          </a:prstGeom>
        </p:spPr>
        <p:txBody>
          <a:bodyPr vert="horz" lIns="91440" tIns="45720" rIns="91440" bIns="45720" rtlCol="0" anchor="ctr"/>
          <a:lstStyle>
            <a:lvl1pPr algn="r">
              <a:defRPr sz="3600">
                <a:solidFill>
                  <a:schemeClr val="tx1">
                    <a:tint val="75000"/>
                  </a:schemeClr>
                </a:solidFill>
              </a:defRPr>
            </a:lvl1pPr>
          </a:lstStyle>
          <a:p>
            <a:fld id="{734D372B-B90A-46B3-BF6C-E06B29A10B65}" type="slidenum">
              <a:rPr lang="en-US" smtClean="0"/>
              <a:pPr/>
              <a:t>‹#›</a:t>
            </a:fld>
            <a:endParaRPr lang="en-US" dirty="0"/>
          </a:p>
        </p:txBody>
      </p:sp>
    </p:spTree>
    <p:extLst>
      <p:ext uri="{BB962C8B-B14F-4D97-AF65-F5344CB8AC3E}">
        <p14:creationId xmlns:p14="http://schemas.microsoft.com/office/powerpoint/2010/main" val="4274954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chart" Target="../charts/chart1.xml"/><Relationship Id="rId5" Type="http://schemas.openxmlformats.org/officeDocument/2006/relationships/image" Target="../media/image3.png"/><Relationship Id="rId6" Type="http://schemas.openxmlformats.org/officeDocument/2006/relationships/chart" Target="../charts/chart2.xml"/><Relationship Id="rId7" Type="http://schemas.openxmlformats.org/officeDocument/2006/relationships/image" Target="../media/image4.jpg"/><Relationship Id="rId8" Type="http://schemas.openxmlformats.org/officeDocument/2006/relationships/chart" Target="../charts/chart3.xml"/><Relationship Id="rId9" Type="http://schemas.openxmlformats.org/officeDocument/2006/relationships/chart" Target="../charts/chart4.xml"/><Relationship Id="rId1" Type="http://schemas.openxmlformats.org/officeDocument/2006/relationships/slideLayout" Target="../slideLayouts/slideLayout7.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93600" y="11042501"/>
            <a:ext cx="1277967" cy="1530499"/>
          </a:xfrm>
          <a:prstGeom prst="rect">
            <a:avLst/>
          </a:prstGeom>
        </p:spPr>
      </p:pic>
      <p:sp>
        <p:nvSpPr>
          <p:cNvPr id="42" name="TextBox 41"/>
          <p:cNvSpPr txBox="1"/>
          <p:nvPr/>
        </p:nvSpPr>
        <p:spPr>
          <a:xfrm>
            <a:off x="12573000" y="5410200"/>
            <a:ext cx="11118850" cy="4764381"/>
          </a:xfrm>
          <a:prstGeom prst="rect">
            <a:avLst/>
          </a:prstGeom>
          <a:noFill/>
        </p:spPr>
        <p:txBody>
          <a:bodyPr wrap="square" rtlCol="0">
            <a:spAutoFit/>
          </a:bodyPr>
          <a:lstStyle/>
          <a:p>
            <a:pPr marR="0" lvl="0">
              <a:lnSpc>
                <a:spcPct val="115000"/>
              </a:lnSpc>
              <a:spcBef>
                <a:spcPts val="0"/>
              </a:spcBef>
              <a:spcAft>
                <a:spcPts val="0"/>
              </a:spcAft>
            </a:pPr>
            <a:endParaRPr lang="en-US" sz="2400" b="1" i="1" dirty="0" smtClean="0">
              <a:solidFill>
                <a:srgbClr val="0070C0"/>
              </a:solidFill>
              <a:latin typeface="Arial" panose="020B0604020202020204" pitchFamily="34" charset="0"/>
              <a:ea typeface="Calibri"/>
              <a:cs typeface="Arial" panose="020B0604020202020204" pitchFamily="34" charset="0"/>
            </a:endParaRPr>
          </a:p>
          <a:p>
            <a:pPr marR="0" lvl="0">
              <a:lnSpc>
                <a:spcPct val="115000"/>
              </a:lnSpc>
              <a:spcBef>
                <a:spcPts val="0"/>
              </a:spcBef>
              <a:spcAft>
                <a:spcPts val="0"/>
              </a:spcAft>
            </a:pPr>
            <a:endParaRPr lang="en-US" sz="2400" b="1" i="1" dirty="0">
              <a:solidFill>
                <a:schemeClr val="accent1"/>
              </a:solidFill>
              <a:latin typeface="Arial" panose="020B0604020202020204" pitchFamily="34" charset="0"/>
              <a:ea typeface="Calibri"/>
              <a:cs typeface="Arial" panose="020B0604020202020204" pitchFamily="34" charset="0"/>
            </a:endParaRPr>
          </a:p>
          <a:p>
            <a:pPr>
              <a:lnSpc>
                <a:spcPct val="115000"/>
              </a:lnSpc>
            </a:pPr>
            <a:r>
              <a:rPr lang="en-US" sz="3600" b="1" i="1" dirty="0" smtClean="0">
                <a:solidFill>
                  <a:schemeClr val="accent5"/>
                </a:solidFill>
                <a:latin typeface="Arial" panose="020B0604020202020204" pitchFamily="34" charset="0"/>
                <a:ea typeface="Calibri"/>
                <a:cs typeface="Arial" panose="020B0604020202020204" pitchFamily="34" charset="0"/>
              </a:rPr>
              <a:t>Data Analysis</a:t>
            </a:r>
          </a:p>
          <a:p>
            <a:pPr marL="457200" marR="0" lvl="0" indent="-457200">
              <a:lnSpc>
                <a:spcPct val="115000"/>
              </a:lnSpc>
              <a:spcBef>
                <a:spcPts val="0"/>
              </a:spcBef>
              <a:spcAft>
                <a:spcPts val="0"/>
              </a:spcAft>
              <a:buFont typeface="Arial" panose="020B0604020202020204" pitchFamily="34" charset="0"/>
              <a:buChar char="•"/>
            </a:pPr>
            <a:r>
              <a:rPr lang="en-US" sz="3000" dirty="0" smtClean="0">
                <a:latin typeface="Arial" panose="020B0604020202020204" pitchFamily="34" charset="0"/>
                <a:ea typeface="Calibri"/>
                <a:cs typeface="Arial" panose="020B0604020202020204" pitchFamily="34" charset="0"/>
              </a:rPr>
              <a:t>Bird abundance for waterfowl, loons, cormorants, birds of prey, shorebirds, owls, hummingbirds and swifts, and perching birds’ summer and winter seasons was analyzed using two-sample t-tests. </a:t>
            </a:r>
          </a:p>
          <a:p>
            <a:pPr marL="457200" marR="0" lvl="0" indent="-457200">
              <a:lnSpc>
                <a:spcPct val="115000"/>
              </a:lnSpc>
              <a:spcBef>
                <a:spcPts val="0"/>
              </a:spcBef>
              <a:spcAft>
                <a:spcPts val="0"/>
              </a:spcAft>
              <a:buFont typeface="Arial" panose="020B0604020202020204" pitchFamily="34" charset="0"/>
              <a:buChar char="•"/>
            </a:pPr>
            <a:r>
              <a:rPr lang="en-US" sz="3000" dirty="0" smtClean="0">
                <a:latin typeface="Arial" panose="020B0604020202020204" pitchFamily="34" charset="0"/>
                <a:ea typeface="Calibri"/>
                <a:cs typeface="Arial" panose="020B0604020202020204" pitchFamily="34" charset="0"/>
              </a:rPr>
              <a:t>The average number of species per site for the summer and winter seasons was also analyzed using a two-sample t-test.</a:t>
            </a:r>
          </a:p>
        </p:txBody>
      </p:sp>
      <p:sp>
        <p:nvSpPr>
          <p:cNvPr id="10" name="Rectangle 9"/>
          <p:cNvSpPr/>
          <p:nvPr/>
        </p:nvSpPr>
        <p:spPr>
          <a:xfrm>
            <a:off x="685800" y="712076"/>
            <a:ext cx="35128200" cy="4240924"/>
          </a:xfrm>
          <a:prstGeom prst="rect">
            <a:avLst/>
          </a:prstGeom>
          <a:solidFill>
            <a:schemeClr val="accent5">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5"/>
              </a:solidFill>
            </a:endParaRPr>
          </a:p>
        </p:txBody>
      </p:sp>
      <p:sp>
        <p:nvSpPr>
          <p:cNvPr id="7" name="TextBox 6"/>
          <p:cNvSpPr txBox="1"/>
          <p:nvPr/>
        </p:nvSpPr>
        <p:spPr>
          <a:xfrm>
            <a:off x="4191000" y="990997"/>
            <a:ext cx="28542697" cy="1738934"/>
          </a:xfrm>
          <a:prstGeom prst="rect">
            <a:avLst/>
          </a:prstGeom>
          <a:noFill/>
        </p:spPr>
        <p:txBody>
          <a:bodyPr wrap="square" lIns="76197" tIns="38098" rIns="76197" bIns="38098" rtlCol="0">
            <a:spAutoFit/>
          </a:bodyPr>
          <a:lstStyle/>
          <a:p>
            <a:pPr algn="ctr"/>
            <a:r>
              <a:rPr lang="en-US" sz="5400" b="1" cap="all" dirty="0" smtClean="0">
                <a:solidFill>
                  <a:schemeClr val="bg1"/>
                </a:solidFill>
                <a:effectLst>
                  <a:outerShdw blurRad="38100" dist="38100" dir="2700000" algn="tl">
                    <a:srgbClr val="000000">
                      <a:alpha val="43137"/>
                    </a:srgbClr>
                  </a:outerShdw>
                </a:effectLst>
                <a:latin typeface="Arial" pitchFamily="34" charset="0"/>
                <a:cs typeface="Arial" pitchFamily="34" charset="0"/>
              </a:rPr>
              <a:t>Seasonal Changes of Bird species diversity and                            COMMUNITY composition in </a:t>
            </a:r>
            <a:r>
              <a:rPr lang="en-US" sz="5400" b="1" cap="all" dirty="0">
                <a:solidFill>
                  <a:schemeClr val="bg1"/>
                </a:solidFill>
                <a:effectLst>
                  <a:outerShdw blurRad="38100" dist="38100" dir="2700000" algn="tl">
                    <a:srgbClr val="000000">
                      <a:alpha val="43137"/>
                    </a:srgbClr>
                  </a:outerShdw>
                </a:effectLst>
                <a:latin typeface="Arial" pitchFamily="34" charset="0"/>
                <a:cs typeface="Arial" pitchFamily="34" charset="0"/>
              </a:rPr>
              <a:t>A</a:t>
            </a:r>
            <a:r>
              <a:rPr lang="en-US" sz="5400" b="1" cap="all" dirty="0" smtClean="0">
                <a:solidFill>
                  <a:schemeClr val="bg1"/>
                </a:solidFill>
                <a:effectLst>
                  <a:outerShdw blurRad="38100" dist="38100" dir="2700000" algn="tl">
                    <a:srgbClr val="000000">
                      <a:alpha val="43137"/>
                    </a:srgbClr>
                  </a:outerShdw>
                </a:effectLst>
                <a:latin typeface="Arial" pitchFamily="34" charset="0"/>
                <a:cs typeface="Arial" pitchFamily="34" charset="0"/>
              </a:rPr>
              <a:t>LASKA</a:t>
            </a:r>
            <a:endParaRPr lang="en-US" sz="54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8" name="TextBox 7"/>
          <p:cNvSpPr txBox="1"/>
          <p:nvPr/>
        </p:nvSpPr>
        <p:spPr>
          <a:xfrm>
            <a:off x="8556872" y="2667000"/>
            <a:ext cx="19552462" cy="2231376"/>
          </a:xfrm>
          <a:prstGeom prst="rect">
            <a:avLst/>
          </a:prstGeom>
          <a:noFill/>
        </p:spPr>
        <p:txBody>
          <a:bodyPr wrap="none" lIns="76197" tIns="38098" rIns="76197" bIns="38098" rtlCol="0">
            <a:spAutoFit/>
          </a:bodyPr>
          <a:lstStyle/>
          <a:p>
            <a:pPr algn="ctr">
              <a:spcAft>
                <a:spcPts val="1200"/>
              </a:spcAft>
            </a:pPr>
            <a:r>
              <a:rPr lang="en-US" sz="48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Megan Bland</a:t>
            </a:r>
          </a:p>
          <a:p>
            <a:pPr algn="ctr">
              <a:spcAft>
                <a:spcPts val="1200"/>
              </a:spcAft>
            </a:pPr>
            <a:r>
              <a:rPr lang="en-US" sz="3600" dirty="0" smtClean="0">
                <a:solidFill>
                  <a:schemeClr val="bg1"/>
                </a:solidFill>
                <a:latin typeface="Arial" panose="020B0604020202020204" pitchFamily="34" charset="0"/>
                <a:cs typeface="Arial" panose="020B0604020202020204" pitchFamily="34" charset="0"/>
              </a:rPr>
              <a:t>Faculty advisor: Dr. Sujan </a:t>
            </a:r>
            <a:r>
              <a:rPr lang="en-US" sz="3600" dirty="0">
                <a:solidFill>
                  <a:schemeClr val="bg1"/>
                </a:solidFill>
                <a:latin typeface="Arial" panose="020B0604020202020204" pitchFamily="34" charset="0"/>
                <a:cs typeface="Arial" panose="020B0604020202020204" pitchFamily="34" charset="0"/>
              </a:rPr>
              <a:t>H</a:t>
            </a:r>
            <a:r>
              <a:rPr lang="en-US" sz="3600" dirty="0" smtClean="0">
                <a:solidFill>
                  <a:schemeClr val="bg1"/>
                </a:solidFill>
                <a:latin typeface="Arial" panose="020B0604020202020204" pitchFamily="34" charset="0"/>
                <a:cs typeface="Arial" panose="020B0604020202020204" pitchFamily="34" charset="0"/>
              </a:rPr>
              <a:t>enkanaththegedara</a:t>
            </a:r>
          </a:p>
          <a:p>
            <a:pPr algn="ctr">
              <a:spcAft>
                <a:spcPts val="1200"/>
              </a:spcAft>
            </a:pPr>
            <a:r>
              <a:rPr lang="en-US" sz="3600" dirty="0" smtClean="0">
                <a:solidFill>
                  <a:schemeClr val="bg1"/>
                </a:solidFill>
                <a:latin typeface="Arial" panose="020B0604020202020204" pitchFamily="34" charset="0"/>
                <a:cs typeface="Arial" panose="020B0604020202020204" pitchFamily="34" charset="0"/>
              </a:rPr>
              <a:t>Department </a:t>
            </a:r>
            <a:r>
              <a:rPr lang="en-US" sz="3600" dirty="0">
                <a:solidFill>
                  <a:schemeClr val="bg1"/>
                </a:solidFill>
                <a:latin typeface="Arial" panose="020B0604020202020204" pitchFamily="34" charset="0"/>
                <a:cs typeface="Arial" panose="020B0604020202020204" pitchFamily="34" charset="0"/>
              </a:rPr>
              <a:t>of Biological &amp; Environmental Sciences, </a:t>
            </a:r>
            <a:r>
              <a:rPr lang="en-US" sz="3600" dirty="0" smtClean="0">
                <a:solidFill>
                  <a:schemeClr val="bg1"/>
                </a:solidFill>
                <a:latin typeface="Arial" panose="020B0604020202020204" pitchFamily="34" charset="0"/>
                <a:cs typeface="Arial" panose="020B0604020202020204" pitchFamily="34" charset="0"/>
              </a:rPr>
              <a:t>Longwood </a:t>
            </a:r>
            <a:r>
              <a:rPr lang="en-US" sz="3600" dirty="0">
                <a:solidFill>
                  <a:schemeClr val="bg1"/>
                </a:solidFill>
                <a:latin typeface="Arial" panose="020B0604020202020204" pitchFamily="34" charset="0"/>
                <a:cs typeface="Arial" panose="020B0604020202020204" pitchFamily="34" charset="0"/>
              </a:rPr>
              <a:t>University, Farmville VA 23909.</a:t>
            </a:r>
            <a:endParaRPr lang="en-US" sz="3600" dirty="0" smtClean="0">
              <a:solidFill>
                <a:schemeClr val="bg1"/>
              </a:solidFill>
              <a:latin typeface="Arial" panose="020B0604020202020204" pitchFamily="34" charset="0"/>
              <a:cs typeface="Arial" panose="020B0604020202020204" pitchFamily="34" charset="0"/>
            </a:endParaRPr>
          </a:p>
        </p:txBody>
      </p:sp>
      <p:sp>
        <p:nvSpPr>
          <p:cNvPr id="11" name="TextBox 10"/>
          <p:cNvSpPr txBox="1"/>
          <p:nvPr/>
        </p:nvSpPr>
        <p:spPr>
          <a:xfrm flipH="1">
            <a:off x="685800" y="5410200"/>
            <a:ext cx="11118850" cy="838200"/>
          </a:xfrm>
          <a:prstGeom prst="rect">
            <a:avLst/>
          </a:prstGeom>
          <a:noFill/>
        </p:spPr>
        <p:txBody>
          <a:bodyPr wrap="square" lIns="76197" tIns="38098" rIns="76197" bIns="38098" rtlCol="0">
            <a:spAutoFit/>
          </a:bodyPr>
          <a:lstStyle/>
          <a:p>
            <a:pPr algn="ctr"/>
            <a:r>
              <a:rPr lang="en-US" sz="4800" b="1" dirty="0" smtClean="0">
                <a:solidFill>
                  <a:schemeClr val="accent5"/>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INTRODUCTION</a:t>
            </a:r>
            <a:endParaRPr lang="en-US" sz="4800" b="1" dirty="0">
              <a:solidFill>
                <a:schemeClr val="accent5"/>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7" name="TextBox 16"/>
          <p:cNvSpPr txBox="1"/>
          <p:nvPr/>
        </p:nvSpPr>
        <p:spPr>
          <a:xfrm>
            <a:off x="720970" y="6470865"/>
            <a:ext cx="11118850" cy="6863413"/>
          </a:xfrm>
          <a:prstGeom prst="rect">
            <a:avLst/>
          </a:prstGeom>
          <a:noFill/>
        </p:spPr>
        <p:txBody>
          <a:bodyPr wrap="square" lIns="76197" tIns="38098" rIns="76197" bIns="38098" rtlCol="0">
            <a:spAutoFit/>
          </a:bodyPr>
          <a:lstStyle/>
          <a:p>
            <a:pPr marL="342900" marR="0" lvl="0" indent="-342900">
              <a:spcBef>
                <a:spcPts val="0"/>
              </a:spcBef>
              <a:spcAft>
                <a:spcPts val="1200"/>
              </a:spcAft>
              <a:buFont typeface="Arial" panose="020B0604020202020204" pitchFamily="34" charset="0"/>
              <a:buChar char="•"/>
            </a:pPr>
            <a:r>
              <a:rPr lang="en-US" sz="3000" dirty="0" smtClean="0">
                <a:latin typeface="Arial" panose="020B0604020202020204" pitchFamily="34" charset="0"/>
                <a:ea typeface="Calibri"/>
                <a:cs typeface="Arial" panose="020B0604020202020204" pitchFamily="34" charset="0"/>
              </a:rPr>
              <a:t>The Artic region </a:t>
            </a:r>
            <a:r>
              <a:rPr lang="en-US" sz="3000" dirty="0">
                <a:latin typeface="Arial" panose="020B0604020202020204" pitchFamily="34" charset="0"/>
                <a:ea typeface="Calibri"/>
                <a:cs typeface="Arial" panose="020B0604020202020204" pitchFamily="34" charset="0"/>
              </a:rPr>
              <a:t>h</a:t>
            </a:r>
            <a:r>
              <a:rPr lang="en-US" sz="3000" dirty="0" smtClean="0">
                <a:latin typeface="Arial" panose="020B0604020202020204" pitchFamily="34" charset="0"/>
                <a:ea typeface="Calibri"/>
                <a:cs typeface="Arial" panose="020B0604020202020204" pitchFamily="34" charset="0"/>
              </a:rPr>
              <a:t>as critical breeding habitats for many migratory bird species (Ashenhurst et al 2007).</a:t>
            </a:r>
          </a:p>
          <a:p>
            <a:pPr marL="342900" marR="0" lvl="0" indent="-342900">
              <a:spcBef>
                <a:spcPts val="0"/>
              </a:spcBef>
              <a:spcAft>
                <a:spcPts val="1200"/>
              </a:spcAft>
              <a:buFont typeface="Arial" panose="020B0604020202020204" pitchFamily="34" charset="0"/>
              <a:buChar char="•"/>
            </a:pPr>
            <a:r>
              <a:rPr lang="en-US" sz="3000" dirty="0">
                <a:latin typeface="Arial" panose="020B0604020202020204" pitchFamily="34" charset="0"/>
                <a:ea typeface="Calibri"/>
                <a:cs typeface="Arial" panose="020B0604020202020204" pitchFamily="34" charset="0"/>
              </a:rPr>
              <a:t>B</a:t>
            </a:r>
            <a:r>
              <a:rPr lang="en-US" sz="3000" dirty="0" smtClean="0">
                <a:latin typeface="Arial" panose="020B0604020202020204" pitchFamily="34" charset="0"/>
                <a:ea typeface="Calibri"/>
                <a:cs typeface="Arial" panose="020B0604020202020204" pitchFamily="34" charset="0"/>
              </a:rPr>
              <a:t>ird abundance and diversity is high near bodies of water and in deciduous forests (Rooper et al 1998, Willson et al 1996).</a:t>
            </a:r>
          </a:p>
          <a:p>
            <a:pPr marL="342900" marR="0" lvl="0" indent="-342900">
              <a:spcBef>
                <a:spcPts val="0"/>
              </a:spcBef>
              <a:spcAft>
                <a:spcPts val="1200"/>
              </a:spcAft>
              <a:buFont typeface="Arial" panose="020B0604020202020204" pitchFamily="34" charset="0"/>
              <a:buChar char="•"/>
            </a:pPr>
            <a:r>
              <a:rPr lang="en-US" sz="3000" dirty="0" smtClean="0">
                <a:latin typeface="Arial" panose="020B0604020202020204" pitchFamily="34" charset="0"/>
                <a:ea typeface="Calibri"/>
                <a:cs typeface="Arial" panose="020B0604020202020204" pitchFamily="34" charset="0"/>
              </a:rPr>
              <a:t>However, the seasonal changes of species diversity and community composition in a regional scale are poorly documented. </a:t>
            </a:r>
          </a:p>
          <a:p>
            <a:pPr marL="342900" marR="0" lvl="0" indent="-342900">
              <a:spcBef>
                <a:spcPts val="0"/>
              </a:spcBef>
              <a:spcAft>
                <a:spcPts val="1200"/>
              </a:spcAft>
              <a:buFont typeface="Arial" panose="020B0604020202020204" pitchFamily="34" charset="0"/>
              <a:buChar char="•"/>
            </a:pPr>
            <a:r>
              <a:rPr lang="en-US" sz="3000" dirty="0" smtClean="0">
                <a:latin typeface="Arial" panose="020B0604020202020204" pitchFamily="34" charset="0"/>
                <a:ea typeface="Calibri"/>
                <a:cs typeface="Arial" panose="020B0604020202020204" pitchFamily="34" charset="0"/>
              </a:rPr>
              <a:t>We assessed the diversity and community composition of birds in Alaska during breeding season (June-July) and winter season (December-February) in selected locations.</a:t>
            </a:r>
          </a:p>
          <a:p>
            <a:pPr marR="0" lvl="0">
              <a:spcBef>
                <a:spcPts val="0"/>
              </a:spcBef>
              <a:spcAft>
                <a:spcPts val="600"/>
              </a:spcAft>
            </a:pPr>
            <a:r>
              <a:rPr lang="en-US" sz="3600" b="1" i="1" dirty="0" smtClean="0">
                <a:solidFill>
                  <a:schemeClr val="accent5"/>
                </a:solidFill>
                <a:latin typeface="Arial" panose="020B0604020202020204" pitchFamily="34" charset="0"/>
                <a:ea typeface="Calibri"/>
                <a:cs typeface="Arial" panose="020B0604020202020204" pitchFamily="34" charset="0"/>
              </a:rPr>
              <a:t>Research Objectives</a:t>
            </a:r>
          </a:p>
          <a:p>
            <a:pPr marL="457200" marR="0" lvl="0" indent="-457200">
              <a:spcBef>
                <a:spcPts val="0"/>
              </a:spcBef>
              <a:spcAft>
                <a:spcPts val="600"/>
              </a:spcAft>
              <a:buFont typeface="Arial" charset="0"/>
              <a:buChar char="•"/>
            </a:pPr>
            <a:r>
              <a:rPr lang="en-US" sz="3000" dirty="0" smtClean="0">
                <a:latin typeface="Arial" panose="020B0604020202020204" pitchFamily="34" charset="0"/>
                <a:ea typeface="Calibri"/>
                <a:cs typeface="Arial" panose="020B0604020202020204" pitchFamily="34" charset="0"/>
              </a:rPr>
              <a:t>To analyze effects of seasonal variations on the diversity and community composition of birds in Alaska</a:t>
            </a:r>
            <a:r>
              <a:rPr lang="en-US" sz="3000" dirty="0" smtClean="0">
                <a:latin typeface="Arial" panose="020B0604020202020204" pitchFamily="34" charset="0"/>
                <a:cs typeface="Arial" panose="020B0604020202020204" pitchFamily="34" charset="0"/>
              </a:rPr>
              <a:t>.</a:t>
            </a:r>
            <a:endParaRPr lang="en-US" sz="3000" dirty="0" smtClean="0">
              <a:latin typeface="Arial" panose="020B0604020202020204" pitchFamily="34" charset="0"/>
              <a:ea typeface="Calibri"/>
              <a:cs typeface="Arial" panose="020B0604020202020204" pitchFamily="34" charset="0"/>
            </a:endParaRPr>
          </a:p>
        </p:txBody>
      </p:sp>
      <p:sp>
        <p:nvSpPr>
          <p:cNvPr id="35" name="TextBox 34"/>
          <p:cNvSpPr txBox="1"/>
          <p:nvPr/>
        </p:nvSpPr>
        <p:spPr>
          <a:xfrm>
            <a:off x="24861471" y="23692065"/>
            <a:ext cx="11118851" cy="3508649"/>
          </a:xfrm>
          <a:prstGeom prst="rect">
            <a:avLst/>
          </a:prstGeom>
          <a:noFill/>
        </p:spPr>
        <p:txBody>
          <a:bodyPr wrap="square" lIns="76197" tIns="38098" rIns="76197" bIns="38098" rtlCol="0">
            <a:spAutoFit/>
          </a:bodyPr>
          <a:lstStyle/>
          <a:p>
            <a:pPr algn="ctr">
              <a:spcAft>
                <a:spcPts val="600"/>
              </a:spcAft>
            </a:pPr>
            <a:r>
              <a:rPr lang="en-US" sz="2800" b="1" dirty="0" smtClean="0">
                <a:solidFill>
                  <a:schemeClr val="accent5"/>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REFERENCES</a:t>
            </a:r>
          </a:p>
          <a:p>
            <a:pPr marL="342900" indent="-342900">
              <a:spcAft>
                <a:spcPts val="1200"/>
              </a:spcAft>
              <a:buFont typeface="Arial" charset="0"/>
              <a:buChar char="•"/>
            </a:pPr>
            <a:r>
              <a:rPr lang="en-US" sz="2000" dirty="0" smtClean="0">
                <a:latin typeface="Arial" panose="020B0604020202020204" pitchFamily="34" charset="0"/>
                <a:cs typeface="Arial" panose="020B0604020202020204" pitchFamily="34" charset="0"/>
              </a:rPr>
              <a:t>Ashenhurst, A.R., and Hannon, S.J. 2007. Effects of seismic lines on the abundance of breeding birds in the </a:t>
            </a:r>
            <a:r>
              <a:rPr lang="en-US" sz="2000" dirty="0">
                <a:latin typeface="Arial" panose="020B0604020202020204" pitchFamily="34" charset="0"/>
                <a:cs typeface="Arial" panose="020B0604020202020204" pitchFamily="34" charset="0"/>
              </a:rPr>
              <a:t>K</a:t>
            </a:r>
            <a:r>
              <a:rPr lang="en-US" sz="2000" dirty="0" smtClean="0">
                <a:latin typeface="Arial" panose="020B0604020202020204" pitchFamily="34" charset="0"/>
                <a:cs typeface="Arial" panose="020B0604020202020204" pitchFamily="34" charset="0"/>
              </a:rPr>
              <a:t>endall </a:t>
            </a:r>
            <a:r>
              <a:rPr lang="en-US" sz="2000" dirty="0">
                <a:latin typeface="Arial" panose="020B0604020202020204" pitchFamily="34" charset="0"/>
                <a:cs typeface="Arial" panose="020B0604020202020204" pitchFamily="34" charset="0"/>
              </a:rPr>
              <a:t>I</a:t>
            </a:r>
            <a:r>
              <a:rPr lang="en-US" sz="2000" dirty="0" smtClean="0">
                <a:latin typeface="Arial" panose="020B0604020202020204" pitchFamily="34" charset="0"/>
                <a:cs typeface="Arial" panose="020B0604020202020204" pitchFamily="34" charset="0"/>
              </a:rPr>
              <a:t>sland bird sanctuary, Northwest </a:t>
            </a:r>
            <a:r>
              <a:rPr lang="en-US" sz="2000" dirty="0">
                <a:latin typeface="Arial" panose="020B0604020202020204" pitchFamily="34" charset="0"/>
                <a:cs typeface="Arial" panose="020B0604020202020204" pitchFamily="34" charset="0"/>
              </a:rPr>
              <a:t>T</a:t>
            </a:r>
            <a:r>
              <a:rPr lang="en-US" sz="2000" dirty="0" smtClean="0">
                <a:latin typeface="Arial" panose="020B0604020202020204" pitchFamily="34" charset="0"/>
                <a:cs typeface="Arial" panose="020B0604020202020204" pitchFamily="34" charset="0"/>
              </a:rPr>
              <a:t>erritories, </a:t>
            </a:r>
            <a:r>
              <a:rPr lang="en-US" sz="2000" dirty="0">
                <a:latin typeface="Arial" panose="020B0604020202020204" pitchFamily="34" charset="0"/>
                <a:cs typeface="Arial" panose="020B0604020202020204" pitchFamily="34" charset="0"/>
              </a:rPr>
              <a:t>C</a:t>
            </a:r>
            <a:r>
              <a:rPr lang="en-US" sz="2000" dirty="0" smtClean="0">
                <a:latin typeface="Arial" panose="020B0604020202020204" pitchFamily="34" charset="0"/>
                <a:cs typeface="Arial" panose="020B0604020202020204" pitchFamily="34" charset="0"/>
              </a:rPr>
              <a:t>anada. Arctic 61(2):190-198.</a:t>
            </a:r>
          </a:p>
          <a:p>
            <a:pPr marL="342900" indent="-342900">
              <a:spcAft>
                <a:spcPts val="1200"/>
              </a:spcAft>
              <a:buFont typeface="Arial" charset="0"/>
              <a:buChar char="•"/>
            </a:pPr>
            <a:r>
              <a:rPr lang="en-US" sz="2000" dirty="0" smtClean="0">
                <a:latin typeface="Arial" panose="020B0604020202020204" pitchFamily="34" charset="0"/>
                <a:cs typeface="Arial" panose="020B0604020202020204" pitchFamily="34" charset="0"/>
              </a:rPr>
              <a:t>Rooper, C.N., Haldorson, L.J., and Quinn III, T.J. 1998. Habitat factors controlling Pacific herring egg loss in Prince </a:t>
            </a:r>
            <a:r>
              <a:rPr lang="en-US" sz="2000" dirty="0">
                <a:latin typeface="Arial" panose="020B0604020202020204" pitchFamily="34" charset="0"/>
                <a:cs typeface="Arial" panose="020B0604020202020204" pitchFamily="34" charset="0"/>
              </a:rPr>
              <a:t>W</a:t>
            </a:r>
            <a:r>
              <a:rPr lang="en-US" sz="2000" dirty="0" smtClean="0">
                <a:latin typeface="Arial" panose="020B0604020202020204" pitchFamily="34" charset="0"/>
                <a:cs typeface="Arial" panose="020B0604020202020204" pitchFamily="34" charset="0"/>
              </a:rPr>
              <a:t>illiam </a:t>
            </a:r>
            <a:r>
              <a:rPr lang="en-US" sz="2000" dirty="0">
                <a:latin typeface="Arial" panose="020B0604020202020204" pitchFamily="34" charset="0"/>
                <a:cs typeface="Arial" panose="020B0604020202020204" pitchFamily="34" charset="0"/>
              </a:rPr>
              <a:t>S</a:t>
            </a:r>
            <a:r>
              <a:rPr lang="en-US" sz="2000" dirty="0" smtClean="0">
                <a:latin typeface="Arial" panose="020B0604020202020204" pitchFamily="34" charset="0"/>
                <a:cs typeface="Arial" panose="020B0604020202020204" pitchFamily="34" charset="0"/>
              </a:rPr>
              <a:t>ound, Alaska. Can. J. Fish. Aquat. Sci. 56:1133-1142.</a:t>
            </a:r>
          </a:p>
          <a:p>
            <a:pPr marL="342900" indent="-342900">
              <a:spcAft>
                <a:spcPts val="1200"/>
              </a:spcAft>
              <a:buFont typeface="Arial" charset="0"/>
              <a:buChar char="•"/>
            </a:pPr>
            <a:r>
              <a:rPr lang="en-US" sz="2000" dirty="0" smtClean="0">
                <a:latin typeface="Arial" panose="020B0604020202020204" pitchFamily="34" charset="0"/>
                <a:cs typeface="Arial" panose="020B0604020202020204" pitchFamily="34" charset="0"/>
              </a:rPr>
              <a:t>Willson, M.F., and Comet, T.A. 1996. Bird communities of northern forests: patterns of diversity and abundance. The Condor 98:337-349.</a:t>
            </a:r>
            <a:endParaRPr lang="en-US" sz="2000" dirty="0">
              <a:latin typeface="Arial" panose="020B0604020202020204" pitchFamily="34" charset="0"/>
              <a:cs typeface="Arial" panose="020B0604020202020204" pitchFamily="34" charset="0"/>
            </a:endParaRPr>
          </a:p>
          <a:p>
            <a:pPr algn="ctr"/>
            <a:endParaRPr lang="en-US" sz="2000" b="1" dirty="0">
              <a:latin typeface="Arial" panose="020B0604020202020204" pitchFamily="34" charset="0"/>
              <a:cs typeface="Arial" panose="020B0604020202020204" pitchFamily="34" charset="0"/>
            </a:endParaRPr>
          </a:p>
        </p:txBody>
      </p:sp>
      <p:sp>
        <p:nvSpPr>
          <p:cNvPr id="46" name="TextBox 45"/>
          <p:cNvSpPr txBox="1"/>
          <p:nvPr/>
        </p:nvSpPr>
        <p:spPr>
          <a:xfrm>
            <a:off x="24840713" y="18172064"/>
            <a:ext cx="11118851" cy="815604"/>
          </a:xfrm>
          <a:prstGeom prst="rect">
            <a:avLst/>
          </a:prstGeom>
          <a:noFill/>
        </p:spPr>
        <p:txBody>
          <a:bodyPr wrap="square" lIns="76197" tIns="38098" rIns="76197" bIns="38098" rtlCol="0">
            <a:spAutoFit/>
          </a:bodyPr>
          <a:lstStyle/>
          <a:p>
            <a:pPr algn="ctr"/>
            <a:r>
              <a:rPr lang="en-US" sz="4800" b="1" dirty="0" smtClean="0">
                <a:solidFill>
                  <a:schemeClr val="accent5"/>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DISCUSSION</a:t>
            </a:r>
            <a:endParaRPr lang="en-US" sz="4800" b="1" dirty="0">
              <a:solidFill>
                <a:schemeClr val="accent5"/>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1030" name="Picture 6" descr="http://upload.wikimedia.org/wikipedia/en/3/35/Longwood_University_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1295400"/>
            <a:ext cx="3124200" cy="31242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72" name="TextBox 71"/>
          <p:cNvSpPr txBox="1"/>
          <p:nvPr/>
        </p:nvSpPr>
        <p:spPr>
          <a:xfrm>
            <a:off x="24843424" y="19076165"/>
            <a:ext cx="11118851" cy="4539700"/>
          </a:xfrm>
          <a:prstGeom prst="rect">
            <a:avLst/>
          </a:prstGeom>
          <a:noFill/>
        </p:spPr>
        <p:txBody>
          <a:bodyPr wrap="square" lIns="76197" tIns="38098" rIns="76197" bIns="38098" rtlCol="0">
            <a:spAutoFit/>
          </a:bodyPr>
          <a:lstStyle/>
          <a:p>
            <a:pPr marL="457200" marR="0" lvl="0" indent="-457200">
              <a:spcBef>
                <a:spcPts val="0"/>
              </a:spcBef>
              <a:spcAft>
                <a:spcPts val="1200"/>
              </a:spcAft>
              <a:buFont typeface="Arial" charset="0"/>
              <a:buChar char="•"/>
            </a:pPr>
            <a:r>
              <a:rPr lang="en-US" sz="3000" dirty="0" smtClean="0">
                <a:latin typeface="Arial"/>
                <a:cs typeface="Arial"/>
              </a:rPr>
              <a:t>Each bird group, except for owls, has evidence at the 5% significance level that there is a difference in the breeding season and winter season.</a:t>
            </a:r>
          </a:p>
          <a:p>
            <a:pPr marL="457200" marR="0" lvl="0" indent="-457200">
              <a:spcBef>
                <a:spcPts val="0"/>
              </a:spcBef>
              <a:spcAft>
                <a:spcPts val="1200"/>
              </a:spcAft>
              <a:buFont typeface="Arial" charset="0"/>
              <a:buChar char="•"/>
            </a:pPr>
            <a:r>
              <a:rPr lang="en-US" sz="3000" dirty="0" smtClean="0">
                <a:latin typeface="Arial"/>
                <a:ea typeface="Calibri"/>
                <a:cs typeface="Arial"/>
              </a:rPr>
              <a:t>From this, we can conclude that most birds migrate to Alaska to breed in the summer then migrate away from Alaska in the winter.</a:t>
            </a:r>
            <a:endParaRPr lang="en-US" sz="3000" dirty="0">
              <a:latin typeface="Arial"/>
              <a:ea typeface="Calibri"/>
              <a:cs typeface="Arial"/>
            </a:endParaRPr>
          </a:p>
          <a:p>
            <a:pPr marL="457200" marR="0" lvl="0" indent="-457200">
              <a:spcBef>
                <a:spcPts val="0"/>
              </a:spcBef>
              <a:spcAft>
                <a:spcPts val="1200"/>
              </a:spcAft>
              <a:buFont typeface="Arial" charset="0"/>
              <a:buChar char="•"/>
            </a:pPr>
            <a:r>
              <a:rPr lang="en-US" sz="3000" dirty="0" smtClean="0">
                <a:latin typeface="Arial" panose="020B0604020202020204" pitchFamily="34" charset="0"/>
                <a:ea typeface="Calibri"/>
                <a:cs typeface="Arial" panose="020B0604020202020204" pitchFamily="34" charset="0"/>
              </a:rPr>
              <a:t>Future research includes the assessment of the spring and fall migrations to see if they differ. Other bird groups also can be studied to determine if there is significance in these seasons.</a:t>
            </a:r>
          </a:p>
        </p:txBody>
      </p:sp>
      <p:sp>
        <p:nvSpPr>
          <p:cNvPr id="16" name="TextBox 15"/>
          <p:cNvSpPr txBox="1"/>
          <p:nvPr/>
        </p:nvSpPr>
        <p:spPr>
          <a:xfrm>
            <a:off x="12838150" y="10280866"/>
            <a:ext cx="10555250" cy="830997"/>
          </a:xfrm>
          <a:prstGeom prst="rect">
            <a:avLst/>
          </a:prstGeom>
          <a:noFill/>
        </p:spPr>
        <p:txBody>
          <a:bodyPr wrap="square" rtlCol="0">
            <a:spAutoFit/>
          </a:bodyPr>
          <a:lstStyle/>
          <a:p>
            <a:pPr algn="ctr"/>
            <a:r>
              <a:rPr lang="en-US" sz="4800" b="1" dirty="0" smtClean="0">
                <a:solidFill>
                  <a:schemeClr val="accent5"/>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RESULTS</a:t>
            </a:r>
            <a:endParaRPr lang="en-US" sz="4800" b="1" dirty="0">
              <a:solidFill>
                <a:schemeClr val="accent5"/>
              </a:solidFill>
              <a:latin typeface="Arial"/>
              <a:cs typeface="Arial"/>
            </a:endParaRPr>
          </a:p>
        </p:txBody>
      </p:sp>
      <p:sp>
        <p:nvSpPr>
          <p:cNvPr id="25" name="TextBox 24"/>
          <p:cNvSpPr txBox="1"/>
          <p:nvPr/>
        </p:nvSpPr>
        <p:spPr>
          <a:xfrm>
            <a:off x="12731227" y="5432447"/>
            <a:ext cx="10802396" cy="830997"/>
          </a:xfrm>
          <a:prstGeom prst="rect">
            <a:avLst/>
          </a:prstGeom>
          <a:noFill/>
        </p:spPr>
        <p:txBody>
          <a:bodyPr wrap="square" rtlCol="0">
            <a:spAutoFit/>
          </a:bodyPr>
          <a:lstStyle/>
          <a:p>
            <a:pPr algn="ctr"/>
            <a:r>
              <a:rPr lang="en-US" sz="4800" b="1" dirty="0" smtClean="0">
                <a:solidFill>
                  <a:schemeClr val="accent5"/>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METHODS</a:t>
            </a:r>
            <a:endParaRPr lang="en-US" sz="4800" b="1" dirty="0">
              <a:solidFill>
                <a:schemeClr val="accent5"/>
              </a:solidFill>
              <a:latin typeface="Arial"/>
              <a:cs typeface="Arial"/>
            </a:endParaRPr>
          </a:p>
        </p:txBody>
      </p:sp>
      <p:sp>
        <p:nvSpPr>
          <p:cNvPr id="41" name="TextBox 40"/>
          <p:cNvSpPr txBox="1"/>
          <p:nvPr/>
        </p:nvSpPr>
        <p:spPr>
          <a:xfrm>
            <a:off x="644281" y="13487400"/>
            <a:ext cx="11160369" cy="830997"/>
          </a:xfrm>
          <a:prstGeom prst="rect">
            <a:avLst/>
          </a:prstGeom>
          <a:noFill/>
        </p:spPr>
        <p:txBody>
          <a:bodyPr wrap="square" rtlCol="0">
            <a:spAutoFit/>
          </a:bodyPr>
          <a:lstStyle/>
          <a:p>
            <a:pPr algn="ctr"/>
            <a:r>
              <a:rPr lang="en-US" sz="4800" b="1" dirty="0" smtClean="0">
                <a:solidFill>
                  <a:schemeClr val="accent5"/>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METHODS</a:t>
            </a:r>
            <a:endParaRPr lang="en-US" sz="4800" b="1" dirty="0">
              <a:solidFill>
                <a:schemeClr val="accent5"/>
              </a:solidFill>
              <a:latin typeface="Arial"/>
              <a:cs typeface="Arial"/>
            </a:endParaRPr>
          </a:p>
        </p:txBody>
      </p:sp>
      <p:sp>
        <p:nvSpPr>
          <p:cNvPr id="43" name="TextBox 42"/>
          <p:cNvSpPr txBox="1"/>
          <p:nvPr/>
        </p:nvSpPr>
        <p:spPr>
          <a:xfrm>
            <a:off x="24840713" y="5440900"/>
            <a:ext cx="11160369" cy="830997"/>
          </a:xfrm>
          <a:prstGeom prst="rect">
            <a:avLst/>
          </a:prstGeom>
          <a:noFill/>
        </p:spPr>
        <p:txBody>
          <a:bodyPr wrap="square" rtlCol="0">
            <a:spAutoFit/>
          </a:bodyPr>
          <a:lstStyle/>
          <a:p>
            <a:pPr algn="ctr"/>
            <a:r>
              <a:rPr lang="en-US" sz="4800" b="1" dirty="0" smtClean="0">
                <a:solidFill>
                  <a:schemeClr val="accent5"/>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RESULTS</a:t>
            </a:r>
            <a:endParaRPr lang="en-US" sz="4800" b="1" dirty="0">
              <a:solidFill>
                <a:schemeClr val="accent5"/>
              </a:solidFill>
              <a:latin typeface="Arial"/>
              <a:cs typeface="Arial"/>
            </a:endParaRPr>
          </a:p>
        </p:txBody>
      </p:sp>
      <p:sp>
        <p:nvSpPr>
          <p:cNvPr id="12" name="Rectangle 11"/>
          <p:cNvSpPr/>
          <p:nvPr/>
        </p:nvSpPr>
        <p:spPr>
          <a:xfrm>
            <a:off x="24767225" y="12871665"/>
            <a:ext cx="11427775" cy="658642"/>
          </a:xfrm>
          <a:prstGeom prst="rect">
            <a:avLst/>
          </a:prstGeom>
        </p:spPr>
        <p:txBody>
          <a:bodyPr wrap="square">
            <a:spAutoFit/>
          </a:bodyPr>
          <a:lstStyle/>
          <a:p>
            <a:pPr>
              <a:lnSpc>
                <a:spcPct val="115000"/>
              </a:lnSpc>
              <a:spcAft>
                <a:spcPts val="1200"/>
              </a:spcAft>
            </a:pPr>
            <a:r>
              <a:rPr lang="en-US" sz="3200" b="1" i="1" dirty="0" smtClean="0">
                <a:solidFill>
                  <a:schemeClr val="accent5"/>
                </a:solidFill>
                <a:latin typeface="Arial" panose="020B0604020202020204" pitchFamily="34" charset="0"/>
                <a:ea typeface="Calibri"/>
                <a:cs typeface="Arial" panose="020B0604020202020204" pitchFamily="34" charset="0"/>
              </a:rPr>
              <a:t>Bird Diversity </a:t>
            </a:r>
            <a:r>
              <a:rPr lang="en-US" sz="3200" b="1" i="1" dirty="0">
                <a:solidFill>
                  <a:schemeClr val="accent5"/>
                </a:solidFill>
                <a:latin typeface="Arial" panose="020B0604020202020204" pitchFamily="34" charset="0"/>
                <a:ea typeface="Calibri"/>
                <a:cs typeface="Arial" panose="020B0604020202020204" pitchFamily="34" charset="0"/>
              </a:rPr>
              <a:t>B</a:t>
            </a:r>
            <a:r>
              <a:rPr lang="en-US" sz="3200" b="1" i="1" dirty="0" smtClean="0">
                <a:solidFill>
                  <a:schemeClr val="accent5"/>
                </a:solidFill>
                <a:latin typeface="Arial" panose="020B0604020202020204" pitchFamily="34" charset="0"/>
                <a:ea typeface="Calibri"/>
                <a:cs typeface="Arial" panose="020B0604020202020204" pitchFamily="34" charset="0"/>
              </a:rPr>
              <a:t>etween the Breeding and Winter Seasons</a:t>
            </a:r>
            <a:endParaRPr lang="en-US" sz="3200" dirty="0">
              <a:solidFill>
                <a:schemeClr val="accent5"/>
              </a:solidFill>
              <a:latin typeface="Arial" panose="020B0604020202020204" pitchFamily="34" charset="0"/>
              <a:ea typeface="Calibri"/>
              <a:cs typeface="Arial" panose="020B0604020202020204" pitchFamily="34" charset="0"/>
            </a:endParaRPr>
          </a:p>
        </p:txBody>
      </p:sp>
      <p:sp>
        <p:nvSpPr>
          <p:cNvPr id="2" name="TextBox 1"/>
          <p:cNvSpPr txBox="1"/>
          <p:nvPr/>
        </p:nvSpPr>
        <p:spPr>
          <a:xfrm>
            <a:off x="30825125" y="1402709"/>
            <a:ext cx="4733261" cy="2554545"/>
          </a:xfrm>
          <a:prstGeom prst="rect">
            <a:avLst/>
          </a:prstGeom>
          <a:noFill/>
        </p:spPr>
        <p:txBody>
          <a:bodyPr wrap="square" rtlCol="0">
            <a:spAutoFit/>
          </a:bodyPr>
          <a:lstStyle/>
          <a:p>
            <a:pPr algn="ctr"/>
            <a:r>
              <a:rPr lang="en-US" sz="4000" dirty="0" smtClean="0">
                <a:solidFill>
                  <a:schemeClr val="bg1"/>
                </a:solidFill>
              </a:rPr>
              <a:t>BIOL 251: Introduction to Ecology and Evolution</a:t>
            </a:r>
          </a:p>
          <a:p>
            <a:pPr algn="ctr"/>
            <a:r>
              <a:rPr lang="en-US" sz="4000" dirty="0" smtClean="0">
                <a:solidFill>
                  <a:schemeClr val="bg1"/>
                </a:solidFill>
              </a:rPr>
              <a:t>Honors project</a:t>
            </a:r>
            <a:endParaRPr lang="en-US" sz="4000" dirty="0">
              <a:solidFill>
                <a:schemeClr val="bg1"/>
              </a:solidFill>
            </a:endParaRPr>
          </a:p>
        </p:txBody>
      </p:sp>
      <p:sp>
        <p:nvSpPr>
          <p:cNvPr id="5" name="TextBox 4"/>
          <p:cNvSpPr txBox="1"/>
          <p:nvPr/>
        </p:nvSpPr>
        <p:spPr>
          <a:xfrm>
            <a:off x="1447800" y="25755600"/>
            <a:ext cx="9296400" cy="400110"/>
          </a:xfrm>
          <a:prstGeom prst="rect">
            <a:avLst/>
          </a:prstGeom>
          <a:noFill/>
        </p:spPr>
        <p:txBody>
          <a:bodyPr wrap="square" rtlCol="0">
            <a:spAutoFit/>
          </a:bodyPr>
          <a:lstStyle/>
          <a:p>
            <a:pPr algn="ctr"/>
            <a:r>
              <a:rPr lang="en-US" sz="2000" dirty="0" smtClean="0">
                <a:latin typeface="Arial" charset="0"/>
                <a:ea typeface="Arial" charset="0"/>
                <a:cs typeface="Arial" charset="0"/>
              </a:rPr>
              <a:t>Figure 1. Sampling locations for bird species diversity and composition.</a:t>
            </a:r>
            <a:endParaRPr lang="en-US" sz="2000" dirty="0">
              <a:latin typeface="Arial" charset="0"/>
              <a:ea typeface="Arial" charset="0"/>
              <a:cs typeface="Arial" charset="0"/>
            </a:endParaRPr>
          </a:p>
        </p:txBody>
      </p:sp>
      <p:graphicFrame>
        <p:nvGraphicFramePr>
          <p:cNvPr id="39" name="Chart 38"/>
          <p:cNvGraphicFramePr>
            <a:graphicFrameLocks/>
          </p:cNvGraphicFramePr>
          <p:nvPr>
            <p:extLst>
              <p:ext uri="{D42A27DB-BD31-4B8C-83A1-F6EECF244321}">
                <p14:modId xmlns:p14="http://schemas.microsoft.com/office/powerpoint/2010/main" val="2143507727"/>
              </p:ext>
            </p:extLst>
          </p:nvPr>
        </p:nvGraphicFramePr>
        <p:xfrm>
          <a:off x="12854800" y="21006375"/>
          <a:ext cx="9852800" cy="581602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143507727"/>
              </p:ext>
            </p:extLst>
          </p:nvPr>
        </p:nvGraphicFramePr>
        <p:xfrm>
          <a:off x="12695115" y="15009307"/>
          <a:ext cx="10393485" cy="4802693"/>
        </p:xfrm>
        <a:graphic>
          <a:graphicData uri="http://schemas.openxmlformats.org/drawingml/2006/table">
            <a:tbl>
              <a:tblPr firstRow="1" firstCol="1" bandRow="1">
                <a:tableStyleId>{93296810-A885-4BE3-A3E7-6D5BEEA58F35}</a:tableStyleId>
              </a:tblPr>
              <a:tblGrid>
                <a:gridCol w="6431085">
                  <a:extLst>
                    <a:ext uri="{9D8B030D-6E8A-4147-A177-3AD203B41FA5}">
                      <a16:colId xmlns:a16="http://schemas.microsoft.com/office/drawing/2014/main" xmlns="" val="20000"/>
                    </a:ext>
                  </a:extLst>
                </a:gridCol>
                <a:gridCol w="2073245">
                  <a:extLst>
                    <a:ext uri="{9D8B030D-6E8A-4147-A177-3AD203B41FA5}">
                      <a16:colId xmlns:a16="http://schemas.microsoft.com/office/drawing/2014/main" xmlns="" val="20001"/>
                    </a:ext>
                  </a:extLst>
                </a:gridCol>
                <a:gridCol w="1889155">
                  <a:extLst>
                    <a:ext uri="{9D8B030D-6E8A-4147-A177-3AD203B41FA5}">
                      <a16:colId xmlns:a16="http://schemas.microsoft.com/office/drawing/2014/main" xmlns="" val="20002"/>
                    </a:ext>
                  </a:extLst>
                </a:gridCol>
              </a:tblGrid>
              <a:tr h="687893">
                <a:tc>
                  <a:txBody>
                    <a:bodyPr/>
                    <a:lstStyle/>
                    <a:p>
                      <a:pPr marL="0" marR="0" algn="ctr">
                        <a:lnSpc>
                          <a:spcPct val="107000"/>
                        </a:lnSpc>
                        <a:spcBef>
                          <a:spcPts val="0"/>
                        </a:spcBef>
                        <a:spcAft>
                          <a:spcPts val="0"/>
                        </a:spcAft>
                      </a:pPr>
                      <a:r>
                        <a:rPr lang="en-US" sz="2400" dirty="0">
                          <a:effectLst/>
                          <a:latin typeface="Arial" charset="0"/>
                          <a:ea typeface="Arial" charset="0"/>
                          <a:cs typeface="Arial" charset="0"/>
                        </a:rPr>
                        <a:t>Bird </a:t>
                      </a:r>
                      <a:r>
                        <a:rPr lang="en-US" sz="2400" dirty="0" smtClean="0">
                          <a:effectLst/>
                          <a:latin typeface="Arial" charset="0"/>
                          <a:ea typeface="Arial" charset="0"/>
                          <a:cs typeface="Arial" charset="0"/>
                        </a:rPr>
                        <a:t>Group</a:t>
                      </a:r>
                      <a:endParaRPr lang="en-US" sz="2400" b="1" dirty="0">
                        <a:effectLst/>
                        <a:latin typeface="Arial" charset="0"/>
                        <a:ea typeface="Arial" charset="0"/>
                        <a:cs typeface="Arial"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latin typeface="Arial" charset="0"/>
                          <a:ea typeface="Arial" charset="0"/>
                          <a:cs typeface="Arial" charset="0"/>
                        </a:rPr>
                        <a:t>t</a:t>
                      </a:r>
                      <a:r>
                        <a:rPr lang="en-US" sz="2400" dirty="0" smtClean="0">
                          <a:effectLst/>
                          <a:latin typeface="Arial" charset="0"/>
                          <a:ea typeface="Arial" charset="0"/>
                          <a:cs typeface="Arial" charset="0"/>
                        </a:rPr>
                        <a:t> </a:t>
                      </a:r>
                      <a:r>
                        <a:rPr lang="en-US" sz="2400" dirty="0">
                          <a:effectLst/>
                          <a:latin typeface="Arial" charset="0"/>
                          <a:ea typeface="Arial" charset="0"/>
                          <a:cs typeface="Arial" charset="0"/>
                        </a:rPr>
                        <a:t>value</a:t>
                      </a:r>
                      <a:endParaRPr lang="en-US" sz="2400" b="1" dirty="0">
                        <a:effectLst/>
                        <a:latin typeface="Arial" charset="0"/>
                        <a:ea typeface="Arial" charset="0"/>
                        <a:cs typeface="Arial"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latin typeface="Arial" charset="0"/>
                          <a:ea typeface="Arial" charset="0"/>
                          <a:cs typeface="Arial" charset="0"/>
                        </a:rPr>
                        <a:t>P value</a:t>
                      </a:r>
                      <a:endParaRPr lang="en-US" sz="2400" b="1" dirty="0">
                        <a:effectLst/>
                        <a:latin typeface="Arial" charset="0"/>
                        <a:ea typeface="Arial" charset="0"/>
                        <a:cs typeface="Arial" charset="0"/>
                      </a:endParaRPr>
                    </a:p>
                  </a:txBody>
                  <a:tcPr marL="68580" marR="68580" marT="0" marB="0" anchor="ctr"/>
                </a:tc>
                <a:extLst>
                  <a:ext uri="{0D108BD9-81ED-4DB2-BD59-A6C34878D82A}">
                    <a16:rowId xmlns:a16="http://schemas.microsoft.com/office/drawing/2014/main" xmlns="" val="10000"/>
                  </a:ext>
                </a:extLst>
              </a:tr>
              <a:tr h="457200">
                <a:tc>
                  <a:txBody>
                    <a:bodyPr/>
                    <a:lstStyle/>
                    <a:p>
                      <a:pPr marL="0" marR="0" algn="ctr">
                        <a:lnSpc>
                          <a:spcPct val="107000"/>
                        </a:lnSpc>
                        <a:spcBef>
                          <a:spcPts val="0"/>
                        </a:spcBef>
                        <a:spcAft>
                          <a:spcPts val="0"/>
                        </a:spcAft>
                      </a:pPr>
                      <a:r>
                        <a:rPr lang="en-US" sz="1800" dirty="0">
                          <a:effectLst/>
                          <a:latin typeface="Arial" charset="0"/>
                          <a:ea typeface="Arial" charset="0"/>
                          <a:cs typeface="Arial" charset="0"/>
                        </a:rPr>
                        <a:t>Waterfowl Breeding vs. Winter</a:t>
                      </a:r>
                      <a:endParaRPr lang="en-US" sz="2400" b="0" dirty="0">
                        <a:effectLst/>
                        <a:latin typeface="Arial" charset="0"/>
                        <a:ea typeface="Arial" charset="0"/>
                        <a:cs typeface="Arial"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latin typeface="Arial" charset="0"/>
                          <a:ea typeface="Arial" charset="0"/>
                          <a:cs typeface="Arial" charset="0"/>
                        </a:rPr>
                        <a:t>3.8949</a:t>
                      </a:r>
                    </a:p>
                  </a:txBody>
                  <a:tcPr marL="68580" marR="68580" marT="0" marB="0" anchor="ctr"/>
                </a:tc>
                <a:tc>
                  <a:txBody>
                    <a:bodyPr/>
                    <a:lstStyle/>
                    <a:p>
                      <a:pPr marL="0" marR="0" algn="ctr">
                        <a:lnSpc>
                          <a:spcPct val="107000"/>
                        </a:lnSpc>
                        <a:spcBef>
                          <a:spcPts val="0"/>
                        </a:spcBef>
                        <a:spcAft>
                          <a:spcPts val="0"/>
                        </a:spcAft>
                      </a:pPr>
                      <a:r>
                        <a:rPr lang="en-US" sz="1800" dirty="0" smtClean="0">
                          <a:effectLst/>
                          <a:latin typeface="Arial" charset="0"/>
                          <a:ea typeface="Arial" charset="0"/>
                          <a:cs typeface="Arial" charset="0"/>
                        </a:rPr>
                        <a:t>&lt; 0.0001</a:t>
                      </a:r>
                      <a:endParaRPr lang="en-US" sz="1800" dirty="0">
                        <a:effectLst/>
                        <a:latin typeface="Arial" charset="0"/>
                        <a:ea typeface="Arial" charset="0"/>
                        <a:cs typeface="Arial" charset="0"/>
                      </a:endParaRPr>
                    </a:p>
                  </a:txBody>
                  <a:tcPr marL="68580" marR="68580" marT="0" marB="0" anchor="ctr"/>
                </a:tc>
                <a:extLst>
                  <a:ext uri="{0D108BD9-81ED-4DB2-BD59-A6C34878D82A}">
                    <a16:rowId xmlns:a16="http://schemas.microsoft.com/office/drawing/2014/main" xmlns="" val="10001"/>
                  </a:ext>
                </a:extLst>
              </a:tr>
              <a:tr h="457200">
                <a:tc>
                  <a:txBody>
                    <a:bodyPr/>
                    <a:lstStyle/>
                    <a:p>
                      <a:pPr marL="0" marR="0" algn="ctr">
                        <a:lnSpc>
                          <a:spcPct val="107000"/>
                        </a:lnSpc>
                        <a:spcBef>
                          <a:spcPts val="0"/>
                        </a:spcBef>
                        <a:spcAft>
                          <a:spcPts val="0"/>
                        </a:spcAft>
                      </a:pPr>
                      <a:r>
                        <a:rPr lang="en-US" sz="1800" dirty="0">
                          <a:effectLst/>
                          <a:latin typeface="Arial" charset="0"/>
                          <a:ea typeface="Arial" charset="0"/>
                          <a:cs typeface="Arial" charset="0"/>
                        </a:rPr>
                        <a:t>Loons Breeding vs. Winter</a:t>
                      </a:r>
                      <a:endParaRPr lang="en-US" sz="2400" b="0" dirty="0">
                        <a:effectLst/>
                        <a:latin typeface="Arial" charset="0"/>
                        <a:ea typeface="Arial" charset="0"/>
                        <a:cs typeface="Arial"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latin typeface="Arial" charset="0"/>
                          <a:ea typeface="Arial" charset="0"/>
                          <a:cs typeface="Arial" charset="0"/>
                        </a:rPr>
                        <a:t>2.7471</a:t>
                      </a:r>
                    </a:p>
                  </a:txBody>
                  <a:tcPr marL="68580" marR="68580" marT="0" marB="0" anchor="ctr"/>
                </a:tc>
                <a:tc>
                  <a:txBody>
                    <a:bodyPr/>
                    <a:lstStyle/>
                    <a:p>
                      <a:pPr marL="0" marR="0" algn="ctr">
                        <a:lnSpc>
                          <a:spcPct val="107000"/>
                        </a:lnSpc>
                        <a:spcBef>
                          <a:spcPts val="0"/>
                        </a:spcBef>
                        <a:spcAft>
                          <a:spcPts val="0"/>
                        </a:spcAft>
                      </a:pPr>
                      <a:r>
                        <a:rPr lang="en-US" sz="1800" dirty="0" smtClean="0">
                          <a:effectLst/>
                          <a:latin typeface="Arial" charset="0"/>
                          <a:ea typeface="Arial" charset="0"/>
                          <a:cs typeface="Arial" charset="0"/>
                        </a:rPr>
                        <a:t>&lt; 0.01</a:t>
                      </a:r>
                      <a:endParaRPr lang="en-US" sz="1800" dirty="0">
                        <a:effectLst/>
                        <a:latin typeface="Arial" charset="0"/>
                        <a:ea typeface="Arial" charset="0"/>
                        <a:cs typeface="Arial" charset="0"/>
                      </a:endParaRPr>
                    </a:p>
                  </a:txBody>
                  <a:tcPr marL="68580" marR="68580" marT="0" marB="0" anchor="ctr"/>
                </a:tc>
                <a:extLst>
                  <a:ext uri="{0D108BD9-81ED-4DB2-BD59-A6C34878D82A}">
                    <a16:rowId xmlns:a16="http://schemas.microsoft.com/office/drawing/2014/main" xmlns="" val="10002"/>
                  </a:ext>
                </a:extLst>
              </a:tr>
              <a:tr h="457200">
                <a:tc>
                  <a:txBody>
                    <a:bodyPr/>
                    <a:lstStyle/>
                    <a:p>
                      <a:pPr marL="0" marR="0" algn="ctr">
                        <a:lnSpc>
                          <a:spcPct val="107000"/>
                        </a:lnSpc>
                        <a:spcBef>
                          <a:spcPts val="0"/>
                        </a:spcBef>
                        <a:spcAft>
                          <a:spcPts val="0"/>
                        </a:spcAft>
                      </a:pPr>
                      <a:r>
                        <a:rPr lang="en-US" sz="1800" dirty="0">
                          <a:effectLst/>
                          <a:latin typeface="Arial" charset="0"/>
                          <a:ea typeface="Arial" charset="0"/>
                          <a:cs typeface="Arial" charset="0"/>
                        </a:rPr>
                        <a:t>Cormorants Breeding vs. Winter</a:t>
                      </a:r>
                      <a:endParaRPr lang="en-US" sz="2400" b="0" dirty="0">
                        <a:effectLst/>
                        <a:latin typeface="Arial" charset="0"/>
                        <a:ea typeface="Arial" charset="0"/>
                        <a:cs typeface="Arial"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latin typeface="Arial" charset="0"/>
                          <a:ea typeface="Arial" charset="0"/>
                          <a:cs typeface="Arial" charset="0"/>
                        </a:rPr>
                        <a:t>2.672</a:t>
                      </a:r>
                    </a:p>
                  </a:txBody>
                  <a:tcPr marL="68580" marR="68580" marT="0" marB="0" anchor="ctr"/>
                </a:tc>
                <a:tc>
                  <a:txBody>
                    <a:bodyPr/>
                    <a:lstStyle/>
                    <a:p>
                      <a:pPr marL="0" marR="0" algn="ctr">
                        <a:lnSpc>
                          <a:spcPct val="107000"/>
                        </a:lnSpc>
                        <a:spcBef>
                          <a:spcPts val="0"/>
                        </a:spcBef>
                        <a:spcAft>
                          <a:spcPts val="0"/>
                        </a:spcAft>
                      </a:pPr>
                      <a:r>
                        <a:rPr lang="en-US" sz="1800" dirty="0" smtClean="0">
                          <a:effectLst/>
                          <a:latin typeface="Arial" charset="0"/>
                          <a:ea typeface="Arial" charset="0"/>
                          <a:cs typeface="Arial" charset="0"/>
                        </a:rPr>
                        <a:t>&lt; 0.05</a:t>
                      </a:r>
                      <a:endParaRPr lang="en-US" sz="1800" dirty="0">
                        <a:effectLst/>
                        <a:latin typeface="Arial" charset="0"/>
                        <a:ea typeface="Arial" charset="0"/>
                        <a:cs typeface="Arial" charset="0"/>
                      </a:endParaRPr>
                    </a:p>
                  </a:txBody>
                  <a:tcPr marL="68580" marR="68580" marT="0" marB="0" anchor="ctr"/>
                </a:tc>
                <a:extLst>
                  <a:ext uri="{0D108BD9-81ED-4DB2-BD59-A6C34878D82A}">
                    <a16:rowId xmlns:a16="http://schemas.microsoft.com/office/drawing/2014/main" xmlns="" val="10003"/>
                  </a:ext>
                </a:extLst>
              </a:tr>
              <a:tr h="457200">
                <a:tc>
                  <a:txBody>
                    <a:bodyPr/>
                    <a:lstStyle/>
                    <a:p>
                      <a:pPr marL="0" marR="0" algn="ctr">
                        <a:lnSpc>
                          <a:spcPct val="107000"/>
                        </a:lnSpc>
                        <a:spcBef>
                          <a:spcPts val="0"/>
                        </a:spcBef>
                        <a:spcAft>
                          <a:spcPts val="0"/>
                        </a:spcAft>
                      </a:pPr>
                      <a:r>
                        <a:rPr lang="en-US" sz="1800" dirty="0">
                          <a:effectLst/>
                          <a:latin typeface="Arial" charset="0"/>
                          <a:ea typeface="Arial" charset="0"/>
                          <a:cs typeface="Arial" charset="0"/>
                        </a:rPr>
                        <a:t>Birds of Prey Breeding vs. Winter</a:t>
                      </a:r>
                      <a:endParaRPr lang="en-US" sz="2400" b="0" dirty="0">
                        <a:effectLst/>
                        <a:latin typeface="Arial" charset="0"/>
                        <a:ea typeface="Arial" charset="0"/>
                        <a:cs typeface="Arial"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latin typeface="Arial" charset="0"/>
                          <a:ea typeface="Arial" charset="0"/>
                          <a:cs typeface="Arial" charset="0"/>
                        </a:rPr>
                        <a:t>3.0942</a:t>
                      </a:r>
                    </a:p>
                  </a:txBody>
                  <a:tcPr marL="68580" marR="68580" marT="0" marB="0" anchor="ctr"/>
                </a:tc>
                <a:tc>
                  <a:txBody>
                    <a:bodyPr/>
                    <a:lstStyle/>
                    <a:p>
                      <a:pPr marL="0" marR="0" algn="ctr">
                        <a:lnSpc>
                          <a:spcPct val="107000"/>
                        </a:lnSpc>
                        <a:spcBef>
                          <a:spcPts val="0"/>
                        </a:spcBef>
                        <a:spcAft>
                          <a:spcPts val="0"/>
                        </a:spcAft>
                      </a:pPr>
                      <a:r>
                        <a:rPr lang="en-US" sz="1800" dirty="0" smtClean="0">
                          <a:effectLst/>
                          <a:latin typeface="Arial" charset="0"/>
                          <a:ea typeface="Arial" charset="0"/>
                          <a:cs typeface="Arial" charset="0"/>
                        </a:rPr>
                        <a:t>&lt; 0.01</a:t>
                      </a:r>
                      <a:endParaRPr lang="en-US" sz="1800" dirty="0">
                        <a:effectLst/>
                        <a:latin typeface="Arial" charset="0"/>
                        <a:ea typeface="Arial" charset="0"/>
                        <a:cs typeface="Arial" charset="0"/>
                      </a:endParaRPr>
                    </a:p>
                  </a:txBody>
                  <a:tcPr marL="68580" marR="68580" marT="0" marB="0" anchor="ctr"/>
                </a:tc>
                <a:extLst>
                  <a:ext uri="{0D108BD9-81ED-4DB2-BD59-A6C34878D82A}">
                    <a16:rowId xmlns:a16="http://schemas.microsoft.com/office/drawing/2014/main" xmlns="" val="10004"/>
                  </a:ext>
                </a:extLst>
              </a:tr>
              <a:tr h="457200">
                <a:tc>
                  <a:txBody>
                    <a:bodyPr/>
                    <a:lstStyle/>
                    <a:p>
                      <a:pPr marL="0" marR="0" algn="ctr">
                        <a:lnSpc>
                          <a:spcPct val="107000"/>
                        </a:lnSpc>
                        <a:spcBef>
                          <a:spcPts val="0"/>
                        </a:spcBef>
                        <a:spcAft>
                          <a:spcPts val="0"/>
                        </a:spcAft>
                      </a:pPr>
                      <a:r>
                        <a:rPr lang="en-US" sz="1800" dirty="0">
                          <a:effectLst/>
                          <a:latin typeface="Arial" charset="0"/>
                          <a:ea typeface="Arial" charset="0"/>
                          <a:cs typeface="Arial" charset="0"/>
                        </a:rPr>
                        <a:t>Shorebirds Breeding vs. Winter</a:t>
                      </a:r>
                      <a:endParaRPr lang="en-US" sz="2400" b="0" dirty="0">
                        <a:effectLst/>
                        <a:latin typeface="Arial" charset="0"/>
                        <a:ea typeface="Arial" charset="0"/>
                        <a:cs typeface="Arial"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latin typeface="Arial" charset="0"/>
                          <a:ea typeface="Arial" charset="0"/>
                          <a:cs typeface="Arial" charset="0"/>
                        </a:rPr>
                        <a:t>9.2946</a:t>
                      </a:r>
                    </a:p>
                  </a:txBody>
                  <a:tcPr marL="68580" marR="68580" marT="0" marB="0" anchor="ctr"/>
                </a:tc>
                <a:tc>
                  <a:txBody>
                    <a:bodyPr/>
                    <a:lstStyle/>
                    <a:p>
                      <a:pPr marL="0" marR="0" algn="ctr">
                        <a:lnSpc>
                          <a:spcPct val="107000"/>
                        </a:lnSpc>
                        <a:spcBef>
                          <a:spcPts val="0"/>
                        </a:spcBef>
                        <a:spcAft>
                          <a:spcPts val="0"/>
                        </a:spcAft>
                      </a:pPr>
                      <a:r>
                        <a:rPr lang="en-US" sz="1800" dirty="0" smtClean="0">
                          <a:effectLst/>
                          <a:latin typeface="Arial" charset="0"/>
                          <a:ea typeface="Arial" charset="0"/>
                          <a:cs typeface="Arial" charset="0"/>
                        </a:rPr>
                        <a:t>&lt; 0.0001</a:t>
                      </a:r>
                      <a:endParaRPr lang="en-US" sz="1800" dirty="0">
                        <a:effectLst/>
                        <a:latin typeface="Arial" charset="0"/>
                        <a:ea typeface="Arial" charset="0"/>
                        <a:cs typeface="Arial" charset="0"/>
                      </a:endParaRPr>
                    </a:p>
                  </a:txBody>
                  <a:tcPr marL="68580" marR="68580" marT="0" marB="0" anchor="ctr"/>
                </a:tc>
                <a:extLst>
                  <a:ext uri="{0D108BD9-81ED-4DB2-BD59-A6C34878D82A}">
                    <a16:rowId xmlns:a16="http://schemas.microsoft.com/office/drawing/2014/main" xmlns="" val="10005"/>
                  </a:ext>
                </a:extLst>
              </a:tr>
              <a:tr h="457200">
                <a:tc>
                  <a:txBody>
                    <a:bodyPr/>
                    <a:lstStyle/>
                    <a:p>
                      <a:pPr marL="0" marR="0" algn="ctr">
                        <a:lnSpc>
                          <a:spcPct val="107000"/>
                        </a:lnSpc>
                        <a:spcBef>
                          <a:spcPts val="0"/>
                        </a:spcBef>
                        <a:spcAft>
                          <a:spcPts val="0"/>
                        </a:spcAft>
                      </a:pPr>
                      <a:r>
                        <a:rPr lang="en-US" sz="1800" dirty="0">
                          <a:effectLst/>
                          <a:latin typeface="Arial" charset="0"/>
                          <a:ea typeface="Arial" charset="0"/>
                          <a:cs typeface="Arial" charset="0"/>
                        </a:rPr>
                        <a:t>Owls Breeding vs. Winter</a:t>
                      </a:r>
                      <a:endParaRPr lang="en-US" sz="2400" b="0" dirty="0">
                        <a:effectLst/>
                        <a:latin typeface="Arial" charset="0"/>
                        <a:ea typeface="Arial" charset="0"/>
                        <a:cs typeface="Arial"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latin typeface="Arial" charset="0"/>
                          <a:ea typeface="Arial" charset="0"/>
                          <a:cs typeface="Arial" charset="0"/>
                        </a:rPr>
                        <a:t>-1.0192</a:t>
                      </a:r>
                    </a:p>
                  </a:txBody>
                  <a:tcPr marL="68580" marR="68580" marT="0" marB="0" anchor="ctr"/>
                </a:tc>
                <a:tc>
                  <a:txBody>
                    <a:bodyPr/>
                    <a:lstStyle/>
                    <a:p>
                      <a:pPr marL="0" marR="0" algn="ctr">
                        <a:lnSpc>
                          <a:spcPct val="107000"/>
                        </a:lnSpc>
                        <a:spcBef>
                          <a:spcPts val="0"/>
                        </a:spcBef>
                        <a:spcAft>
                          <a:spcPts val="0"/>
                        </a:spcAft>
                      </a:pPr>
                      <a:r>
                        <a:rPr lang="en-US" sz="1800" dirty="0">
                          <a:effectLst/>
                          <a:latin typeface="Arial" charset="0"/>
                          <a:ea typeface="Arial" charset="0"/>
                          <a:cs typeface="Arial" charset="0"/>
                        </a:rPr>
                        <a:t>0.3128</a:t>
                      </a:r>
                    </a:p>
                  </a:txBody>
                  <a:tcPr marL="68580" marR="68580" marT="0" marB="0" anchor="ctr"/>
                </a:tc>
                <a:extLst>
                  <a:ext uri="{0D108BD9-81ED-4DB2-BD59-A6C34878D82A}">
                    <a16:rowId xmlns:a16="http://schemas.microsoft.com/office/drawing/2014/main" xmlns="" val="10006"/>
                  </a:ext>
                </a:extLst>
              </a:tr>
              <a:tr h="457200">
                <a:tc>
                  <a:txBody>
                    <a:bodyPr/>
                    <a:lstStyle/>
                    <a:p>
                      <a:pPr marL="0" marR="0" algn="ctr">
                        <a:lnSpc>
                          <a:spcPct val="107000"/>
                        </a:lnSpc>
                        <a:spcBef>
                          <a:spcPts val="0"/>
                        </a:spcBef>
                        <a:spcAft>
                          <a:spcPts val="0"/>
                        </a:spcAft>
                      </a:pPr>
                      <a:r>
                        <a:rPr lang="en-US" sz="1800" dirty="0">
                          <a:effectLst/>
                          <a:latin typeface="Arial" charset="0"/>
                          <a:ea typeface="Arial" charset="0"/>
                          <a:cs typeface="Arial" charset="0"/>
                        </a:rPr>
                        <a:t>Hummingbirds &amp; Swifts Breeding vs. Winter</a:t>
                      </a:r>
                      <a:endParaRPr lang="en-US" sz="2400" b="0" dirty="0">
                        <a:effectLst/>
                        <a:latin typeface="Arial" charset="0"/>
                        <a:ea typeface="Arial" charset="0"/>
                        <a:cs typeface="Arial"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latin typeface="Arial" charset="0"/>
                          <a:ea typeface="Arial" charset="0"/>
                          <a:cs typeface="Arial" charset="0"/>
                        </a:rPr>
                        <a:t>6.292</a:t>
                      </a:r>
                    </a:p>
                  </a:txBody>
                  <a:tcPr marL="68580" marR="68580" marT="0" marB="0" anchor="ctr"/>
                </a:tc>
                <a:tc>
                  <a:txBody>
                    <a:bodyPr/>
                    <a:lstStyle/>
                    <a:p>
                      <a:pPr marL="0" marR="0" algn="ctr">
                        <a:lnSpc>
                          <a:spcPct val="107000"/>
                        </a:lnSpc>
                        <a:spcBef>
                          <a:spcPts val="0"/>
                        </a:spcBef>
                        <a:spcAft>
                          <a:spcPts val="0"/>
                        </a:spcAft>
                      </a:pPr>
                      <a:r>
                        <a:rPr lang="en-US" sz="1800" dirty="0" smtClean="0">
                          <a:effectLst/>
                          <a:latin typeface="Arial" charset="0"/>
                          <a:ea typeface="Arial" charset="0"/>
                          <a:cs typeface="Arial" charset="0"/>
                        </a:rPr>
                        <a:t>&lt; 0.0001</a:t>
                      </a:r>
                      <a:endParaRPr lang="en-US" sz="1800" dirty="0">
                        <a:effectLst/>
                        <a:latin typeface="Arial" charset="0"/>
                        <a:ea typeface="Arial" charset="0"/>
                        <a:cs typeface="Arial" charset="0"/>
                      </a:endParaRPr>
                    </a:p>
                  </a:txBody>
                  <a:tcPr marL="68580" marR="68580" marT="0" marB="0" anchor="ctr"/>
                </a:tc>
                <a:extLst>
                  <a:ext uri="{0D108BD9-81ED-4DB2-BD59-A6C34878D82A}">
                    <a16:rowId xmlns:a16="http://schemas.microsoft.com/office/drawing/2014/main" xmlns="" val="10007"/>
                  </a:ext>
                </a:extLst>
              </a:tr>
              <a:tr h="457200">
                <a:tc>
                  <a:txBody>
                    <a:bodyPr/>
                    <a:lstStyle/>
                    <a:p>
                      <a:pPr marL="0" marR="0" algn="ctr">
                        <a:lnSpc>
                          <a:spcPct val="107000"/>
                        </a:lnSpc>
                        <a:spcBef>
                          <a:spcPts val="0"/>
                        </a:spcBef>
                        <a:spcAft>
                          <a:spcPts val="0"/>
                        </a:spcAft>
                      </a:pPr>
                      <a:r>
                        <a:rPr lang="en-US" sz="1800" dirty="0">
                          <a:effectLst/>
                          <a:latin typeface="Arial" charset="0"/>
                          <a:ea typeface="Arial" charset="0"/>
                          <a:cs typeface="Arial" charset="0"/>
                        </a:rPr>
                        <a:t>Perching Birds Breeding vs. Winter</a:t>
                      </a:r>
                      <a:endParaRPr lang="en-US" sz="2400" b="0" dirty="0">
                        <a:effectLst/>
                        <a:latin typeface="Arial" charset="0"/>
                        <a:ea typeface="Arial" charset="0"/>
                        <a:cs typeface="Arial"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latin typeface="Arial" charset="0"/>
                          <a:ea typeface="Arial" charset="0"/>
                          <a:cs typeface="Arial" charset="0"/>
                        </a:rPr>
                        <a:t>6.9977</a:t>
                      </a:r>
                    </a:p>
                  </a:txBody>
                  <a:tcPr marL="68580" marR="68580" marT="0" marB="0" anchor="ctr"/>
                </a:tc>
                <a:tc>
                  <a:txBody>
                    <a:bodyPr/>
                    <a:lstStyle/>
                    <a:p>
                      <a:pPr marL="0" marR="0" algn="ctr">
                        <a:lnSpc>
                          <a:spcPct val="107000"/>
                        </a:lnSpc>
                        <a:spcBef>
                          <a:spcPts val="0"/>
                        </a:spcBef>
                        <a:spcAft>
                          <a:spcPts val="0"/>
                        </a:spcAft>
                      </a:pPr>
                      <a:r>
                        <a:rPr lang="en-US" sz="1800" dirty="0" smtClean="0">
                          <a:effectLst/>
                          <a:latin typeface="Arial" charset="0"/>
                          <a:ea typeface="Arial" charset="0"/>
                          <a:cs typeface="Arial" charset="0"/>
                        </a:rPr>
                        <a:t>&lt; 0.0001</a:t>
                      </a:r>
                      <a:endParaRPr lang="en-US" sz="1800" dirty="0">
                        <a:effectLst/>
                        <a:latin typeface="Arial" charset="0"/>
                        <a:ea typeface="Arial" charset="0"/>
                        <a:cs typeface="Arial" charset="0"/>
                      </a:endParaRPr>
                    </a:p>
                  </a:txBody>
                  <a:tcPr marL="68580" marR="68580" marT="0" marB="0" anchor="ctr"/>
                </a:tc>
                <a:extLst>
                  <a:ext uri="{0D108BD9-81ED-4DB2-BD59-A6C34878D82A}">
                    <a16:rowId xmlns:a16="http://schemas.microsoft.com/office/drawing/2014/main" xmlns="" val="10008"/>
                  </a:ext>
                </a:extLst>
              </a:tr>
              <a:tr h="457200">
                <a:tc>
                  <a:txBody>
                    <a:bodyPr/>
                    <a:lstStyle/>
                    <a:p>
                      <a:pPr marL="0" marR="0" algn="ctr">
                        <a:lnSpc>
                          <a:spcPct val="107000"/>
                        </a:lnSpc>
                        <a:spcBef>
                          <a:spcPts val="0"/>
                        </a:spcBef>
                        <a:spcAft>
                          <a:spcPts val="0"/>
                        </a:spcAft>
                      </a:pPr>
                      <a:r>
                        <a:rPr lang="en-US" sz="1800" dirty="0">
                          <a:effectLst/>
                          <a:latin typeface="Arial" charset="0"/>
                          <a:ea typeface="Arial" charset="0"/>
                          <a:cs typeface="Arial" charset="0"/>
                        </a:rPr>
                        <a:t>Average Number of Species Breeding vs. Winter</a:t>
                      </a:r>
                      <a:endParaRPr lang="en-US" sz="2400" b="0" dirty="0">
                        <a:effectLst/>
                        <a:latin typeface="Arial" charset="0"/>
                        <a:ea typeface="Arial" charset="0"/>
                        <a:cs typeface="Arial"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latin typeface="Arial" charset="0"/>
                          <a:ea typeface="Arial" charset="0"/>
                          <a:cs typeface="Arial" charset="0"/>
                        </a:rPr>
                        <a:t>8.6291</a:t>
                      </a:r>
                    </a:p>
                  </a:txBody>
                  <a:tcPr marL="68580" marR="68580" marT="0" marB="0" anchor="ctr"/>
                </a:tc>
                <a:tc>
                  <a:txBody>
                    <a:bodyPr/>
                    <a:lstStyle/>
                    <a:p>
                      <a:pPr marL="0" marR="0" algn="ctr">
                        <a:lnSpc>
                          <a:spcPct val="107000"/>
                        </a:lnSpc>
                        <a:spcBef>
                          <a:spcPts val="0"/>
                        </a:spcBef>
                        <a:spcAft>
                          <a:spcPts val="0"/>
                        </a:spcAft>
                      </a:pPr>
                      <a:r>
                        <a:rPr lang="en-US" sz="1800" dirty="0" smtClean="0">
                          <a:effectLst/>
                          <a:latin typeface="Arial" charset="0"/>
                          <a:ea typeface="Arial" charset="0"/>
                          <a:cs typeface="Arial" charset="0"/>
                        </a:rPr>
                        <a:t>&lt; 0.0001</a:t>
                      </a:r>
                      <a:endParaRPr lang="en-US" sz="1800" dirty="0">
                        <a:effectLst/>
                        <a:latin typeface="Arial" charset="0"/>
                        <a:ea typeface="Arial" charset="0"/>
                        <a:cs typeface="Arial" charset="0"/>
                      </a:endParaRPr>
                    </a:p>
                  </a:txBody>
                  <a:tcPr marL="68580" marR="68580" marT="0" marB="0" anchor="ctr"/>
                </a:tc>
                <a:extLst>
                  <a:ext uri="{0D108BD9-81ED-4DB2-BD59-A6C34878D82A}">
                    <a16:rowId xmlns:a16="http://schemas.microsoft.com/office/drawing/2014/main" xmlns="" val="10009"/>
                  </a:ext>
                </a:extLst>
              </a:tr>
            </a:tbl>
          </a:graphicData>
        </a:graphic>
      </p:graphicFrame>
      <p:sp>
        <p:nvSpPr>
          <p:cNvPr id="30" name="Rectangle 29"/>
          <p:cNvSpPr/>
          <p:nvPr/>
        </p:nvSpPr>
        <p:spPr>
          <a:xfrm>
            <a:off x="24843425" y="6470865"/>
            <a:ext cx="10970575" cy="1077218"/>
          </a:xfrm>
          <a:prstGeom prst="rect">
            <a:avLst/>
          </a:prstGeom>
        </p:spPr>
        <p:txBody>
          <a:bodyPr wrap="square">
            <a:spAutoFit/>
          </a:bodyPr>
          <a:lstStyle/>
          <a:p>
            <a:pPr algn="ctr">
              <a:spcAft>
                <a:spcPts val="1200"/>
              </a:spcAft>
            </a:pPr>
            <a:r>
              <a:rPr lang="en-US" sz="3200" b="1" i="1" dirty="0" smtClean="0">
                <a:solidFill>
                  <a:schemeClr val="accent5"/>
                </a:solidFill>
                <a:latin typeface="Arial" panose="020B0604020202020204" pitchFamily="34" charset="0"/>
                <a:ea typeface="Calibri"/>
                <a:cs typeface="Arial" panose="020B0604020202020204" pitchFamily="34" charset="0"/>
              </a:rPr>
              <a:t>Individual data per bird group for breeding and winter seasons</a:t>
            </a:r>
            <a:endParaRPr lang="en-US" sz="3200" dirty="0">
              <a:solidFill>
                <a:schemeClr val="accent5"/>
              </a:solidFill>
              <a:latin typeface="Arial" panose="020B0604020202020204" pitchFamily="34" charset="0"/>
              <a:ea typeface="Calibri"/>
              <a:cs typeface="Arial" panose="020B0604020202020204" pitchFamily="34" charset="0"/>
            </a:endParaRPr>
          </a:p>
        </p:txBody>
      </p:sp>
      <p:sp>
        <p:nvSpPr>
          <p:cNvPr id="31" name="Rectangle 30"/>
          <p:cNvSpPr/>
          <p:nvPr/>
        </p:nvSpPr>
        <p:spPr>
          <a:xfrm>
            <a:off x="12268200" y="14173201"/>
            <a:ext cx="11474620" cy="610488"/>
          </a:xfrm>
          <a:prstGeom prst="rect">
            <a:avLst/>
          </a:prstGeom>
        </p:spPr>
        <p:txBody>
          <a:bodyPr wrap="square">
            <a:spAutoFit/>
          </a:bodyPr>
          <a:lstStyle/>
          <a:p>
            <a:pPr algn="ctr">
              <a:lnSpc>
                <a:spcPct val="115000"/>
              </a:lnSpc>
              <a:spcAft>
                <a:spcPts val="1200"/>
              </a:spcAft>
            </a:pPr>
            <a:r>
              <a:rPr lang="en-US" sz="3200" b="1" i="1" dirty="0" smtClean="0">
                <a:solidFill>
                  <a:schemeClr val="accent5"/>
                </a:solidFill>
                <a:latin typeface="Arial" panose="020B0604020202020204" pitchFamily="34" charset="0"/>
                <a:ea typeface="Calibri"/>
                <a:cs typeface="Arial" panose="020B0604020202020204" pitchFamily="34" charset="0"/>
              </a:rPr>
              <a:t>Significance between breeding and winter per bird </a:t>
            </a:r>
            <a:r>
              <a:rPr lang="en-US" sz="3200" b="1" i="1" dirty="0">
                <a:solidFill>
                  <a:schemeClr val="accent5"/>
                </a:solidFill>
                <a:latin typeface="Arial" panose="020B0604020202020204" pitchFamily="34" charset="0"/>
                <a:ea typeface="Calibri"/>
                <a:cs typeface="Arial" panose="020B0604020202020204" pitchFamily="34" charset="0"/>
              </a:rPr>
              <a:t>g</a:t>
            </a:r>
            <a:r>
              <a:rPr lang="en-US" sz="3200" b="1" i="1" dirty="0" smtClean="0">
                <a:solidFill>
                  <a:schemeClr val="accent5"/>
                </a:solidFill>
                <a:latin typeface="Arial" panose="020B0604020202020204" pitchFamily="34" charset="0"/>
                <a:ea typeface="Calibri"/>
                <a:cs typeface="Arial" panose="020B0604020202020204" pitchFamily="34" charset="0"/>
              </a:rPr>
              <a:t>roup</a:t>
            </a:r>
            <a:endParaRPr lang="en-US" sz="3200" dirty="0">
              <a:solidFill>
                <a:schemeClr val="accent5"/>
              </a:solidFill>
              <a:latin typeface="Arial" panose="020B0604020202020204" pitchFamily="34" charset="0"/>
              <a:ea typeface="Calibri"/>
              <a:cs typeface="Arial" panose="020B0604020202020204" pitchFamily="34" charset="0"/>
            </a:endParaRPr>
          </a:p>
        </p:txBody>
      </p:sp>
      <p:sp>
        <p:nvSpPr>
          <p:cNvPr id="32" name="Rectangle 31"/>
          <p:cNvSpPr/>
          <p:nvPr/>
        </p:nvSpPr>
        <p:spPr>
          <a:xfrm>
            <a:off x="12268200" y="20116800"/>
            <a:ext cx="11728450" cy="584775"/>
          </a:xfrm>
          <a:prstGeom prst="rect">
            <a:avLst/>
          </a:prstGeom>
        </p:spPr>
        <p:txBody>
          <a:bodyPr wrap="square">
            <a:spAutoFit/>
          </a:bodyPr>
          <a:lstStyle/>
          <a:p>
            <a:pPr algn="ctr">
              <a:spcAft>
                <a:spcPts val="1200"/>
              </a:spcAft>
            </a:pPr>
            <a:r>
              <a:rPr lang="en-US" sz="3200" b="1" i="1" dirty="0" smtClean="0">
                <a:solidFill>
                  <a:schemeClr val="accent5"/>
                </a:solidFill>
                <a:latin typeface="Arial" panose="020B0604020202020204" pitchFamily="34" charset="0"/>
                <a:ea typeface="Calibri"/>
                <a:cs typeface="Arial" panose="020B0604020202020204" pitchFamily="34" charset="0"/>
              </a:rPr>
              <a:t>Average bird </a:t>
            </a:r>
            <a:r>
              <a:rPr lang="en-US" sz="3200" b="1" i="1" dirty="0">
                <a:solidFill>
                  <a:schemeClr val="accent5"/>
                </a:solidFill>
                <a:latin typeface="Arial" panose="020B0604020202020204" pitchFamily="34" charset="0"/>
                <a:ea typeface="Calibri"/>
                <a:cs typeface="Arial" panose="020B0604020202020204" pitchFamily="34" charset="0"/>
              </a:rPr>
              <a:t>s</a:t>
            </a:r>
            <a:r>
              <a:rPr lang="en-US" sz="3200" b="1" i="1" dirty="0" smtClean="0">
                <a:solidFill>
                  <a:schemeClr val="accent5"/>
                </a:solidFill>
                <a:latin typeface="Arial" panose="020B0604020202020204" pitchFamily="34" charset="0"/>
                <a:ea typeface="Calibri"/>
                <a:cs typeface="Arial" panose="020B0604020202020204" pitchFamily="34" charset="0"/>
              </a:rPr>
              <a:t>pecies data for breeding and winter seasons</a:t>
            </a:r>
            <a:endParaRPr lang="en-US" sz="3200" dirty="0">
              <a:solidFill>
                <a:schemeClr val="accent5"/>
              </a:solidFill>
              <a:latin typeface="Arial" panose="020B0604020202020204" pitchFamily="34" charset="0"/>
              <a:ea typeface="Calibri"/>
              <a:cs typeface="Arial" panose="020B0604020202020204" pitchFamily="34" charset="0"/>
            </a:endParaRPr>
          </a:p>
        </p:txBody>
      </p:sp>
      <p:sp>
        <p:nvSpPr>
          <p:cNvPr id="9" name="TextBox 8"/>
          <p:cNvSpPr txBox="1"/>
          <p:nvPr/>
        </p:nvSpPr>
        <p:spPr>
          <a:xfrm>
            <a:off x="16078200" y="10966666"/>
            <a:ext cx="184731" cy="1200329"/>
          </a:xfrm>
          <a:prstGeom prst="rect">
            <a:avLst/>
          </a:prstGeom>
          <a:noFill/>
        </p:spPr>
        <p:txBody>
          <a:bodyPr wrap="none" rtlCol="0">
            <a:spAutoFit/>
          </a:bodyPr>
          <a:lstStyle/>
          <a:p>
            <a:endParaRPr lang="en-US" dirty="0"/>
          </a:p>
        </p:txBody>
      </p:sp>
      <p:pic>
        <p:nvPicPr>
          <p:cNvPr id="22" name="Picture 21"/>
          <p:cNvPicPr>
            <a:picLocks noChangeAspect="1"/>
          </p:cNvPicPr>
          <p:nvPr/>
        </p:nvPicPr>
        <p:blipFill rotWithShape="1">
          <a:blip r:embed="rId5">
            <a:extLst>
              <a:ext uri="{28A0092B-C50C-407E-A947-70E740481C1C}">
                <a14:useLocalDpi xmlns:a14="http://schemas.microsoft.com/office/drawing/2010/main" val="0"/>
              </a:ext>
            </a:extLst>
          </a:blip>
          <a:srcRect t="9695" b="6667"/>
          <a:stretch/>
        </p:blipFill>
        <p:spPr>
          <a:xfrm>
            <a:off x="990967" y="19431000"/>
            <a:ext cx="10475288" cy="6191232"/>
          </a:xfrm>
          <a:prstGeom prst="rect">
            <a:avLst/>
          </a:prstGeom>
        </p:spPr>
      </p:pic>
      <p:sp>
        <p:nvSpPr>
          <p:cNvPr id="40" name="TextBox 39"/>
          <p:cNvSpPr txBox="1"/>
          <p:nvPr/>
        </p:nvSpPr>
        <p:spPr>
          <a:xfrm>
            <a:off x="12573000" y="11201400"/>
            <a:ext cx="11118850" cy="2746906"/>
          </a:xfrm>
          <a:prstGeom prst="rect">
            <a:avLst/>
          </a:prstGeom>
          <a:noFill/>
        </p:spPr>
        <p:txBody>
          <a:bodyPr wrap="square" rtlCol="0">
            <a:spAutoFit/>
          </a:bodyPr>
          <a:lstStyle/>
          <a:p>
            <a:pPr marL="457200" marR="0" lvl="0" indent="-457200">
              <a:lnSpc>
                <a:spcPct val="115000"/>
              </a:lnSpc>
              <a:spcBef>
                <a:spcPts val="0"/>
              </a:spcBef>
              <a:spcAft>
                <a:spcPts val="0"/>
              </a:spcAft>
              <a:buFont typeface="Arial" panose="020B0604020202020204" pitchFamily="34" charset="0"/>
              <a:buChar char="•"/>
            </a:pPr>
            <a:r>
              <a:rPr lang="en-US" sz="3000" dirty="0" smtClean="0">
                <a:latin typeface="Arial" panose="020B0604020202020204" pitchFamily="34" charset="0"/>
                <a:ea typeface="Calibri"/>
                <a:cs typeface="Arial" panose="020B0604020202020204" pitchFamily="34" charset="0"/>
              </a:rPr>
              <a:t>Waterfowl, shorebirds, and perching birds are the most abundant bird groups seen in the breeding and winter seasons.</a:t>
            </a:r>
          </a:p>
          <a:p>
            <a:pPr marL="457200" marR="0" lvl="0" indent="-457200">
              <a:lnSpc>
                <a:spcPct val="115000"/>
              </a:lnSpc>
              <a:spcBef>
                <a:spcPts val="0"/>
              </a:spcBef>
              <a:spcAft>
                <a:spcPts val="0"/>
              </a:spcAft>
              <a:buFont typeface="Arial" panose="020B0604020202020204" pitchFamily="34" charset="0"/>
              <a:buChar char="•"/>
            </a:pPr>
            <a:r>
              <a:rPr lang="en-US" sz="3000" dirty="0" smtClean="0">
                <a:latin typeface="Arial" panose="020B0604020202020204" pitchFamily="34" charset="0"/>
                <a:ea typeface="Calibri"/>
                <a:cs typeface="Arial" panose="020B0604020202020204" pitchFamily="34" charset="0"/>
              </a:rPr>
              <a:t>On average, the breeding season has a higher number of species and individuals (</a:t>
            </a:r>
            <a:r>
              <a:rPr lang="en-US" sz="3000" dirty="0">
                <a:latin typeface="Arial" panose="020B0604020202020204" pitchFamily="34" charset="0"/>
                <a:ea typeface="Calibri"/>
                <a:cs typeface="Arial" panose="020B0604020202020204" pitchFamily="34" charset="0"/>
              </a:rPr>
              <a:t>t </a:t>
            </a:r>
            <a:r>
              <a:rPr lang="en-US" sz="3000" dirty="0" smtClean="0">
                <a:latin typeface="Arial" panose="020B0604020202020204" pitchFamily="34" charset="0"/>
                <a:ea typeface="Calibri"/>
                <a:cs typeface="Arial" panose="020B0604020202020204" pitchFamily="34" charset="0"/>
              </a:rPr>
              <a:t>= 8.62; p &lt; 0.0001).</a:t>
            </a:r>
          </a:p>
        </p:txBody>
      </p:sp>
      <p:sp>
        <p:nvSpPr>
          <p:cNvPr id="20" name="TextBox 19"/>
          <p:cNvSpPr txBox="1"/>
          <p:nvPr/>
        </p:nvSpPr>
        <p:spPr>
          <a:xfrm>
            <a:off x="685800" y="14249400"/>
            <a:ext cx="11118850" cy="5284524"/>
          </a:xfrm>
          <a:prstGeom prst="rect">
            <a:avLst/>
          </a:prstGeom>
          <a:noFill/>
        </p:spPr>
        <p:txBody>
          <a:bodyPr wrap="square" rtlCol="0">
            <a:spAutoFit/>
          </a:bodyPr>
          <a:lstStyle/>
          <a:p>
            <a:pPr marR="0" lvl="0">
              <a:lnSpc>
                <a:spcPct val="115000"/>
              </a:lnSpc>
              <a:spcBef>
                <a:spcPts val="0"/>
              </a:spcBef>
              <a:spcAft>
                <a:spcPts val="0"/>
              </a:spcAft>
            </a:pPr>
            <a:r>
              <a:rPr lang="en-US" sz="3600" b="1" i="1" dirty="0" smtClean="0">
                <a:solidFill>
                  <a:schemeClr val="accent5"/>
                </a:solidFill>
                <a:latin typeface="Arial" panose="020B0604020202020204" pitchFamily="34" charset="0"/>
                <a:ea typeface="Calibri"/>
                <a:cs typeface="Arial" panose="020B0604020202020204" pitchFamily="34" charset="0"/>
              </a:rPr>
              <a:t>Data collection</a:t>
            </a:r>
          </a:p>
          <a:p>
            <a:pPr marL="457200" indent="-457200">
              <a:lnSpc>
                <a:spcPct val="115000"/>
              </a:lnSpc>
              <a:spcAft>
                <a:spcPts val="1200"/>
              </a:spcAft>
              <a:buFont typeface="Arial" panose="020B0604020202020204" pitchFamily="34" charset="0"/>
              <a:buChar char="•"/>
            </a:pPr>
            <a:r>
              <a:rPr lang="en-US" sz="3000" dirty="0" smtClean="0">
                <a:latin typeface="Arial" panose="020B0604020202020204" pitchFamily="34" charset="0"/>
                <a:ea typeface="Calibri"/>
                <a:cs typeface="Arial" panose="020B0604020202020204" pitchFamily="34" charset="0"/>
              </a:rPr>
              <a:t>Bird population data was collected from Cornell Lab of Ornithology and National Audubon Society’s eBird </a:t>
            </a:r>
            <a:r>
              <a:rPr lang="en-US" sz="3000" dirty="0">
                <a:latin typeface="Arial" panose="020B0604020202020204" pitchFamily="34" charset="0"/>
                <a:ea typeface="Calibri"/>
                <a:cs typeface="Arial" panose="020B0604020202020204" pitchFamily="34" charset="0"/>
              </a:rPr>
              <a:t>database (http://ebird.org/content/ebird</a:t>
            </a:r>
            <a:r>
              <a:rPr lang="en-US" sz="3000" dirty="0" smtClean="0">
                <a:latin typeface="Arial" panose="020B0604020202020204" pitchFamily="34" charset="0"/>
                <a:ea typeface="Calibri"/>
                <a:cs typeface="Arial" panose="020B0604020202020204" pitchFamily="34" charset="0"/>
              </a:rPr>
              <a:t>/)</a:t>
            </a:r>
            <a:r>
              <a:rPr lang="en-US" sz="3000" dirty="0" smtClean="0">
                <a:latin typeface="Arial" panose="020B0604020202020204" pitchFamily="34" charset="0"/>
                <a:cs typeface="Arial" panose="020B0604020202020204" pitchFamily="34" charset="0"/>
              </a:rPr>
              <a:t>. </a:t>
            </a:r>
          </a:p>
          <a:p>
            <a:pPr marL="457200" indent="-457200">
              <a:lnSpc>
                <a:spcPct val="115000"/>
              </a:lnSpc>
              <a:spcAft>
                <a:spcPts val="1200"/>
              </a:spcAft>
              <a:buFont typeface="Arial" panose="020B0604020202020204" pitchFamily="34" charset="0"/>
              <a:buChar char="•"/>
            </a:pPr>
            <a:r>
              <a:rPr lang="en-US" sz="3000" dirty="0" smtClean="0">
                <a:latin typeface="Arial" panose="020B0604020202020204" pitchFamily="34" charset="0"/>
                <a:cs typeface="Arial" panose="020B0604020202020204" pitchFamily="34" charset="0"/>
              </a:rPr>
              <a:t>The 30 most species rich hotspots were selected for data collection.</a:t>
            </a:r>
          </a:p>
          <a:p>
            <a:pPr marL="457200" indent="-457200">
              <a:lnSpc>
                <a:spcPct val="115000"/>
              </a:lnSpc>
              <a:spcAft>
                <a:spcPts val="1200"/>
              </a:spcAft>
              <a:buFont typeface="Arial" panose="020B0604020202020204" pitchFamily="34" charset="0"/>
              <a:buChar char="•"/>
            </a:pPr>
            <a:r>
              <a:rPr lang="en-US" sz="3000" dirty="0" smtClean="0">
                <a:latin typeface="Arial" panose="020B0604020202020204" pitchFamily="34" charset="0"/>
                <a:cs typeface="Arial" panose="020B0604020202020204" pitchFamily="34" charset="0"/>
              </a:rPr>
              <a:t>Bird species were subdivided into 17 different bird groups and data was quantified for each site for the breeding and winter seasons.  </a:t>
            </a:r>
          </a:p>
        </p:txBody>
      </p:sp>
      <p:graphicFrame>
        <p:nvGraphicFramePr>
          <p:cNvPr id="38" name="Chart 37"/>
          <p:cNvGraphicFramePr>
            <a:graphicFrameLocks/>
          </p:cNvGraphicFramePr>
          <p:nvPr>
            <p:extLst>
              <p:ext uri="{D42A27DB-BD31-4B8C-83A1-F6EECF244321}">
                <p14:modId xmlns:p14="http://schemas.microsoft.com/office/powerpoint/2010/main" val="2143507727"/>
              </p:ext>
            </p:extLst>
          </p:nvPr>
        </p:nvGraphicFramePr>
        <p:xfrm>
          <a:off x="24612600" y="7636581"/>
          <a:ext cx="11150574" cy="5037522"/>
        </p:xfrm>
        <a:graphic>
          <a:graphicData uri="http://schemas.openxmlformats.org/drawingml/2006/chart">
            <c:chart xmlns:c="http://schemas.openxmlformats.org/drawingml/2006/chart" xmlns:r="http://schemas.openxmlformats.org/officeDocument/2006/relationships" r:id="rId6"/>
          </a:graphicData>
        </a:graphic>
      </p:graphicFrame>
      <p:pic>
        <p:nvPicPr>
          <p:cNvPr id="21" name="Picture 2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325880" y="16986070"/>
            <a:ext cx="1686925" cy="1911530"/>
          </a:xfrm>
          <a:prstGeom prst="rect">
            <a:avLst/>
          </a:prstGeom>
        </p:spPr>
      </p:pic>
      <p:grpSp>
        <p:nvGrpSpPr>
          <p:cNvPr id="15" name="Group 14"/>
          <p:cNvGrpSpPr/>
          <p:nvPr/>
        </p:nvGrpSpPr>
        <p:grpSpPr>
          <a:xfrm>
            <a:off x="24692110" y="13606507"/>
            <a:ext cx="11274290" cy="4392933"/>
            <a:chOff x="23885768" y="12366913"/>
            <a:chExt cx="7737233" cy="2748651"/>
          </a:xfrm>
          <a:solidFill>
            <a:schemeClr val="bg1"/>
          </a:solidFill>
        </p:grpSpPr>
        <p:graphicFrame>
          <p:nvGraphicFramePr>
            <p:cNvPr id="47" name="Chart 46"/>
            <p:cNvGraphicFramePr>
              <a:graphicFrameLocks/>
            </p:cNvGraphicFramePr>
            <p:nvPr>
              <p:extLst>
                <p:ext uri="{D42A27DB-BD31-4B8C-83A1-F6EECF244321}">
                  <p14:modId xmlns:p14="http://schemas.microsoft.com/office/powerpoint/2010/main" val="2143507727"/>
                </p:ext>
              </p:extLst>
            </p:nvPr>
          </p:nvGraphicFramePr>
          <p:xfrm>
            <a:off x="23885768" y="12366913"/>
            <a:ext cx="4863630" cy="2743200"/>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48" name="Chart 47"/>
            <p:cNvGraphicFramePr>
              <a:graphicFrameLocks/>
            </p:cNvGraphicFramePr>
            <p:nvPr>
              <p:extLst>
                <p:ext uri="{D42A27DB-BD31-4B8C-83A1-F6EECF244321}">
                  <p14:modId xmlns:p14="http://schemas.microsoft.com/office/powerpoint/2010/main" val="501124955"/>
                </p:ext>
              </p:extLst>
            </p:nvPr>
          </p:nvGraphicFramePr>
          <p:xfrm>
            <a:off x="27965401" y="12372364"/>
            <a:ext cx="3657600" cy="2743200"/>
          </p:xfrm>
          <a:graphic>
            <a:graphicData uri="http://schemas.openxmlformats.org/drawingml/2006/chart">
              <c:chart xmlns:c="http://schemas.openxmlformats.org/drawingml/2006/chart" xmlns:r="http://schemas.openxmlformats.org/officeDocument/2006/relationships" r:id="rId9"/>
            </a:graphicData>
          </a:graphic>
        </p:graphicFrame>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8169</TotalTime>
  <Words>674</Words>
  <Application>Microsoft Macintosh PowerPoint</Application>
  <PresentationFormat>Custom</PresentationFormat>
  <Paragraphs>84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Calibri Light</vt:lpstr>
      <vt:lpstr>Arial</vt:lpstr>
      <vt:lpstr>Office Theme</vt:lpstr>
      <vt:lpstr>PowerPoint Presentation</vt:lpstr>
    </vt:vector>
  </TitlesOfParts>
  <Company>Longwood University</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Longwood University</dc:creator>
  <cp:lastModifiedBy>Megan K. Bland</cp:lastModifiedBy>
  <cp:revision>272</cp:revision>
  <cp:lastPrinted>2015-11-30T20:22:34Z</cp:lastPrinted>
  <dcterms:created xsi:type="dcterms:W3CDTF">2013-10-11T15:32:43Z</dcterms:created>
  <dcterms:modified xsi:type="dcterms:W3CDTF">2017-11-21T01:06:58Z</dcterms:modified>
</cp:coreProperties>
</file>