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A7"/>
    <a:srgbClr val="00B7CC"/>
    <a:srgbClr val="00AABD"/>
    <a:srgbClr val="00B9D1"/>
    <a:srgbClr val="00B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25E85C-B9C1-304F-AAF6-66F9A3E778F5}" v="138" dt="2018-04-20T23:32:16.538"/>
  </p1510:revLst>
</p1510:revInfo>
</file>

<file path=ppt/tableStyles.xml><?xml version="1.0" encoding="utf-8"?>
<a:tblStyleLst xmlns:a="http://schemas.openxmlformats.org/drawingml/2006/main" def="{DFC6CBB3-9AAE-49ED-8F18-07AAC1A77C03}">
  <a:tblStyle styleId="{DFC6CBB3-9AAE-49ED-8F18-07AAC1A77C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08"/>
    <p:restoredTop sz="95161"/>
  </p:normalViewPr>
  <p:slideViewPr>
    <p:cSldViewPr snapToGrid="0" snapToObjects="1">
      <p:cViewPr varScale="1">
        <p:scale>
          <a:sx n="23" d="100"/>
          <a:sy n="23" d="100"/>
        </p:scale>
        <p:origin x="2536" y="312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21456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Dr. Franssen had in his original email (about THA): 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Student Learning Outcomes: </a:t>
            </a:r>
            <a:endParaRPr u="sng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100"/>
              <a:buFont typeface="Calibri"/>
              <a:buAutoNum type="arabicPeriod"/>
            </a:pPr>
            <a:r>
              <a:rPr lang="en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Read a general audience non-fiction text to learn about Evolutionary Neuroscience</a:t>
            </a:r>
            <a:endParaRPr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100"/>
              <a:buFont typeface="Calibri"/>
              <a:buAutoNum type="arabicPeriod"/>
            </a:pPr>
            <a:r>
              <a:rPr lang="en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Create appropriate exam questions in the form of a study guide for students</a:t>
            </a:r>
            <a:endParaRPr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100"/>
              <a:buFont typeface="Calibri"/>
              <a:buAutoNum type="arabicPeriod"/>
            </a:pPr>
            <a:r>
              <a:rPr lang="en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Discuss what you learn in the book in the context of existing BIOL 399 course outcomes</a:t>
            </a:r>
            <a:endParaRPr sz="12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100"/>
              <a:buFont typeface="Calibri"/>
              <a:buAutoNum type="arabicPeriod"/>
            </a:pPr>
            <a:r>
              <a:rPr lang="en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Recommend to adopt or not adopt </a:t>
            </a:r>
            <a:r>
              <a:rPr lang="en" u="sng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The Human Advantage</a:t>
            </a:r>
            <a:r>
              <a:rPr lang="en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as a companion text in BIOL 399 Evolution.</a:t>
            </a:r>
            <a:endParaRPr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246832" y="3971068"/>
            <a:ext cx="34082400" cy="10947600"/>
          </a:xfrm>
          <a:prstGeom prst="rect">
            <a:avLst/>
          </a:prstGeom>
        </p:spPr>
        <p:txBody>
          <a:bodyPr spcFirstLastPara="1" wrap="square" lIns="365700" tIns="365700" rIns="365700" bIns="36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0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0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0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0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0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0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0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0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0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1246800" y="15115332"/>
            <a:ext cx="34082400" cy="42276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1246800" y="5899332"/>
            <a:ext cx="34082400" cy="10472400"/>
          </a:xfrm>
          <a:prstGeom prst="rect">
            <a:avLst/>
          </a:prstGeom>
        </p:spPr>
        <p:txBody>
          <a:bodyPr spcFirstLastPara="1" wrap="square" lIns="365700" tIns="365700" rIns="365700" bIns="36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8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246800" y="16811868"/>
            <a:ext cx="34082400" cy="69372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/>
          <a:lstStyle>
            <a:lvl1pPr marL="1828800" lvl="0" indent="-13716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3657600" lvl="1" indent="-1270000" algn="ctr">
              <a:spcBef>
                <a:spcPts val="6400"/>
              </a:spcBef>
              <a:spcAft>
                <a:spcPts val="0"/>
              </a:spcAft>
              <a:buSzPts val="1400"/>
              <a:buChar char="○"/>
              <a:defRPr/>
            </a:lvl2pPr>
            <a:lvl3pPr marL="5486400" lvl="2" indent="-1270000" algn="ctr">
              <a:spcBef>
                <a:spcPts val="6400"/>
              </a:spcBef>
              <a:spcAft>
                <a:spcPts val="0"/>
              </a:spcAft>
              <a:buSzPts val="1400"/>
              <a:buChar char="■"/>
              <a:defRPr/>
            </a:lvl3pPr>
            <a:lvl4pPr marL="7315200" lvl="3" indent="-1270000" algn="ctr">
              <a:spcBef>
                <a:spcPts val="6400"/>
              </a:spcBef>
              <a:spcAft>
                <a:spcPts val="0"/>
              </a:spcAft>
              <a:buSzPts val="1400"/>
              <a:buChar char="●"/>
              <a:defRPr/>
            </a:lvl4pPr>
            <a:lvl5pPr marL="9144000" lvl="4" indent="-1270000" algn="ctr">
              <a:spcBef>
                <a:spcPts val="6400"/>
              </a:spcBef>
              <a:spcAft>
                <a:spcPts val="0"/>
              </a:spcAft>
              <a:buSzPts val="1400"/>
              <a:buChar char="○"/>
              <a:defRPr/>
            </a:lvl5pPr>
            <a:lvl6pPr marL="10972800" lvl="5" indent="-1270000" algn="ctr">
              <a:spcBef>
                <a:spcPts val="6400"/>
              </a:spcBef>
              <a:spcAft>
                <a:spcPts val="0"/>
              </a:spcAft>
              <a:buSzPts val="1400"/>
              <a:buChar char="■"/>
              <a:defRPr/>
            </a:lvl6pPr>
            <a:lvl7pPr marL="12801600" lvl="6" indent="-1270000" algn="ctr">
              <a:spcBef>
                <a:spcPts val="6400"/>
              </a:spcBef>
              <a:spcAft>
                <a:spcPts val="0"/>
              </a:spcAft>
              <a:buSzPts val="1400"/>
              <a:buChar char="●"/>
              <a:defRPr/>
            </a:lvl7pPr>
            <a:lvl8pPr marL="14630400" lvl="7" indent="-1270000" algn="ctr">
              <a:spcBef>
                <a:spcPts val="6400"/>
              </a:spcBef>
              <a:spcAft>
                <a:spcPts val="0"/>
              </a:spcAft>
              <a:buSzPts val="1400"/>
              <a:buChar char="○"/>
              <a:defRPr/>
            </a:lvl8pPr>
            <a:lvl9pPr marL="16459200" lvl="8" indent="-1270000" algn="ctr">
              <a:spcBef>
                <a:spcPts val="6400"/>
              </a:spcBef>
              <a:spcAft>
                <a:spcPts val="64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246800" y="11471200"/>
            <a:ext cx="34082400" cy="44892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4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246800" y="2373468"/>
            <a:ext cx="34082400" cy="30540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246800" y="6146532"/>
            <a:ext cx="34082400" cy="182208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/>
          <a:lstStyle>
            <a:lvl1pPr marL="1828800" lvl="0" indent="-13716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3657600" lvl="1" indent="-1270000">
              <a:spcBef>
                <a:spcPts val="6400"/>
              </a:spcBef>
              <a:spcAft>
                <a:spcPts val="0"/>
              </a:spcAft>
              <a:buSzPts val="1400"/>
              <a:buChar char="○"/>
              <a:defRPr/>
            </a:lvl2pPr>
            <a:lvl3pPr marL="5486400" lvl="2" indent="-1270000">
              <a:spcBef>
                <a:spcPts val="6400"/>
              </a:spcBef>
              <a:spcAft>
                <a:spcPts val="0"/>
              </a:spcAft>
              <a:buSzPts val="1400"/>
              <a:buChar char="■"/>
              <a:defRPr/>
            </a:lvl3pPr>
            <a:lvl4pPr marL="7315200" lvl="3" indent="-1270000">
              <a:spcBef>
                <a:spcPts val="6400"/>
              </a:spcBef>
              <a:spcAft>
                <a:spcPts val="0"/>
              </a:spcAft>
              <a:buSzPts val="1400"/>
              <a:buChar char="●"/>
              <a:defRPr/>
            </a:lvl4pPr>
            <a:lvl5pPr marL="9144000" lvl="4" indent="-1270000">
              <a:spcBef>
                <a:spcPts val="6400"/>
              </a:spcBef>
              <a:spcAft>
                <a:spcPts val="0"/>
              </a:spcAft>
              <a:buSzPts val="1400"/>
              <a:buChar char="○"/>
              <a:defRPr/>
            </a:lvl5pPr>
            <a:lvl6pPr marL="10972800" lvl="5" indent="-1270000">
              <a:spcBef>
                <a:spcPts val="6400"/>
              </a:spcBef>
              <a:spcAft>
                <a:spcPts val="0"/>
              </a:spcAft>
              <a:buSzPts val="1400"/>
              <a:buChar char="■"/>
              <a:defRPr/>
            </a:lvl6pPr>
            <a:lvl7pPr marL="12801600" lvl="6" indent="-1270000">
              <a:spcBef>
                <a:spcPts val="6400"/>
              </a:spcBef>
              <a:spcAft>
                <a:spcPts val="0"/>
              </a:spcAft>
              <a:buSzPts val="1400"/>
              <a:buChar char="●"/>
              <a:defRPr/>
            </a:lvl7pPr>
            <a:lvl8pPr marL="14630400" lvl="7" indent="-1270000">
              <a:spcBef>
                <a:spcPts val="6400"/>
              </a:spcBef>
              <a:spcAft>
                <a:spcPts val="0"/>
              </a:spcAft>
              <a:buSzPts val="1400"/>
              <a:buChar char="○"/>
              <a:defRPr/>
            </a:lvl8pPr>
            <a:lvl9pPr marL="16459200" lvl="8" indent="-1270000">
              <a:spcBef>
                <a:spcPts val="6400"/>
              </a:spcBef>
              <a:spcAft>
                <a:spcPts val="64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246800" y="2373468"/>
            <a:ext cx="34082400" cy="30540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246800" y="6146532"/>
            <a:ext cx="15999600" cy="182208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/>
          <a:lstStyle>
            <a:lvl1pPr marL="1828800" lvl="0" indent="-12700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5600"/>
            </a:lvl1pPr>
            <a:lvl2pPr marL="3657600" lvl="1" indent="-1219200">
              <a:spcBef>
                <a:spcPts val="6400"/>
              </a:spcBef>
              <a:spcAft>
                <a:spcPts val="0"/>
              </a:spcAft>
              <a:buSzPts val="1200"/>
              <a:buChar char="○"/>
              <a:defRPr sz="4800"/>
            </a:lvl2pPr>
            <a:lvl3pPr marL="5486400" lvl="2" indent="-1219200">
              <a:spcBef>
                <a:spcPts val="6400"/>
              </a:spcBef>
              <a:spcAft>
                <a:spcPts val="0"/>
              </a:spcAft>
              <a:buSzPts val="1200"/>
              <a:buChar char="■"/>
              <a:defRPr sz="4800"/>
            </a:lvl3pPr>
            <a:lvl4pPr marL="7315200" lvl="3" indent="-1219200">
              <a:spcBef>
                <a:spcPts val="6400"/>
              </a:spcBef>
              <a:spcAft>
                <a:spcPts val="0"/>
              </a:spcAft>
              <a:buSzPts val="1200"/>
              <a:buChar char="●"/>
              <a:defRPr sz="4800"/>
            </a:lvl4pPr>
            <a:lvl5pPr marL="9144000" lvl="4" indent="-1219200">
              <a:spcBef>
                <a:spcPts val="6400"/>
              </a:spcBef>
              <a:spcAft>
                <a:spcPts val="0"/>
              </a:spcAft>
              <a:buSzPts val="1200"/>
              <a:buChar char="○"/>
              <a:defRPr sz="4800"/>
            </a:lvl5pPr>
            <a:lvl6pPr marL="10972800" lvl="5" indent="-1219200">
              <a:spcBef>
                <a:spcPts val="6400"/>
              </a:spcBef>
              <a:spcAft>
                <a:spcPts val="0"/>
              </a:spcAft>
              <a:buSzPts val="1200"/>
              <a:buChar char="■"/>
              <a:defRPr sz="4800"/>
            </a:lvl6pPr>
            <a:lvl7pPr marL="12801600" lvl="6" indent="-1219200">
              <a:spcBef>
                <a:spcPts val="6400"/>
              </a:spcBef>
              <a:spcAft>
                <a:spcPts val="0"/>
              </a:spcAft>
              <a:buSzPts val="1200"/>
              <a:buChar char="●"/>
              <a:defRPr sz="4800"/>
            </a:lvl7pPr>
            <a:lvl8pPr marL="14630400" lvl="7" indent="-1219200">
              <a:spcBef>
                <a:spcPts val="6400"/>
              </a:spcBef>
              <a:spcAft>
                <a:spcPts val="0"/>
              </a:spcAft>
              <a:buSzPts val="1200"/>
              <a:buChar char="○"/>
              <a:defRPr sz="4800"/>
            </a:lvl8pPr>
            <a:lvl9pPr marL="16459200" lvl="8" indent="-1219200">
              <a:spcBef>
                <a:spcPts val="6400"/>
              </a:spcBef>
              <a:spcAft>
                <a:spcPts val="6400"/>
              </a:spcAft>
              <a:buSzPts val="1200"/>
              <a:buChar char="■"/>
              <a:defRPr sz="4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19329600" y="6146532"/>
            <a:ext cx="15999600" cy="182208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/>
          <a:lstStyle>
            <a:lvl1pPr marL="1828800" lvl="0" indent="-12700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5600"/>
            </a:lvl1pPr>
            <a:lvl2pPr marL="3657600" lvl="1" indent="-1219200">
              <a:spcBef>
                <a:spcPts val="6400"/>
              </a:spcBef>
              <a:spcAft>
                <a:spcPts val="0"/>
              </a:spcAft>
              <a:buSzPts val="1200"/>
              <a:buChar char="○"/>
              <a:defRPr sz="4800"/>
            </a:lvl2pPr>
            <a:lvl3pPr marL="5486400" lvl="2" indent="-1219200">
              <a:spcBef>
                <a:spcPts val="6400"/>
              </a:spcBef>
              <a:spcAft>
                <a:spcPts val="0"/>
              </a:spcAft>
              <a:buSzPts val="1200"/>
              <a:buChar char="■"/>
              <a:defRPr sz="4800"/>
            </a:lvl3pPr>
            <a:lvl4pPr marL="7315200" lvl="3" indent="-1219200">
              <a:spcBef>
                <a:spcPts val="6400"/>
              </a:spcBef>
              <a:spcAft>
                <a:spcPts val="0"/>
              </a:spcAft>
              <a:buSzPts val="1200"/>
              <a:buChar char="●"/>
              <a:defRPr sz="4800"/>
            </a:lvl4pPr>
            <a:lvl5pPr marL="9144000" lvl="4" indent="-1219200">
              <a:spcBef>
                <a:spcPts val="6400"/>
              </a:spcBef>
              <a:spcAft>
                <a:spcPts val="0"/>
              </a:spcAft>
              <a:buSzPts val="1200"/>
              <a:buChar char="○"/>
              <a:defRPr sz="4800"/>
            </a:lvl5pPr>
            <a:lvl6pPr marL="10972800" lvl="5" indent="-1219200">
              <a:spcBef>
                <a:spcPts val="6400"/>
              </a:spcBef>
              <a:spcAft>
                <a:spcPts val="0"/>
              </a:spcAft>
              <a:buSzPts val="1200"/>
              <a:buChar char="■"/>
              <a:defRPr sz="4800"/>
            </a:lvl6pPr>
            <a:lvl7pPr marL="12801600" lvl="6" indent="-1219200">
              <a:spcBef>
                <a:spcPts val="6400"/>
              </a:spcBef>
              <a:spcAft>
                <a:spcPts val="0"/>
              </a:spcAft>
              <a:buSzPts val="1200"/>
              <a:buChar char="●"/>
              <a:defRPr sz="4800"/>
            </a:lvl7pPr>
            <a:lvl8pPr marL="14630400" lvl="7" indent="-1219200">
              <a:spcBef>
                <a:spcPts val="6400"/>
              </a:spcBef>
              <a:spcAft>
                <a:spcPts val="0"/>
              </a:spcAft>
              <a:buSzPts val="1200"/>
              <a:buChar char="○"/>
              <a:defRPr sz="4800"/>
            </a:lvl8pPr>
            <a:lvl9pPr marL="16459200" lvl="8" indent="-1219200">
              <a:spcBef>
                <a:spcPts val="6400"/>
              </a:spcBef>
              <a:spcAft>
                <a:spcPts val="6400"/>
              </a:spcAft>
              <a:buSzPts val="1200"/>
              <a:buChar char="■"/>
              <a:defRPr sz="4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246800" y="2373468"/>
            <a:ext cx="34082400" cy="30540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246800" y="2963200"/>
            <a:ext cx="11232000" cy="4030800"/>
          </a:xfrm>
          <a:prstGeom prst="rect">
            <a:avLst/>
          </a:prstGeom>
        </p:spPr>
        <p:txBody>
          <a:bodyPr spcFirstLastPara="1" wrap="square" lIns="365700" tIns="365700" rIns="365700" bIns="36570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96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246800" y="7411200"/>
            <a:ext cx="11232000" cy="169572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/>
          <a:lstStyle>
            <a:lvl1pPr marL="1828800" lvl="0" indent="-1219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4800"/>
            </a:lvl1pPr>
            <a:lvl2pPr marL="3657600" lvl="1" indent="-1219200">
              <a:spcBef>
                <a:spcPts val="6400"/>
              </a:spcBef>
              <a:spcAft>
                <a:spcPts val="0"/>
              </a:spcAft>
              <a:buSzPts val="1200"/>
              <a:buChar char="○"/>
              <a:defRPr sz="4800"/>
            </a:lvl2pPr>
            <a:lvl3pPr marL="5486400" lvl="2" indent="-1219200">
              <a:spcBef>
                <a:spcPts val="6400"/>
              </a:spcBef>
              <a:spcAft>
                <a:spcPts val="0"/>
              </a:spcAft>
              <a:buSzPts val="1200"/>
              <a:buChar char="■"/>
              <a:defRPr sz="4800"/>
            </a:lvl3pPr>
            <a:lvl4pPr marL="7315200" lvl="3" indent="-1219200">
              <a:spcBef>
                <a:spcPts val="6400"/>
              </a:spcBef>
              <a:spcAft>
                <a:spcPts val="0"/>
              </a:spcAft>
              <a:buSzPts val="1200"/>
              <a:buChar char="●"/>
              <a:defRPr sz="4800"/>
            </a:lvl4pPr>
            <a:lvl5pPr marL="9144000" lvl="4" indent="-1219200">
              <a:spcBef>
                <a:spcPts val="6400"/>
              </a:spcBef>
              <a:spcAft>
                <a:spcPts val="0"/>
              </a:spcAft>
              <a:buSzPts val="1200"/>
              <a:buChar char="○"/>
              <a:defRPr sz="4800"/>
            </a:lvl5pPr>
            <a:lvl6pPr marL="10972800" lvl="5" indent="-1219200">
              <a:spcBef>
                <a:spcPts val="6400"/>
              </a:spcBef>
              <a:spcAft>
                <a:spcPts val="0"/>
              </a:spcAft>
              <a:buSzPts val="1200"/>
              <a:buChar char="■"/>
              <a:defRPr sz="4800"/>
            </a:lvl6pPr>
            <a:lvl7pPr marL="12801600" lvl="6" indent="-1219200">
              <a:spcBef>
                <a:spcPts val="6400"/>
              </a:spcBef>
              <a:spcAft>
                <a:spcPts val="0"/>
              </a:spcAft>
              <a:buSzPts val="1200"/>
              <a:buChar char="●"/>
              <a:defRPr sz="4800"/>
            </a:lvl7pPr>
            <a:lvl8pPr marL="14630400" lvl="7" indent="-1219200">
              <a:spcBef>
                <a:spcPts val="6400"/>
              </a:spcBef>
              <a:spcAft>
                <a:spcPts val="0"/>
              </a:spcAft>
              <a:buSzPts val="1200"/>
              <a:buChar char="○"/>
              <a:defRPr sz="4800"/>
            </a:lvl8pPr>
            <a:lvl9pPr marL="16459200" lvl="8" indent="-1219200">
              <a:spcBef>
                <a:spcPts val="6400"/>
              </a:spcBef>
              <a:spcAft>
                <a:spcPts val="6400"/>
              </a:spcAft>
              <a:buSzPts val="1200"/>
              <a:buChar char="■"/>
              <a:defRPr sz="4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961000" y="2400800"/>
            <a:ext cx="25471200" cy="218172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19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192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192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192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192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192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192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192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19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18288000" y="-668"/>
            <a:ext cx="18288000" cy="2743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65700" tIns="365700" rIns="365700" bIns="36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062000" y="6576932"/>
            <a:ext cx="16180800" cy="7905600"/>
          </a:xfrm>
          <a:prstGeom prst="rect">
            <a:avLst/>
          </a:prstGeom>
        </p:spPr>
        <p:txBody>
          <a:bodyPr spcFirstLastPara="1" wrap="square" lIns="365700" tIns="365700" rIns="365700" bIns="36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6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062000" y="14949732"/>
            <a:ext cx="16180800" cy="65868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9758000" y="3861732"/>
            <a:ext cx="15348000" cy="197076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/>
          <a:lstStyle>
            <a:lvl1pPr marL="1828800" lvl="0" indent="-13716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3657600" lvl="1" indent="-1270000">
              <a:spcBef>
                <a:spcPts val="6400"/>
              </a:spcBef>
              <a:spcAft>
                <a:spcPts val="0"/>
              </a:spcAft>
              <a:buSzPts val="1400"/>
              <a:buChar char="○"/>
              <a:defRPr/>
            </a:lvl2pPr>
            <a:lvl3pPr marL="5486400" lvl="2" indent="-1270000">
              <a:spcBef>
                <a:spcPts val="6400"/>
              </a:spcBef>
              <a:spcAft>
                <a:spcPts val="0"/>
              </a:spcAft>
              <a:buSzPts val="1400"/>
              <a:buChar char="■"/>
              <a:defRPr/>
            </a:lvl3pPr>
            <a:lvl4pPr marL="7315200" lvl="3" indent="-1270000">
              <a:spcBef>
                <a:spcPts val="6400"/>
              </a:spcBef>
              <a:spcAft>
                <a:spcPts val="0"/>
              </a:spcAft>
              <a:buSzPts val="1400"/>
              <a:buChar char="●"/>
              <a:defRPr/>
            </a:lvl4pPr>
            <a:lvl5pPr marL="9144000" lvl="4" indent="-1270000">
              <a:spcBef>
                <a:spcPts val="6400"/>
              </a:spcBef>
              <a:spcAft>
                <a:spcPts val="0"/>
              </a:spcAft>
              <a:buSzPts val="1400"/>
              <a:buChar char="○"/>
              <a:defRPr/>
            </a:lvl5pPr>
            <a:lvl6pPr marL="10972800" lvl="5" indent="-1270000">
              <a:spcBef>
                <a:spcPts val="6400"/>
              </a:spcBef>
              <a:spcAft>
                <a:spcPts val="0"/>
              </a:spcAft>
              <a:buSzPts val="1400"/>
              <a:buChar char="■"/>
              <a:defRPr/>
            </a:lvl6pPr>
            <a:lvl7pPr marL="12801600" lvl="6" indent="-1270000">
              <a:spcBef>
                <a:spcPts val="6400"/>
              </a:spcBef>
              <a:spcAft>
                <a:spcPts val="0"/>
              </a:spcAft>
              <a:buSzPts val="1400"/>
              <a:buChar char="●"/>
              <a:defRPr/>
            </a:lvl7pPr>
            <a:lvl8pPr marL="14630400" lvl="7" indent="-1270000">
              <a:spcBef>
                <a:spcPts val="6400"/>
              </a:spcBef>
              <a:spcAft>
                <a:spcPts val="0"/>
              </a:spcAft>
              <a:buSzPts val="1400"/>
              <a:buChar char="○"/>
              <a:defRPr/>
            </a:lvl8pPr>
            <a:lvl9pPr marL="16459200" lvl="8" indent="-1270000">
              <a:spcBef>
                <a:spcPts val="6400"/>
              </a:spcBef>
              <a:spcAft>
                <a:spcPts val="64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246800" y="22563068"/>
            <a:ext cx="23995200" cy="3226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/>
          <a:lstStyle>
            <a:lvl1pPr marL="1828800" lvl="0" indent="-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246800" y="2373468"/>
            <a:ext cx="34082400" cy="30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00" tIns="365700" rIns="365700" bIns="36570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246800" y="6146532"/>
            <a:ext cx="34082400" cy="18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00" tIns="365700" rIns="365700" bIns="365700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3889832" y="24870488"/>
            <a:ext cx="2194800" cy="20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 algn="r">
              <a:buNone/>
              <a:defRPr sz="4000">
                <a:solidFill>
                  <a:schemeClr val="dk2"/>
                </a:solidFill>
              </a:defRPr>
            </a:lvl1pPr>
            <a:lvl2pPr lvl="1" algn="r">
              <a:buNone/>
              <a:defRPr sz="4000">
                <a:solidFill>
                  <a:schemeClr val="dk2"/>
                </a:solidFill>
              </a:defRPr>
            </a:lvl2pPr>
            <a:lvl3pPr lvl="2" algn="r">
              <a:buNone/>
              <a:defRPr sz="4000">
                <a:solidFill>
                  <a:schemeClr val="dk2"/>
                </a:solidFill>
              </a:defRPr>
            </a:lvl3pPr>
            <a:lvl4pPr lvl="3" algn="r">
              <a:buNone/>
              <a:defRPr sz="4000">
                <a:solidFill>
                  <a:schemeClr val="dk2"/>
                </a:solidFill>
              </a:defRPr>
            </a:lvl4pPr>
            <a:lvl5pPr lvl="4" algn="r">
              <a:buNone/>
              <a:defRPr sz="4000">
                <a:solidFill>
                  <a:schemeClr val="dk2"/>
                </a:solidFill>
              </a:defRPr>
            </a:lvl5pPr>
            <a:lvl6pPr lvl="5" algn="r">
              <a:buNone/>
              <a:defRPr sz="4000">
                <a:solidFill>
                  <a:schemeClr val="dk2"/>
                </a:solidFill>
              </a:defRPr>
            </a:lvl6pPr>
            <a:lvl7pPr lvl="6" algn="r">
              <a:buNone/>
              <a:defRPr sz="4000">
                <a:solidFill>
                  <a:schemeClr val="dk2"/>
                </a:solidFill>
              </a:defRPr>
            </a:lvl7pPr>
            <a:lvl8pPr lvl="7" algn="r">
              <a:buNone/>
              <a:defRPr sz="4000">
                <a:solidFill>
                  <a:schemeClr val="dk2"/>
                </a:solidFill>
              </a:defRPr>
            </a:lvl8pPr>
            <a:lvl9pPr lvl="8" algn="r">
              <a:buNone/>
              <a:defRPr sz="4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493300" y="8632139"/>
            <a:ext cx="11609106" cy="245608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B7B7B7">
                <a:alpha val="50000"/>
              </a:srgbClr>
            </a:outerShdw>
          </a:effectLst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algn="ctr"/>
            <a:r>
              <a:rPr lang="en" sz="4800" b="1" dirty="0">
                <a:solidFill>
                  <a:schemeClr val="accent5"/>
                </a:solidFill>
              </a:rPr>
              <a:t>Why Read a </a:t>
            </a:r>
          </a:p>
          <a:p>
            <a:pPr algn="ctr"/>
            <a:r>
              <a:rPr lang="en" sz="4800" b="1" dirty="0">
                <a:solidFill>
                  <a:schemeClr val="accent5"/>
                </a:solidFill>
              </a:rPr>
              <a:t>Companion Text?</a:t>
            </a:r>
            <a:endParaRPr sz="4800" b="1" dirty="0">
              <a:solidFill>
                <a:schemeClr val="accent5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988598">
            <a:off x="936652" y="8788619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Shape 54"/>
          <p:cNvSpPr/>
          <p:nvPr/>
        </p:nvSpPr>
        <p:spPr>
          <a:xfrm>
            <a:off x="0" y="0"/>
            <a:ext cx="36576000" cy="442060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365700" tIns="365700" rIns="365700" bIns="365700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0" y="207986"/>
            <a:ext cx="36576000" cy="1380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algn="ctr"/>
            <a:r>
              <a:rPr lang="en-US" sz="6000" b="1" dirty="0">
                <a:solidFill>
                  <a:schemeClr val="lt1"/>
                </a:solidFill>
              </a:rPr>
              <a:t>CHOOSING A COMPANION: </a:t>
            </a:r>
            <a:r>
              <a:rPr lang="en-US" sz="6000" b="1" u="sng" dirty="0">
                <a:solidFill>
                  <a:schemeClr val="lt1"/>
                </a:solidFill>
              </a:rPr>
              <a:t>YOUR INNER FISH </a:t>
            </a:r>
            <a:r>
              <a:rPr lang="en-US" sz="6000" b="1" dirty="0">
                <a:solidFill>
                  <a:schemeClr val="lt1"/>
                </a:solidFill>
              </a:rPr>
              <a:t>or </a:t>
            </a:r>
            <a:r>
              <a:rPr lang="en-US" sz="6000" b="1" u="sng" dirty="0">
                <a:solidFill>
                  <a:schemeClr val="lt1"/>
                </a:solidFill>
              </a:rPr>
              <a:t>THE HUMAN ADVANTAGE</a:t>
            </a:r>
            <a:endParaRPr sz="6000" b="1" u="sng" dirty="0">
              <a:solidFill>
                <a:schemeClr val="lt1"/>
              </a:solidFill>
            </a:endParaRPr>
          </a:p>
        </p:txBody>
      </p:sp>
      <p:sp>
        <p:nvSpPr>
          <p:cNvPr id="58" name="Shape 58"/>
          <p:cNvSpPr txBox="1"/>
          <p:nvPr/>
        </p:nvSpPr>
        <p:spPr>
          <a:xfrm>
            <a:off x="4800000" y="1397736"/>
            <a:ext cx="26976000" cy="28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sz="4800" b="1" dirty="0">
                <a:solidFill>
                  <a:schemeClr val="lt1"/>
                </a:solidFill>
              </a:rPr>
              <a:t>Megan Bland, Matthew Bowman, Hannah </a:t>
            </a:r>
            <a:r>
              <a:rPr lang="en" sz="4800" b="1" dirty="0" err="1">
                <a:solidFill>
                  <a:schemeClr val="lt1"/>
                </a:solidFill>
              </a:rPr>
              <a:t>Hatke</a:t>
            </a:r>
            <a:r>
              <a:rPr lang="en" sz="4800" b="1" dirty="0">
                <a:solidFill>
                  <a:schemeClr val="lt1"/>
                </a:solidFill>
              </a:rPr>
              <a:t>, and Alyssa </a:t>
            </a:r>
            <a:r>
              <a:rPr lang="en" sz="4800" b="1" dirty="0" err="1">
                <a:solidFill>
                  <a:schemeClr val="lt1"/>
                </a:solidFill>
              </a:rPr>
              <a:t>Oppedisano</a:t>
            </a:r>
            <a:endParaRPr sz="4800" b="1" dirty="0">
              <a:solidFill>
                <a:schemeClr val="lt1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en" sz="4000" dirty="0">
                <a:solidFill>
                  <a:schemeClr val="lt1"/>
                </a:solidFill>
              </a:rPr>
              <a:t>BIOL 399 Evolution Honors  ⧫  Faculty Advisor: R. Adam Franssen, Ph.D.</a:t>
            </a:r>
            <a:endParaRPr sz="4000" dirty="0">
              <a:solidFill>
                <a:schemeClr val="lt1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en" sz="4000" dirty="0">
                <a:solidFill>
                  <a:schemeClr val="lt1"/>
                </a:solidFill>
              </a:rPr>
              <a:t>Department of Biological and Environmental Sciences, Longwood University, Farmville VA 23909</a:t>
            </a:r>
            <a:endParaRPr sz="4000" dirty="0">
              <a:solidFill>
                <a:schemeClr val="lt1"/>
              </a:solidFill>
            </a:endParaRPr>
          </a:p>
        </p:txBody>
      </p:sp>
      <p:sp>
        <p:nvSpPr>
          <p:cNvPr id="59" name="Shape 59"/>
          <p:cNvSpPr txBox="1"/>
          <p:nvPr/>
        </p:nvSpPr>
        <p:spPr>
          <a:xfrm>
            <a:off x="492559" y="17484002"/>
            <a:ext cx="11514776" cy="16944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B7B7B7">
                <a:alpha val="50000"/>
              </a:srgbClr>
            </a:outerShdw>
          </a:effectLst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r>
              <a:rPr lang="en-US" sz="4800" b="1" dirty="0">
                <a:solidFill>
                  <a:schemeClr val="accent5"/>
                </a:solidFill>
              </a:rPr>
              <a:t>Student Learning Outcomes</a:t>
            </a:r>
          </a:p>
          <a:p>
            <a:r>
              <a:rPr lang="en-US" sz="4000" b="1" dirty="0">
                <a:solidFill>
                  <a:schemeClr val="accent5"/>
                </a:solidFill>
              </a:rPr>
              <a:t>BIOL 399 Evolution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24541050" y="5319960"/>
            <a:ext cx="11561200" cy="210539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B7B7B7">
                <a:alpha val="50000"/>
              </a:srgbClr>
            </a:outerShdw>
          </a:effectLst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algn="ctr"/>
            <a:r>
              <a:rPr lang="en" sz="4800" b="1" dirty="0">
                <a:solidFill>
                  <a:schemeClr val="accent5"/>
                </a:solidFill>
              </a:rPr>
              <a:t>THE HUMAN ADVANTAGE</a:t>
            </a:r>
          </a:p>
          <a:p>
            <a:pPr algn="ctr"/>
            <a:r>
              <a:rPr lang="en" sz="4000" dirty="0">
                <a:solidFill>
                  <a:schemeClr val="tx1"/>
                </a:solidFill>
              </a:rPr>
              <a:t>Suzana Herculano-Houzel</a:t>
            </a:r>
            <a:endParaRPr sz="4000" dirty="0">
              <a:solidFill>
                <a:schemeClr val="tx1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39708" y="10558853"/>
            <a:ext cx="4969399" cy="79543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6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3350" y="7442516"/>
            <a:ext cx="4668900" cy="73726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17509106" y="10290735"/>
            <a:ext cx="6591801" cy="826963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/>
              <a:t>An exploration of how the theory of evolution allowed the author to predict the location on and eventually find a 375 </a:t>
            </a:r>
            <a:r>
              <a:rPr lang="en-US" sz="3200" dirty="0" err="1"/>
              <a:t>mya</a:t>
            </a:r>
            <a:r>
              <a:rPr lang="en-US" sz="3200" dirty="0"/>
              <a:t> “missing link”, </a:t>
            </a:r>
            <a:r>
              <a:rPr lang="en-US" sz="3200" i="1" dirty="0" err="1"/>
              <a:t>Tiktaalik</a:t>
            </a:r>
            <a:r>
              <a:rPr lang="en-US" sz="3200" dirty="0"/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/>
              <a:t>Examines both morphological &amp; molecular evidence that we’ve evolved from ancient organisms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/>
              <a:t>Uses understanding of evolutionary past to understand medical issues facing humans today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sz="3200" dirty="0"/>
          </a:p>
        </p:txBody>
      </p:sp>
      <p:sp>
        <p:nvSpPr>
          <p:cNvPr id="72" name="Shape 72"/>
          <p:cNvSpPr txBox="1"/>
          <p:nvPr/>
        </p:nvSpPr>
        <p:spPr>
          <a:xfrm>
            <a:off x="24541050" y="7459680"/>
            <a:ext cx="6659476" cy="735543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An exploration of what it IS about our brains that makes humans different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SPOILER ALERT! It’s </a:t>
            </a:r>
            <a:r>
              <a:rPr lang="en-US" sz="3200" i="1" dirty="0">
                <a:solidFill>
                  <a:schemeClr val="tx1"/>
                </a:solidFill>
              </a:rPr>
              <a:t>not</a:t>
            </a:r>
            <a:r>
              <a:rPr lang="en-US" sz="3200" dirty="0">
                <a:solidFill>
                  <a:schemeClr val="tx1"/>
                </a:solidFill>
              </a:rPr>
              <a:t> the size of our brain that makes our brain special, it is the fact that we have more neurons in the cerebral cortex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Text follows not only the research, but also the author’s journey to discovery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73" name="Shape 73"/>
          <p:cNvSpPr txBox="1"/>
          <p:nvPr/>
        </p:nvSpPr>
        <p:spPr>
          <a:xfrm>
            <a:off x="882696" y="11088225"/>
            <a:ext cx="11657012" cy="741101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685800" indent="-685800">
              <a:buFont typeface="+mj-lt"/>
              <a:buAutoNum type="arabicPeriod"/>
            </a:pPr>
            <a:r>
              <a:rPr lang="en-US" sz="3200" dirty="0"/>
              <a:t>Written from a different perspective than textbooks,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potentially appealing to a wider range of learners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3200" dirty="0"/>
              <a:t>“Real-world”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application of material </a:t>
            </a:r>
            <a:r>
              <a:rPr lang="en-US" sz="3200" dirty="0"/>
              <a:t>learned in class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3200" dirty="0"/>
              <a:t>Help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meet course’s student learning outcomes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3200" dirty="0"/>
              <a:t>Opportunity to cover additional topics or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delve more deeply</a:t>
            </a:r>
            <a:r>
              <a:rPr lang="en-US" sz="3200" dirty="0"/>
              <a:t> into specific concepts:</a:t>
            </a:r>
          </a:p>
          <a:p>
            <a:pPr marL="457200" lvl="6" indent="-457200">
              <a:buFont typeface="Wingdings" pitchFamily="2" charset="2"/>
              <a:buChar char="Ø"/>
            </a:pPr>
            <a:r>
              <a:rPr lang="en-US" sz="3200" dirty="0"/>
              <a:t>    </a:t>
            </a:r>
            <a:r>
              <a:rPr lang="en-US" sz="3200" u="sng" dirty="0"/>
              <a:t>Your Inner Fish </a:t>
            </a:r>
            <a:r>
              <a:rPr lang="en-US" sz="3200" dirty="0"/>
              <a:t>explores the predictive power of evolution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    </a:t>
            </a:r>
            <a:r>
              <a:rPr lang="en-US" sz="3200" u="sng" dirty="0"/>
              <a:t>The Human Advantage</a:t>
            </a:r>
            <a:r>
              <a:rPr lang="en-US" sz="3200" dirty="0"/>
              <a:t> make connections between   neuroscience and evolutionary theory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06B9AA1-705E-D647-A72D-63FF614B8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226118"/>
              </p:ext>
            </p:extLst>
          </p:nvPr>
        </p:nvGraphicFramePr>
        <p:xfrm>
          <a:off x="12547537" y="19011365"/>
          <a:ext cx="11561200" cy="482878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780600">
                  <a:extLst>
                    <a:ext uri="{9D8B030D-6E8A-4147-A177-3AD203B41FA5}">
                      <a16:colId xmlns:a16="http://schemas.microsoft.com/office/drawing/2014/main" val="368208513"/>
                    </a:ext>
                  </a:extLst>
                </a:gridCol>
                <a:gridCol w="5780600">
                  <a:extLst>
                    <a:ext uri="{9D8B030D-6E8A-4147-A177-3AD203B41FA5}">
                      <a16:colId xmlns:a16="http://schemas.microsoft.com/office/drawing/2014/main" val="477404653"/>
                    </a:ext>
                  </a:extLst>
                </a:gridCol>
              </a:tblGrid>
              <a:tr h="940087">
                <a:tc>
                  <a:txBody>
                    <a:bodyPr/>
                    <a:lstStyle/>
                    <a:p>
                      <a:pPr algn="ctr"/>
                      <a:r>
                        <a:rPr lang="en-US" sz="4200" b="1" dirty="0"/>
                        <a:t>ADVANTAGES</a:t>
                      </a:r>
                    </a:p>
                  </a:txBody>
                  <a:tcPr marL="365760" marR="365760" marT="182880" marB="1828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b="1" dirty="0"/>
                        <a:t>DISADVANTAGES</a:t>
                      </a:r>
                    </a:p>
                  </a:txBody>
                  <a:tcPr marL="365760" marR="365760" marT="182880" marB="182880"/>
                </a:tc>
                <a:extLst>
                  <a:ext uri="{0D108BD9-81ED-4DB2-BD59-A6C34878D82A}">
                    <a16:rowId xmlns:a16="http://schemas.microsoft.com/office/drawing/2014/main" val="1844277219"/>
                  </a:ext>
                </a:extLst>
              </a:tr>
              <a:tr h="3822948">
                <a:tc>
                  <a:txBody>
                    <a:bodyPr/>
                    <a:lstStyle/>
                    <a:p>
                      <a:pPr marL="514350" indent="-5143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Fascinating to read</a:t>
                      </a:r>
                    </a:p>
                    <a:p>
                      <a:pPr marL="514350" indent="-5143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Eye-catching</a:t>
                      </a:r>
                      <a:r>
                        <a:rPr lang="en-US" sz="3200" baseline="0" dirty="0"/>
                        <a:t> figures that appeal to all readers</a:t>
                      </a:r>
                    </a:p>
                    <a:p>
                      <a:pPr marL="514350" indent="-5143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Tightly correlated with lecture topics</a:t>
                      </a:r>
                    </a:p>
                    <a:p>
                      <a:pPr marL="514350" indent="-5143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Meets</a:t>
                      </a:r>
                      <a:r>
                        <a:rPr lang="en-US" sz="3200" baseline="0" dirty="0"/>
                        <a:t> course SLOs 1, 2, 3, and 6</a:t>
                      </a:r>
                      <a:endParaRPr lang="en-US" sz="3200" dirty="0"/>
                    </a:p>
                  </a:txBody>
                  <a:tcPr marL="365760" marR="365760" marT="182880" marB="182880"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Not many!</a:t>
                      </a:r>
                      <a:r>
                        <a:rPr lang="en-US" sz="3200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/>
                        <a:t>Perhaps is too closely related and doesn’t expand into new realms of evolutionary knowledge</a:t>
                      </a:r>
                      <a:endParaRPr lang="en-US" sz="3200" dirty="0"/>
                    </a:p>
                  </a:txBody>
                  <a:tcPr marL="365760" marR="365760" marT="182880" marB="182880"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2825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E969106D-44E9-7F42-B497-8973A5D8A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364977"/>
              </p:ext>
            </p:extLst>
          </p:nvPr>
        </p:nvGraphicFramePr>
        <p:xfrm>
          <a:off x="24541050" y="15439310"/>
          <a:ext cx="11561200" cy="77114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780600">
                  <a:extLst>
                    <a:ext uri="{9D8B030D-6E8A-4147-A177-3AD203B41FA5}">
                      <a16:colId xmlns:a16="http://schemas.microsoft.com/office/drawing/2014/main" val="368208513"/>
                    </a:ext>
                  </a:extLst>
                </a:gridCol>
                <a:gridCol w="5780600">
                  <a:extLst>
                    <a:ext uri="{9D8B030D-6E8A-4147-A177-3AD203B41FA5}">
                      <a16:colId xmlns:a16="http://schemas.microsoft.com/office/drawing/2014/main" val="477404653"/>
                    </a:ext>
                  </a:extLst>
                </a:gridCol>
              </a:tblGrid>
              <a:tr h="926603">
                <a:tc>
                  <a:txBody>
                    <a:bodyPr/>
                    <a:lstStyle/>
                    <a:p>
                      <a:pPr algn="ctr"/>
                      <a:r>
                        <a:rPr lang="en-US" sz="4200" b="1" dirty="0"/>
                        <a:t>ADVANTAGES</a:t>
                      </a:r>
                    </a:p>
                  </a:txBody>
                  <a:tcPr marL="365760" marR="365760" marT="182880" marB="1828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b="1" dirty="0"/>
                        <a:t>DISADVANTAGES</a:t>
                      </a:r>
                    </a:p>
                  </a:txBody>
                  <a:tcPr marL="365760" marR="365760" marT="182880" marB="182880"/>
                </a:tc>
                <a:extLst>
                  <a:ext uri="{0D108BD9-81ED-4DB2-BD59-A6C34878D82A}">
                    <a16:rowId xmlns:a16="http://schemas.microsoft.com/office/drawing/2014/main" val="1844277219"/>
                  </a:ext>
                </a:extLst>
              </a:tr>
              <a:tr h="61773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Inclusive!</a:t>
                      </a:r>
                      <a:r>
                        <a:rPr lang="en-US" sz="3200" baseline="0" dirty="0"/>
                        <a:t> May inspire underrepresented groups to continue in the sciences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3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Addresses</a:t>
                      </a:r>
                      <a:r>
                        <a:rPr lang="en-US" sz="3200" baseline="0" dirty="0"/>
                        <a:t> relationship between humans and other </a:t>
                      </a:r>
                      <a:r>
                        <a:rPr lang="en-US" sz="3200" dirty="0"/>
                        <a:t>great apes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3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Figures are approachable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3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Helps</a:t>
                      </a:r>
                      <a:r>
                        <a:rPr lang="en-US" sz="3200" baseline="0" dirty="0"/>
                        <a:t> meet course SLOs 1, 2, 3, and 6</a:t>
                      </a:r>
                      <a:endParaRPr lang="en-US" sz="3200" dirty="0"/>
                    </a:p>
                  </a:txBody>
                  <a:tcPr marL="365760" marR="365760" marT="182880" marB="182880"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 Too much neuroscience?</a:t>
                      </a:r>
                      <a:r>
                        <a:rPr lang="en-US" sz="3200" baseline="0" dirty="0"/>
                        <a:t> Not a topic addressed otherwise in the course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 LOTs</a:t>
                      </a:r>
                      <a:r>
                        <a:rPr lang="en-US" sz="3200" baseline="0" dirty="0"/>
                        <a:t> of e</a:t>
                      </a:r>
                      <a:r>
                        <a:rPr lang="en-US" sz="3200" dirty="0"/>
                        <a:t>xperimental data presented w/o explicit</a:t>
                      </a:r>
                      <a:r>
                        <a:rPr lang="en-US" sz="3200" baseline="0" dirty="0"/>
                        <a:t> explanation of </a:t>
                      </a:r>
                      <a:r>
                        <a:rPr lang="en-US" sz="3200" dirty="0"/>
                        <a:t>significance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3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 Not</a:t>
                      </a:r>
                      <a:r>
                        <a:rPr lang="en-US" sz="3200" baseline="0" dirty="0"/>
                        <a:t> written for a general audience; </a:t>
                      </a:r>
                      <a:r>
                        <a:rPr lang="en-US" sz="3200" dirty="0"/>
                        <a:t>too specialized</a:t>
                      </a:r>
                    </a:p>
                  </a:txBody>
                  <a:tcPr marL="365760" marR="365760" marT="182880" marB="182880"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2825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F882D2-782F-7549-9E0B-05AE166CF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65547"/>
              </p:ext>
            </p:extLst>
          </p:nvPr>
        </p:nvGraphicFramePr>
        <p:xfrm>
          <a:off x="12539708" y="24107544"/>
          <a:ext cx="2356254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2542">
                  <a:extLst>
                    <a:ext uri="{9D8B030D-6E8A-4147-A177-3AD203B41FA5}">
                      <a16:colId xmlns:a16="http://schemas.microsoft.com/office/drawing/2014/main" val="3011964654"/>
                    </a:ext>
                  </a:extLst>
                </a:gridCol>
              </a:tblGrid>
              <a:tr h="943611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THE VERDICT</a:t>
                      </a:r>
                    </a:p>
                  </a:txBody>
                  <a:tcPr marL="365760" marR="365760" marT="182880" marB="182880"/>
                </a:tc>
                <a:extLst>
                  <a:ext uri="{0D108BD9-81ED-4DB2-BD59-A6C34878D82A}">
                    <a16:rowId xmlns:a16="http://schemas.microsoft.com/office/drawing/2014/main" val="2584380793"/>
                  </a:ext>
                </a:extLst>
              </a:tr>
              <a:tr h="1796695">
                <a:tc>
                  <a:txBody>
                    <a:bodyPr/>
                    <a:lstStyle/>
                    <a:p>
                      <a:r>
                        <a:rPr lang="en-US" sz="3200" dirty="0"/>
                        <a:t>After reading both </a:t>
                      </a:r>
                      <a:r>
                        <a:rPr lang="en-US" sz="3200" i="0" u="sng" dirty="0"/>
                        <a:t>Your Inner Fish </a:t>
                      </a:r>
                      <a:r>
                        <a:rPr lang="en-US" sz="3200" i="0" dirty="0"/>
                        <a:t>and </a:t>
                      </a:r>
                      <a:r>
                        <a:rPr lang="en-US" sz="3200" i="0" u="sng" dirty="0"/>
                        <a:t>The Human Advantage</a:t>
                      </a:r>
                      <a:r>
                        <a:rPr lang="en-US" sz="3200" i="0" dirty="0"/>
                        <a:t>, we unanimously prefer</a:t>
                      </a:r>
                      <a:r>
                        <a:rPr lang="en-US" sz="3200" i="0" baseline="0" dirty="0"/>
                        <a:t> </a:t>
                      </a:r>
                      <a:r>
                        <a:rPr lang="en-US" sz="3200" i="0" baseline="0" dirty="0" err="1"/>
                        <a:t>Shubin’s</a:t>
                      </a:r>
                      <a:r>
                        <a:rPr lang="en-US" sz="3200" i="0" baseline="0" dirty="0"/>
                        <a:t> text. Though both meet the objectives of a companion text and meet several SLOs, </a:t>
                      </a:r>
                      <a:r>
                        <a:rPr lang="en-US" sz="3200" b="1" i="0" u="sng" baseline="0" dirty="0"/>
                        <a:t>Your Inner Fish</a:t>
                      </a:r>
                      <a:r>
                        <a:rPr lang="en-US" sz="3200" b="1" i="0" u="none" baseline="0" dirty="0"/>
                        <a:t> </a:t>
                      </a:r>
                      <a:r>
                        <a:rPr lang="en-US" sz="3200" i="0" u="none" baseline="0" dirty="0"/>
                        <a:t>is a more engaging read and supports student learning of course content.                                                                                    </a:t>
                      </a:r>
                      <a:r>
                        <a:rPr lang="en-US" sz="2000" b="1" i="0" u="none" baseline="0" dirty="0"/>
                        <a:t>For</a:t>
                      </a:r>
                      <a:r>
                        <a:rPr lang="en-US" sz="2000" i="0" u="none" baseline="0" dirty="0"/>
                        <a:t> </a:t>
                      </a:r>
                      <a:r>
                        <a:rPr lang="en-US" sz="2000" b="1" i="0" u="none" baseline="0" dirty="0"/>
                        <a:t>questions and references, email megan.bland@live.longwood.edu</a:t>
                      </a:r>
                      <a:endParaRPr lang="en-US" sz="3200" b="1" dirty="0"/>
                    </a:p>
                  </a:txBody>
                  <a:tcPr marL="365760" marR="365760" marT="182880" marB="182880"/>
                </a:tc>
                <a:extLst>
                  <a:ext uri="{0D108BD9-81ED-4DB2-BD59-A6C34878D82A}">
                    <a16:rowId xmlns:a16="http://schemas.microsoft.com/office/drawing/2014/main" val="461934197"/>
                  </a:ext>
                </a:extLst>
              </a:tr>
            </a:tbl>
          </a:graphicData>
        </a:graphic>
      </p:graphicFrame>
      <p:sp>
        <p:nvSpPr>
          <p:cNvPr id="63" name="Shape 63"/>
          <p:cNvSpPr txBox="1"/>
          <p:nvPr/>
        </p:nvSpPr>
        <p:spPr>
          <a:xfrm>
            <a:off x="445394" y="19497456"/>
            <a:ext cx="11609106" cy="7536168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914400" indent="-914400">
              <a:buAutoNum type="arabicPeriod"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Summarize the historical development of modern evolutionary theory</a:t>
            </a:r>
          </a:p>
          <a:p>
            <a:pPr marL="914400" indent="-914400">
              <a:buAutoNum type="arabicPeriod"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processes of biological evolution</a:t>
            </a:r>
          </a:p>
          <a:p>
            <a:pPr marL="914400" indent="-914400">
              <a:buAutoNum type="arabicPeriod"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Synthesize information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current media – including both peer-reviewed journal and popular press articles with “textbook” knowledge</a:t>
            </a:r>
          </a:p>
          <a:p>
            <a:pPr marL="914400" indent="-91440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 testable evolutionary-relevant hypotheses based on given information (morphological, molecular, geographic, etc.)</a:t>
            </a:r>
          </a:p>
          <a:p>
            <a:pPr marL="914400" indent="-91440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 scientific lab report including relevant figures</a:t>
            </a:r>
          </a:p>
          <a:p>
            <a:pPr marL="914400" indent="-91440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how an strong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of biological evolution can be applied to modern-day issues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global warming, mass extinction, or bacterial resistance</a:t>
            </a:r>
          </a:p>
          <a:p>
            <a:endParaRPr sz="4000" dirty="0">
              <a:solidFill>
                <a:srgbClr val="2D3B45"/>
              </a:solidFill>
            </a:endParaRP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9F882D2-782F-7549-9E0B-05AE166CF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71495"/>
              </p:ext>
            </p:extLst>
          </p:nvPr>
        </p:nvGraphicFramePr>
        <p:xfrm>
          <a:off x="493299" y="4683249"/>
          <a:ext cx="23607609" cy="3466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609">
                  <a:extLst>
                    <a:ext uri="{9D8B030D-6E8A-4147-A177-3AD203B41FA5}">
                      <a16:colId xmlns:a16="http://schemas.microsoft.com/office/drawing/2014/main" val="3011964654"/>
                    </a:ext>
                  </a:extLst>
                </a:gridCol>
              </a:tblGrid>
              <a:tr h="987771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PROJECT</a:t>
                      </a:r>
                      <a:r>
                        <a:rPr lang="en-US" sz="4800" baseline="0" dirty="0"/>
                        <a:t> OBJECTIVE &amp; METHODS</a:t>
                      </a:r>
                      <a:endParaRPr lang="en-US" sz="4800" dirty="0"/>
                    </a:p>
                  </a:txBody>
                  <a:tcPr marL="365760" marR="365760" marT="182880" marB="182880"/>
                </a:tc>
                <a:extLst>
                  <a:ext uri="{0D108BD9-81ED-4DB2-BD59-A6C34878D82A}">
                    <a16:rowId xmlns:a16="http://schemas.microsoft.com/office/drawing/2014/main" val="2584380793"/>
                  </a:ext>
                </a:extLst>
              </a:tr>
              <a:tr h="2369394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Evaluate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Herculano-Houzel’s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u="sng" baseline="0" dirty="0"/>
                        <a:t>The Human Advantage</a:t>
                      </a:r>
                      <a:r>
                        <a:rPr lang="en-US" sz="3200" u="none" baseline="0" dirty="0"/>
                        <a:t> as a possible companion text for BIOL 399 Evolution to replace </a:t>
                      </a:r>
                      <a:r>
                        <a:rPr lang="en-US" sz="3200" u="none" baseline="0" dirty="0" err="1"/>
                        <a:t>Shubin’s</a:t>
                      </a:r>
                      <a:r>
                        <a:rPr lang="en-US" sz="3200" u="none" baseline="0" dirty="0"/>
                        <a:t> </a:t>
                      </a:r>
                      <a:r>
                        <a:rPr lang="en-US" sz="3200" u="sng" baseline="0" dirty="0"/>
                        <a:t>Your Inner Fish</a:t>
                      </a:r>
                      <a:r>
                        <a:rPr lang="en-US" sz="3200" u="none" baseline="0" dirty="0"/>
                        <a:t>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32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We</a:t>
                      </a:r>
                      <a:r>
                        <a:rPr lang="en-US" sz="3200" baseline="0" dirty="0"/>
                        <a:t> read the book, created exam study guides, and discussed the book in context of the course student learning outcomes.</a:t>
                      </a:r>
                      <a:endParaRPr lang="en-US" sz="3200" dirty="0"/>
                    </a:p>
                  </a:txBody>
                  <a:tcPr marL="365760" marR="365760" marT="182880" marB="182880"/>
                </a:tc>
                <a:extLst>
                  <a:ext uri="{0D108BD9-81ED-4DB2-BD59-A6C34878D82A}">
                    <a16:rowId xmlns:a16="http://schemas.microsoft.com/office/drawing/2014/main" val="461934197"/>
                  </a:ext>
                </a:extLst>
              </a:tr>
            </a:tbl>
          </a:graphicData>
        </a:graphic>
      </p:graphicFrame>
      <p:sp>
        <p:nvSpPr>
          <p:cNvPr id="4" name="AutoShape 2" descr="Image result for value add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7" cstate="email">
            <a:clrChange>
              <a:clrFrom>
                <a:srgbClr val="F9F8F6"/>
              </a:clrFrom>
              <a:clrTo>
                <a:srgbClr val="F9F8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228894" y="16983871"/>
            <a:ext cx="2873512" cy="269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Shape 66"/>
          <p:cNvSpPr txBox="1"/>
          <p:nvPr/>
        </p:nvSpPr>
        <p:spPr>
          <a:xfrm>
            <a:off x="12547537" y="8391509"/>
            <a:ext cx="11553370" cy="1694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B7B7B7">
                <a:alpha val="50000"/>
              </a:srgbClr>
            </a:outerShdw>
          </a:effectLst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algn="ctr"/>
            <a:r>
              <a:rPr lang="en" sz="4800" b="1" dirty="0">
                <a:solidFill>
                  <a:schemeClr val="accent5"/>
                </a:solidFill>
              </a:rPr>
              <a:t>YOUR INNER FISH</a:t>
            </a:r>
          </a:p>
          <a:p>
            <a:pPr algn="ctr"/>
            <a:r>
              <a:rPr lang="en" sz="4000" dirty="0">
                <a:solidFill>
                  <a:schemeClr val="tx1"/>
                </a:solidFill>
              </a:rPr>
              <a:t>Neil Shubin</a:t>
            </a:r>
            <a:endParaRPr sz="40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D043BA3-4C83-C54A-A9F4-B6C790375FC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82696" y="1692500"/>
            <a:ext cx="5044390" cy="19925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20F3E81-7ACF-0B44-9245-5CAFFCD643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91086" y="1421930"/>
            <a:ext cx="3602218" cy="22989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634</Words>
  <Application>Microsoft Macintosh PowerPoint</Application>
  <PresentationFormat>Custom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Simple Light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A. Franssen</dc:creator>
  <cp:lastModifiedBy>Megan K. Bland</cp:lastModifiedBy>
  <cp:revision>20</cp:revision>
  <cp:lastPrinted>2018-04-21T02:55:01Z</cp:lastPrinted>
  <dcterms:modified xsi:type="dcterms:W3CDTF">2018-05-30T20:45:30Z</dcterms:modified>
</cp:coreProperties>
</file>