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Roboto"/>
      <p:regular r:id="rId10"/>
      <p:bold r:id="rId11"/>
      <p:italic r:id="rId12"/>
      <p:boldItalic r:id="rId13"/>
    </p:embeddedFont>
    <p:embeddedFont>
      <p:font typeface="Montserrat"/>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font" Target="fonts/Roboto-bold.fntdata"/><Relationship Id="rId10" Type="http://schemas.openxmlformats.org/officeDocument/2006/relationships/font" Target="fonts/Roboto-regular.fntdata"/><Relationship Id="rId21" Type="http://schemas.openxmlformats.org/officeDocument/2006/relationships/font" Target="fonts/Lato-boldItalic.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 Target="slides/slide1.xml"/><Relationship Id="rId19" Type="http://schemas.openxmlformats.org/officeDocument/2006/relationships/font" Target="fonts/Lato-bold.fntdata"/><Relationship Id="rId6" Type="http://schemas.openxmlformats.org/officeDocument/2006/relationships/slide" Target="slides/slide2.xml"/><Relationship Id="rId18" Type="http://schemas.openxmlformats.org/officeDocument/2006/relationships/font" Target="fonts/Lat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e881c8c8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e881c8c8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e881c8c8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e881c8c8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e881c8c8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e881c8c8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e881c8c8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e881c8c8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Lose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 Review </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Ben Brody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311700" y="11987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What Is It? </a:t>
            </a:r>
            <a:endParaRPr u="sng"/>
          </a:p>
        </p:txBody>
      </p:sp>
      <p:sp>
        <p:nvSpPr>
          <p:cNvPr id="141" name="Google Shape;141;p14"/>
          <p:cNvSpPr txBox="1"/>
          <p:nvPr>
            <p:ph idx="1" type="body"/>
          </p:nvPr>
        </p:nvSpPr>
        <p:spPr>
          <a:xfrm>
            <a:off x="311700" y="890750"/>
            <a:ext cx="8520600" cy="3843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FFFFFF"/>
              </a:buClr>
              <a:buSzPts val="1200"/>
              <a:buFont typeface="Arial"/>
              <a:buChar char="●"/>
            </a:pPr>
            <a:r>
              <a:rPr lang="en" sz="1200">
                <a:solidFill>
                  <a:srgbClr val="FFFFFF"/>
                </a:solidFill>
                <a:latin typeface="Arial"/>
                <a:ea typeface="Arial"/>
                <a:cs typeface="Arial"/>
                <a:sym typeface="Arial"/>
              </a:rPr>
              <a:t>MyFitnessPal is a smartphone calorie counting app specifically </a:t>
            </a:r>
            <a:r>
              <a:rPr lang="en" sz="1200">
                <a:solidFill>
                  <a:srgbClr val="FFFFFF"/>
                </a:solidFill>
                <a:latin typeface="Arial"/>
                <a:ea typeface="Arial"/>
                <a:cs typeface="Arial"/>
                <a:sym typeface="Arial"/>
              </a:rPr>
              <a:t>tailored</a:t>
            </a:r>
            <a:r>
              <a:rPr lang="en" sz="1200">
                <a:solidFill>
                  <a:srgbClr val="FFFFFF"/>
                </a:solidFill>
                <a:latin typeface="Arial"/>
                <a:ea typeface="Arial"/>
                <a:cs typeface="Arial"/>
                <a:sym typeface="Arial"/>
              </a:rPr>
              <a:t> towards </a:t>
            </a:r>
            <a:r>
              <a:rPr lang="en" sz="1200">
                <a:solidFill>
                  <a:srgbClr val="FFFFFF"/>
                </a:solidFill>
                <a:latin typeface="Arial"/>
                <a:ea typeface="Arial"/>
                <a:cs typeface="Arial"/>
                <a:sym typeface="Arial"/>
              </a:rPr>
              <a:t>providing</a:t>
            </a:r>
            <a:r>
              <a:rPr lang="en" sz="1200">
                <a:solidFill>
                  <a:srgbClr val="FFFFFF"/>
                </a:solidFill>
                <a:latin typeface="Arial"/>
                <a:ea typeface="Arial"/>
                <a:cs typeface="Arial"/>
                <a:sym typeface="Arial"/>
              </a:rPr>
              <a:t> a weight loss program through nutrition and exercise based on the users weight loss goals and ensuring a healthy weight loss goal is set. </a:t>
            </a:r>
            <a:endParaRPr sz="1200">
              <a:solidFill>
                <a:srgbClr val="FFFFFF"/>
              </a:solidFill>
              <a:latin typeface="Arial"/>
              <a:ea typeface="Arial"/>
              <a:cs typeface="Arial"/>
              <a:sym typeface="Arial"/>
            </a:endParaRPr>
          </a:p>
          <a:p>
            <a:pPr indent="0" lvl="0" marL="457200" rtl="0" algn="l">
              <a:lnSpc>
                <a:spcPct val="100000"/>
              </a:lnSpc>
              <a:spcBef>
                <a:spcPts val="0"/>
              </a:spcBef>
              <a:spcAft>
                <a:spcPts val="0"/>
              </a:spcAft>
              <a:buNone/>
            </a:pPr>
            <a:r>
              <a:t/>
            </a:r>
            <a:endParaRPr sz="1200">
              <a:solidFill>
                <a:srgbClr val="FFFFFF"/>
              </a:solidFill>
              <a:latin typeface="Arial"/>
              <a:ea typeface="Arial"/>
              <a:cs typeface="Arial"/>
              <a:sym typeface="Arial"/>
            </a:endParaRPr>
          </a:p>
          <a:p>
            <a:pPr indent="0" lvl="0" marL="457200" rtl="0" algn="l">
              <a:lnSpc>
                <a:spcPct val="100000"/>
              </a:lnSpc>
              <a:spcBef>
                <a:spcPts val="0"/>
              </a:spcBef>
              <a:spcAft>
                <a:spcPts val="0"/>
              </a:spcAft>
              <a:buNone/>
            </a:pPr>
            <a:r>
              <a:t/>
            </a:r>
            <a:endParaRPr sz="1200">
              <a:solidFill>
                <a:srgbClr val="FFFFFF"/>
              </a:solidFill>
              <a:latin typeface="Arial"/>
              <a:ea typeface="Arial"/>
              <a:cs typeface="Arial"/>
              <a:sym typeface="Arial"/>
            </a:endParaRPr>
          </a:p>
          <a:p>
            <a:pPr indent="-304800" lvl="0" marL="457200" rtl="0" algn="l">
              <a:lnSpc>
                <a:spcPct val="100000"/>
              </a:lnSpc>
              <a:spcBef>
                <a:spcPts val="0"/>
              </a:spcBef>
              <a:spcAft>
                <a:spcPts val="0"/>
              </a:spcAft>
              <a:buClr>
                <a:srgbClr val="FFFFFF"/>
              </a:buClr>
              <a:buSzPts val="1200"/>
              <a:buFont typeface="Arial"/>
              <a:buChar char="●"/>
            </a:pPr>
            <a:r>
              <a:rPr lang="en" sz="1200">
                <a:solidFill>
                  <a:srgbClr val="FFFFFF"/>
                </a:solidFill>
                <a:latin typeface="Arial"/>
                <a:ea typeface="Arial"/>
                <a:cs typeface="Arial"/>
                <a:sym typeface="Arial"/>
              </a:rPr>
              <a:t>It is an app found in the Health and Fitness </a:t>
            </a:r>
            <a:r>
              <a:rPr lang="en" sz="1200">
                <a:solidFill>
                  <a:srgbClr val="FFFFFF"/>
                </a:solidFill>
                <a:latin typeface="Arial"/>
                <a:ea typeface="Arial"/>
                <a:cs typeface="Arial"/>
                <a:sym typeface="Arial"/>
              </a:rPr>
              <a:t>category</a:t>
            </a:r>
            <a:r>
              <a:rPr lang="en" sz="1200">
                <a:solidFill>
                  <a:srgbClr val="FFFFFF"/>
                </a:solidFill>
                <a:latin typeface="Arial"/>
                <a:ea typeface="Arial"/>
                <a:cs typeface="Arial"/>
                <a:sym typeface="Arial"/>
              </a:rPr>
              <a:t> of the app store and is known to help motivate users in the process of developing and or maintaining a </a:t>
            </a:r>
            <a:r>
              <a:rPr lang="en" sz="1200">
                <a:solidFill>
                  <a:srgbClr val="FFFFFF"/>
                </a:solidFill>
                <a:latin typeface="Arial"/>
                <a:ea typeface="Arial"/>
                <a:cs typeface="Arial"/>
                <a:sym typeface="Arial"/>
              </a:rPr>
              <a:t>healthy</a:t>
            </a:r>
            <a:r>
              <a:rPr lang="en" sz="1200">
                <a:solidFill>
                  <a:srgbClr val="FFFFFF"/>
                </a:solidFill>
                <a:latin typeface="Arial"/>
                <a:ea typeface="Arial"/>
                <a:cs typeface="Arial"/>
                <a:sym typeface="Arial"/>
              </a:rPr>
              <a:t> lifestyle </a:t>
            </a:r>
            <a:endParaRPr sz="1200">
              <a:solidFill>
                <a:srgbClr val="FFFFFF"/>
              </a:solidFill>
              <a:latin typeface="Arial"/>
              <a:ea typeface="Arial"/>
              <a:cs typeface="Arial"/>
              <a:sym typeface="Arial"/>
            </a:endParaRPr>
          </a:p>
          <a:p>
            <a:pPr indent="0" lvl="0" marL="457200" rtl="0" algn="l">
              <a:lnSpc>
                <a:spcPct val="100000"/>
              </a:lnSpc>
              <a:spcBef>
                <a:spcPts val="0"/>
              </a:spcBef>
              <a:spcAft>
                <a:spcPts val="0"/>
              </a:spcAft>
              <a:buNone/>
            </a:pPr>
            <a:r>
              <a:t/>
            </a:r>
            <a:endParaRPr sz="1200">
              <a:solidFill>
                <a:srgbClr val="FFFFFF"/>
              </a:solidFill>
              <a:latin typeface="Arial"/>
              <a:ea typeface="Arial"/>
              <a:cs typeface="Arial"/>
              <a:sym typeface="Arial"/>
            </a:endParaRPr>
          </a:p>
          <a:p>
            <a:pPr indent="0" lvl="0" marL="457200" rtl="0" algn="l">
              <a:lnSpc>
                <a:spcPct val="100000"/>
              </a:lnSpc>
              <a:spcBef>
                <a:spcPts val="0"/>
              </a:spcBef>
              <a:spcAft>
                <a:spcPts val="0"/>
              </a:spcAft>
              <a:buNone/>
            </a:pPr>
            <a:r>
              <a:t/>
            </a:r>
            <a:endParaRPr sz="1200">
              <a:solidFill>
                <a:srgbClr val="FFFFFF"/>
              </a:solidFill>
              <a:latin typeface="Arial"/>
              <a:ea typeface="Arial"/>
              <a:cs typeface="Arial"/>
              <a:sym typeface="Arial"/>
            </a:endParaRPr>
          </a:p>
          <a:p>
            <a:pPr indent="-304800" lvl="0" marL="457200" rtl="0" algn="l">
              <a:lnSpc>
                <a:spcPct val="100000"/>
              </a:lnSpc>
              <a:spcBef>
                <a:spcPts val="0"/>
              </a:spcBef>
              <a:spcAft>
                <a:spcPts val="0"/>
              </a:spcAft>
              <a:buClr>
                <a:srgbClr val="FFFFFF"/>
              </a:buClr>
              <a:buSzPts val="1200"/>
              <a:buFont typeface="Arial"/>
              <a:buChar char="●"/>
            </a:pPr>
            <a:r>
              <a:rPr lang="en" sz="1200">
                <a:solidFill>
                  <a:srgbClr val="FFFFFF"/>
                </a:solidFill>
                <a:latin typeface="Arial"/>
                <a:ea typeface="Arial"/>
                <a:cs typeface="Arial"/>
                <a:sym typeface="Arial"/>
              </a:rPr>
              <a:t>This app should be heavily used with health and physical education students to really explore their </a:t>
            </a:r>
            <a:r>
              <a:rPr lang="en" sz="1200">
                <a:solidFill>
                  <a:srgbClr val="FFFFFF"/>
                </a:solidFill>
                <a:latin typeface="Arial"/>
                <a:ea typeface="Arial"/>
                <a:cs typeface="Arial"/>
                <a:sym typeface="Arial"/>
              </a:rPr>
              <a:t>nutritious</a:t>
            </a:r>
            <a:r>
              <a:rPr lang="en" sz="1200">
                <a:solidFill>
                  <a:srgbClr val="FFFFFF"/>
                </a:solidFill>
                <a:latin typeface="Arial"/>
                <a:ea typeface="Arial"/>
                <a:cs typeface="Arial"/>
                <a:sym typeface="Arial"/>
              </a:rPr>
              <a:t> </a:t>
            </a:r>
            <a:r>
              <a:rPr lang="en" sz="1200">
                <a:solidFill>
                  <a:srgbClr val="FFFFFF"/>
                </a:solidFill>
                <a:latin typeface="Arial"/>
                <a:ea typeface="Arial"/>
                <a:cs typeface="Arial"/>
                <a:sym typeface="Arial"/>
              </a:rPr>
              <a:t>habits</a:t>
            </a:r>
            <a:r>
              <a:rPr lang="en" sz="1200">
                <a:solidFill>
                  <a:srgbClr val="FFFFFF"/>
                </a:solidFill>
                <a:latin typeface="Arial"/>
                <a:ea typeface="Arial"/>
                <a:cs typeface="Arial"/>
                <a:sym typeface="Arial"/>
              </a:rPr>
              <a:t> and provide feedback to help them learn about their lifestyles when it comes to health and wellbeing. </a:t>
            </a:r>
            <a:endParaRPr sz="1200">
              <a:solidFill>
                <a:srgbClr val="FFFFFF"/>
              </a:solidFill>
              <a:latin typeface="Arial"/>
              <a:ea typeface="Arial"/>
              <a:cs typeface="Arial"/>
              <a:sym typeface="Arial"/>
            </a:endParaRPr>
          </a:p>
          <a:p>
            <a:pPr indent="0" lvl="0" marL="457200" rtl="0" algn="l">
              <a:lnSpc>
                <a:spcPct val="100000"/>
              </a:lnSpc>
              <a:spcBef>
                <a:spcPts val="0"/>
              </a:spcBef>
              <a:spcAft>
                <a:spcPts val="0"/>
              </a:spcAft>
              <a:buNone/>
            </a:pPr>
            <a:r>
              <a:t/>
            </a:r>
            <a:endParaRPr sz="12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FFFFFF"/>
              </a:solidFill>
              <a:latin typeface="Arial"/>
              <a:ea typeface="Arial"/>
              <a:cs typeface="Arial"/>
              <a:sym typeface="Arial"/>
            </a:endParaRPr>
          </a:p>
          <a:p>
            <a:pPr indent="-304800" lvl="0" marL="457200" rtl="0" algn="l">
              <a:lnSpc>
                <a:spcPct val="100000"/>
              </a:lnSpc>
              <a:spcBef>
                <a:spcPts val="0"/>
              </a:spcBef>
              <a:spcAft>
                <a:spcPts val="0"/>
              </a:spcAft>
              <a:buClr>
                <a:srgbClr val="FFFFFF"/>
              </a:buClr>
              <a:buSzPts val="1200"/>
              <a:buFont typeface="Arial"/>
              <a:buChar char="●"/>
            </a:pPr>
            <a:r>
              <a:rPr lang="en" sz="1200">
                <a:solidFill>
                  <a:srgbClr val="FFFFFF"/>
                </a:solidFill>
                <a:latin typeface="Arial"/>
                <a:ea typeface="Arial"/>
                <a:cs typeface="Arial"/>
                <a:sym typeface="Arial"/>
              </a:rPr>
              <a:t>The app is free, but users have the option to upgrade to the premium version that is not worth it! The free version will be more than enough unless you want to pay money just to eliminate the </a:t>
            </a:r>
            <a:r>
              <a:rPr lang="en" sz="1200">
                <a:solidFill>
                  <a:srgbClr val="FFFFFF"/>
                </a:solidFill>
                <a:latin typeface="Arial"/>
                <a:ea typeface="Arial"/>
                <a:cs typeface="Arial"/>
                <a:sym typeface="Arial"/>
              </a:rPr>
              <a:t>advertisements</a:t>
            </a:r>
            <a:r>
              <a:rPr lang="en" sz="1200">
                <a:solidFill>
                  <a:srgbClr val="FFFFFF"/>
                </a:solidFill>
                <a:latin typeface="Arial"/>
                <a:ea typeface="Arial"/>
                <a:cs typeface="Arial"/>
                <a:sym typeface="Arial"/>
              </a:rPr>
              <a:t>. </a:t>
            </a:r>
            <a:endParaRPr sz="12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FFFFFF"/>
              </a:solidFill>
              <a:latin typeface="Arial"/>
              <a:ea typeface="Arial"/>
              <a:cs typeface="Arial"/>
              <a:sym typeface="Arial"/>
            </a:endParaRPr>
          </a:p>
          <a:p>
            <a:pPr indent="-304800" lvl="0" marL="457200" rtl="0" algn="l">
              <a:lnSpc>
                <a:spcPct val="100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The app is easy to use, the program system is pleasant and easy to understand. All calculations are done for you based on the personal information you enter which makes it very user friendly. Lastly, searching the database is simple - there is a search bar as well as a barcode scanner that can be utilized to log food items. Also, there is a feature where you can take a picture of a food item and it will estimate the portion size for you! </a:t>
            </a:r>
            <a:endParaRPr sz="1200">
              <a:solidFill>
                <a:srgbClr val="FFFFFF"/>
              </a:solidFill>
              <a:latin typeface="Roboto"/>
              <a:ea typeface="Roboto"/>
              <a:cs typeface="Roboto"/>
              <a:sym typeface="Roboto"/>
            </a:endParaRPr>
          </a:p>
          <a:p>
            <a:pPr indent="0" lvl="0" marL="914400" rtl="0" algn="l">
              <a:spcBef>
                <a:spcPts val="0"/>
              </a:spcBef>
              <a:spcAft>
                <a:spcPts val="0"/>
              </a:spcAft>
              <a:buNone/>
            </a:pPr>
            <a:r>
              <a:t/>
            </a:r>
            <a:endParaRPr sz="1100">
              <a:solidFill>
                <a:srgbClr val="222222"/>
              </a:solidFill>
              <a:highlight>
                <a:srgbClr val="FFFFFF"/>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2032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u="sng"/>
              <a:t>How Can MyFitnessPal Be Utilized In The Classroom? </a:t>
            </a:r>
            <a:endParaRPr/>
          </a:p>
        </p:txBody>
      </p:sp>
      <p:sp>
        <p:nvSpPr>
          <p:cNvPr id="147" name="Google Shape;147;p15"/>
          <p:cNvSpPr txBox="1"/>
          <p:nvPr>
            <p:ph idx="1" type="body"/>
          </p:nvPr>
        </p:nvSpPr>
        <p:spPr>
          <a:xfrm>
            <a:off x="311700" y="1224500"/>
            <a:ext cx="8520600" cy="3755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400">
              <a:solidFill>
                <a:srgbClr val="FFFFFF"/>
              </a:solidFill>
              <a:latin typeface="Arial"/>
              <a:ea typeface="Arial"/>
              <a:cs typeface="Arial"/>
              <a:sym typeface="Arial"/>
            </a:endParaRPr>
          </a:p>
          <a:p>
            <a:pPr indent="0" lvl="0" marL="0" rtl="0" algn="l">
              <a:spcBef>
                <a:spcPts val="1600"/>
              </a:spcBef>
              <a:spcAft>
                <a:spcPts val="1600"/>
              </a:spcAft>
              <a:buNone/>
            </a:pPr>
            <a:r>
              <a:rPr lang="en" sz="1400">
                <a:solidFill>
                  <a:srgbClr val="FFFFFF"/>
                </a:solidFill>
                <a:latin typeface="Arial"/>
                <a:ea typeface="Arial"/>
                <a:cs typeface="Arial"/>
                <a:sym typeface="Arial"/>
              </a:rPr>
              <a:t>I am a firm </a:t>
            </a:r>
            <a:r>
              <a:rPr lang="en" sz="1400">
                <a:solidFill>
                  <a:srgbClr val="FFFFFF"/>
                </a:solidFill>
                <a:latin typeface="Arial"/>
                <a:ea typeface="Arial"/>
                <a:cs typeface="Arial"/>
                <a:sym typeface="Arial"/>
              </a:rPr>
              <a:t>believer</a:t>
            </a:r>
            <a:r>
              <a:rPr lang="en" sz="1400">
                <a:solidFill>
                  <a:srgbClr val="FFFFFF"/>
                </a:solidFill>
                <a:latin typeface="Arial"/>
                <a:ea typeface="Arial"/>
                <a:cs typeface="Arial"/>
                <a:sym typeface="Arial"/>
              </a:rPr>
              <a:t> that this app would be very beneficial for older teens such as 8th </a:t>
            </a:r>
            <a:r>
              <a:rPr lang="en" sz="1400">
                <a:solidFill>
                  <a:srgbClr val="FFFFFF"/>
                </a:solidFill>
                <a:latin typeface="Arial"/>
                <a:ea typeface="Arial"/>
                <a:cs typeface="Arial"/>
                <a:sym typeface="Arial"/>
              </a:rPr>
              <a:t>grade</a:t>
            </a:r>
            <a:r>
              <a:rPr lang="en" sz="1400">
                <a:solidFill>
                  <a:srgbClr val="FFFFFF"/>
                </a:solidFill>
                <a:latin typeface="Arial"/>
                <a:ea typeface="Arial"/>
                <a:cs typeface="Arial"/>
                <a:sym typeface="Arial"/>
              </a:rPr>
              <a:t> and above. I </a:t>
            </a:r>
            <a:r>
              <a:rPr lang="en" sz="1400">
                <a:solidFill>
                  <a:srgbClr val="FFFFFF"/>
                </a:solidFill>
                <a:latin typeface="Arial"/>
                <a:ea typeface="Arial"/>
                <a:cs typeface="Arial"/>
                <a:sym typeface="Arial"/>
              </a:rPr>
              <a:t>would</a:t>
            </a:r>
            <a:r>
              <a:rPr lang="en" sz="1400">
                <a:solidFill>
                  <a:srgbClr val="FFFFFF"/>
                </a:solidFill>
                <a:latin typeface="Arial"/>
                <a:ea typeface="Arial"/>
                <a:cs typeface="Arial"/>
                <a:sym typeface="Arial"/>
              </a:rPr>
              <a:t> not use it with younger kids </a:t>
            </a:r>
            <a:r>
              <a:rPr lang="en" sz="1400">
                <a:solidFill>
                  <a:srgbClr val="FFFFFF"/>
                </a:solidFill>
                <a:latin typeface="Arial"/>
                <a:ea typeface="Arial"/>
                <a:cs typeface="Arial"/>
                <a:sym typeface="Arial"/>
              </a:rPr>
              <a:t>because</a:t>
            </a:r>
            <a:r>
              <a:rPr lang="en" sz="1400">
                <a:solidFill>
                  <a:srgbClr val="FFFFFF"/>
                </a:solidFill>
                <a:latin typeface="Arial"/>
                <a:ea typeface="Arial"/>
                <a:cs typeface="Arial"/>
                <a:sym typeface="Arial"/>
              </a:rPr>
              <a:t> it is very complex and even the free version provides a very complex breakdown of your </a:t>
            </a:r>
            <a:r>
              <a:rPr lang="en" sz="1400">
                <a:solidFill>
                  <a:srgbClr val="FFFFFF"/>
                </a:solidFill>
                <a:latin typeface="Arial"/>
                <a:ea typeface="Arial"/>
                <a:cs typeface="Arial"/>
                <a:sym typeface="Arial"/>
              </a:rPr>
              <a:t>macronutrients</a:t>
            </a:r>
            <a:r>
              <a:rPr lang="en" sz="1400">
                <a:solidFill>
                  <a:srgbClr val="FFFFFF"/>
                </a:solidFill>
                <a:latin typeface="Arial"/>
                <a:ea typeface="Arial"/>
                <a:cs typeface="Arial"/>
                <a:sym typeface="Arial"/>
              </a:rPr>
              <a:t> and overall nutritional intake. In </a:t>
            </a:r>
            <a:r>
              <a:rPr lang="en" sz="1400">
                <a:solidFill>
                  <a:srgbClr val="FFFFFF"/>
                </a:solidFill>
                <a:latin typeface="Arial"/>
                <a:ea typeface="Arial"/>
                <a:cs typeface="Arial"/>
                <a:sym typeface="Arial"/>
              </a:rPr>
              <a:t>addition</a:t>
            </a:r>
            <a:r>
              <a:rPr lang="en" sz="1400">
                <a:solidFill>
                  <a:srgbClr val="FFFFFF"/>
                </a:solidFill>
                <a:latin typeface="Arial"/>
                <a:ea typeface="Arial"/>
                <a:cs typeface="Arial"/>
                <a:sym typeface="Arial"/>
              </a:rPr>
              <a:t>, the charts, graphs, and </a:t>
            </a:r>
            <a:r>
              <a:rPr lang="en" sz="1400">
                <a:solidFill>
                  <a:srgbClr val="FFFFFF"/>
                </a:solidFill>
                <a:latin typeface="Arial"/>
                <a:ea typeface="Arial"/>
                <a:cs typeface="Arial"/>
                <a:sym typeface="Arial"/>
              </a:rPr>
              <a:t>analysis</a:t>
            </a:r>
            <a:r>
              <a:rPr lang="en" sz="1400">
                <a:solidFill>
                  <a:srgbClr val="FFFFFF"/>
                </a:solidFill>
                <a:latin typeface="Arial"/>
                <a:ea typeface="Arial"/>
                <a:cs typeface="Arial"/>
                <a:sym typeface="Arial"/>
              </a:rPr>
              <a:t> feedback include difficult vocabulary </a:t>
            </a:r>
            <a:r>
              <a:rPr lang="en" sz="1400">
                <a:solidFill>
                  <a:srgbClr val="FFFFFF"/>
                </a:solidFill>
                <a:latin typeface="Arial"/>
                <a:ea typeface="Arial"/>
                <a:cs typeface="Arial"/>
                <a:sym typeface="Arial"/>
              </a:rPr>
              <a:t>that</a:t>
            </a:r>
            <a:r>
              <a:rPr lang="en" sz="1400">
                <a:solidFill>
                  <a:srgbClr val="FFFFFF"/>
                </a:solidFill>
                <a:latin typeface="Arial"/>
                <a:ea typeface="Arial"/>
                <a:cs typeface="Arial"/>
                <a:sym typeface="Arial"/>
              </a:rPr>
              <a:t> only students with average health </a:t>
            </a:r>
            <a:r>
              <a:rPr lang="en" sz="1400">
                <a:solidFill>
                  <a:srgbClr val="FFFFFF"/>
                </a:solidFill>
                <a:latin typeface="Arial"/>
                <a:ea typeface="Arial"/>
                <a:cs typeface="Arial"/>
                <a:sym typeface="Arial"/>
              </a:rPr>
              <a:t>knowledge</a:t>
            </a:r>
            <a:r>
              <a:rPr lang="en" sz="1400">
                <a:solidFill>
                  <a:srgbClr val="FFFFFF"/>
                </a:solidFill>
                <a:latin typeface="Arial"/>
                <a:ea typeface="Arial"/>
                <a:cs typeface="Arial"/>
                <a:sym typeface="Arial"/>
              </a:rPr>
              <a:t> will understand. I think this app would be an excellent fit to help high school students, especially </a:t>
            </a:r>
            <a:r>
              <a:rPr lang="en" sz="1400">
                <a:solidFill>
                  <a:srgbClr val="FFFFFF"/>
                </a:solidFill>
                <a:latin typeface="Arial"/>
                <a:ea typeface="Arial"/>
                <a:cs typeface="Arial"/>
                <a:sym typeface="Arial"/>
              </a:rPr>
              <a:t>those in</a:t>
            </a:r>
            <a:r>
              <a:rPr lang="en" sz="1400">
                <a:solidFill>
                  <a:srgbClr val="FFFFFF"/>
                </a:solidFill>
                <a:latin typeface="Arial"/>
                <a:ea typeface="Arial"/>
                <a:cs typeface="Arial"/>
                <a:sym typeface="Arial"/>
              </a:rPr>
              <a:t> </a:t>
            </a:r>
            <a:r>
              <a:rPr lang="en" sz="1400">
                <a:solidFill>
                  <a:srgbClr val="FFFFFF"/>
                </a:solidFill>
                <a:latin typeface="Arial"/>
                <a:ea typeface="Arial"/>
                <a:cs typeface="Arial"/>
                <a:sym typeface="Arial"/>
              </a:rPr>
              <a:t>advanced</a:t>
            </a:r>
            <a:r>
              <a:rPr lang="en" sz="1400">
                <a:solidFill>
                  <a:srgbClr val="FFFFFF"/>
                </a:solidFill>
                <a:latin typeface="Arial"/>
                <a:ea typeface="Arial"/>
                <a:cs typeface="Arial"/>
                <a:sym typeface="Arial"/>
              </a:rPr>
              <a:t> PE classes begin learning more about their body and their </a:t>
            </a:r>
            <a:r>
              <a:rPr lang="en" sz="1400">
                <a:solidFill>
                  <a:srgbClr val="FFFFFF"/>
                </a:solidFill>
                <a:latin typeface="Arial"/>
                <a:ea typeface="Arial"/>
                <a:cs typeface="Arial"/>
                <a:sym typeface="Arial"/>
              </a:rPr>
              <a:t>personal</a:t>
            </a:r>
            <a:r>
              <a:rPr lang="en" sz="1400">
                <a:solidFill>
                  <a:srgbClr val="FFFFFF"/>
                </a:solidFill>
                <a:latin typeface="Arial"/>
                <a:ea typeface="Arial"/>
                <a:cs typeface="Arial"/>
                <a:sym typeface="Arial"/>
              </a:rPr>
              <a:t> eating and exercise </a:t>
            </a:r>
            <a:r>
              <a:rPr lang="en" sz="1400">
                <a:solidFill>
                  <a:srgbClr val="FFFFFF"/>
                </a:solidFill>
                <a:latin typeface="Arial"/>
                <a:ea typeface="Arial"/>
                <a:cs typeface="Arial"/>
                <a:sym typeface="Arial"/>
              </a:rPr>
              <a:t>habits</a:t>
            </a:r>
            <a:r>
              <a:rPr lang="en" sz="1400">
                <a:solidFill>
                  <a:srgbClr val="FFFFFF"/>
                </a:solidFill>
                <a:latin typeface="Arial"/>
                <a:ea typeface="Arial"/>
                <a:cs typeface="Arial"/>
                <a:sym typeface="Arial"/>
              </a:rPr>
              <a:t>. </a:t>
            </a:r>
            <a:endParaRPr sz="1400">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227050"/>
            <a:ext cx="7038900" cy="80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My App Review </a:t>
            </a:r>
            <a:endParaRPr u="sng"/>
          </a:p>
        </p:txBody>
      </p:sp>
      <p:sp>
        <p:nvSpPr>
          <p:cNvPr id="153" name="Google Shape;153;p16"/>
          <p:cNvSpPr txBox="1"/>
          <p:nvPr>
            <p:ph idx="1" type="body"/>
          </p:nvPr>
        </p:nvSpPr>
        <p:spPr>
          <a:xfrm>
            <a:off x="1297500" y="1031775"/>
            <a:ext cx="70389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FFFFFF"/>
                </a:solidFill>
                <a:latin typeface="Arial"/>
                <a:ea typeface="Arial"/>
                <a:cs typeface="Arial"/>
                <a:sym typeface="Arial"/>
              </a:rPr>
              <a:t>I have been using this app for 4 months and have found it very helpful for calorie tracking and weight loss. The food database is extensive, and scanning in barcodes makes tracking quick and easy when you are very busy. The user interface is intuitive, and the calorie budgets are realistic and sustainable as long as you are choosing a healthy rate of loss for your current weight. As with any app like this, it is a tool and you should be smart about making sure your plan is safe and healthy. I bought a premium subscription after using the app for a few months, which adds more info about nutrient profiles of your food and trends in your habits that contribute or take away from your progress. I can see myself using this app for a long period of time. I am </a:t>
            </a:r>
            <a:r>
              <a:rPr lang="en" sz="1400">
                <a:solidFill>
                  <a:srgbClr val="FFFFFF"/>
                </a:solidFill>
                <a:latin typeface="Arial"/>
                <a:ea typeface="Arial"/>
                <a:cs typeface="Arial"/>
                <a:sym typeface="Arial"/>
              </a:rPr>
              <a:t>currently</a:t>
            </a:r>
            <a:r>
              <a:rPr lang="en" sz="1400">
                <a:solidFill>
                  <a:srgbClr val="FFFFFF"/>
                </a:solidFill>
                <a:latin typeface="Arial"/>
                <a:ea typeface="Arial"/>
                <a:cs typeface="Arial"/>
                <a:sym typeface="Arial"/>
              </a:rPr>
              <a:t> 11 pounds down in the last 30 days, so I have zero complaints. I prefer this app over MyFitnesspal. The interface is much more colorfull and motivating, but overall the software concepts are very </a:t>
            </a:r>
            <a:r>
              <a:rPr lang="en" sz="1400">
                <a:solidFill>
                  <a:srgbClr val="FFFFFF"/>
                </a:solidFill>
                <a:latin typeface="Arial"/>
                <a:ea typeface="Arial"/>
                <a:cs typeface="Arial"/>
                <a:sym typeface="Arial"/>
              </a:rPr>
              <a:t>similar</a:t>
            </a:r>
            <a:r>
              <a:rPr lang="en" sz="1400">
                <a:solidFill>
                  <a:srgbClr val="FFFFFF"/>
                </a:solidFill>
                <a:latin typeface="Arial"/>
                <a:ea typeface="Arial"/>
                <a:cs typeface="Arial"/>
                <a:sym typeface="Arial"/>
              </a:rPr>
              <a:t>. One thing I really like about this app is the meal plan samples </a:t>
            </a:r>
            <a:r>
              <a:rPr lang="en" sz="1400">
                <a:solidFill>
                  <a:srgbClr val="FFFFFF"/>
                </a:solidFill>
                <a:latin typeface="Arial"/>
                <a:ea typeface="Arial"/>
                <a:cs typeface="Arial"/>
                <a:sym typeface="Arial"/>
              </a:rPr>
              <a:t>recipes</a:t>
            </a:r>
            <a:r>
              <a:rPr lang="en" sz="1400">
                <a:solidFill>
                  <a:srgbClr val="FFFFFF"/>
                </a:solidFill>
                <a:latin typeface="Arial"/>
                <a:ea typeface="Arial"/>
                <a:cs typeface="Arial"/>
                <a:sym typeface="Arial"/>
              </a:rPr>
              <a:t> for “under 500 calories or under 1,00 calories.” Lastly, the ability to take a picture of a food item and have the app automatically estimate the portion size is an incredible feature! </a:t>
            </a:r>
            <a:endParaRPr sz="1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17"/>
          <p:cNvPicPr preferRelativeResize="0"/>
          <p:nvPr/>
        </p:nvPicPr>
        <p:blipFill>
          <a:blip r:embed="rId3">
            <a:alphaModFix/>
          </a:blip>
          <a:stretch>
            <a:fillRect/>
          </a:stretch>
        </p:blipFill>
        <p:spPr>
          <a:xfrm>
            <a:off x="5712600" y="1144875"/>
            <a:ext cx="3048000" cy="3784500"/>
          </a:xfrm>
          <a:prstGeom prst="rect">
            <a:avLst/>
          </a:prstGeom>
          <a:noFill/>
          <a:ln>
            <a:noFill/>
          </a:ln>
        </p:spPr>
      </p:pic>
      <p:pic>
        <p:nvPicPr>
          <p:cNvPr id="159" name="Google Shape;159;p17"/>
          <p:cNvPicPr preferRelativeResize="0"/>
          <p:nvPr/>
        </p:nvPicPr>
        <p:blipFill>
          <a:blip r:embed="rId4">
            <a:alphaModFix/>
          </a:blip>
          <a:stretch>
            <a:fillRect/>
          </a:stretch>
        </p:blipFill>
        <p:spPr>
          <a:xfrm>
            <a:off x="104800" y="1144876"/>
            <a:ext cx="5050625" cy="3784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