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T Sans Narrow"/>
      <p:regular r:id="rId18"/>
      <p:bold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TSansNarrow-bold.fntdata"/><Relationship Id="rId6" Type="http://schemas.openxmlformats.org/officeDocument/2006/relationships/slide" Target="slides/slide1.xml"/><Relationship Id="rId18" Type="http://schemas.openxmlformats.org/officeDocument/2006/relationships/font" Target="fonts/PTSansNarrow-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62070c890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62070c890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2070c890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2070c890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2070c890d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2070c890d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201e1591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201e159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Reports on annual eye lens doses up to 900 mSv over several years and consecutive eye lens injuries (cataract) in nonoptimized interventional radiology laboratories [6] as well as reports about a higher incidence of brain cancer in interventional cardiologists [7] stress the potential hazard of scatter radiation to the unprotected head and underscore the importance of routine measurement of these local doses.(D)\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Study (B) proves that people who are constantly exposed to ionizing radiation and do not wear led glasses will get cararacts.  It starts off very slowly and first shows as opacity but repeated exposure creates cataracts and that will eventually require surgery..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62070c890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2070c890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6201e15750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201e15750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we are now.  So starting from large to small, radiation shielding can be found in walls, movable barriers, aprons, gloves, and glasses.</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rPr lang="en"/>
              <a:t>WALLS- Lead is a common barrier for walls but any time two pieces of lead meet, another sheet of lead must be placed behind it to cover the holes. Concrete walls have been used but it must be very thick to ensure that radiation does not escape. Leaded glass or leaded acrylic have been used as a transparent barrier. (A)  (INSERT DATA)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Movable barriers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Lead aprons- the lead is often mixed with a rubber-like material to make the aprons a little more flexible because if lead bends by itself, it will crack and a cracked apron exposes the wearer to radiation.  There are different kinds of lead aprons (double-sided wrap, full front protecting, and skirt vest combinations) HOWEVER, lead vests are heavy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Lead gloves- typically have a lead equivalence of .25 mm BUT it is suggested that you wear at least .5mm of lead equivalence if you experience primary exposure. Some leaded gloves are heavy to wear and reduce the manual dexterity of the wearer buty they are essential for lowering the dose.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Lead Glasses- They should be shaped like goggles so that they cover all angles of the eye.  If they were just glasses you would have no protection if you moved your head.  They typically reduce radiation by 30-70%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2070c890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2070c890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201e1591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201e1591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radiation exposure occurs when an x-ray beam is directed towards the patient</a:t>
            </a:r>
            <a:endParaRPr/>
          </a:p>
          <a:p>
            <a:pPr indent="0" lvl="0" marL="0" rtl="0" algn="l">
              <a:spcBef>
                <a:spcPts val="0"/>
              </a:spcBef>
              <a:spcAft>
                <a:spcPts val="0"/>
              </a:spcAft>
              <a:buNone/>
            </a:pPr>
            <a:r>
              <a:rPr lang="en"/>
              <a:t>Secondary radiation exposure comes from places other than the x-ray beam</a:t>
            </a:r>
            <a:endParaRPr/>
          </a:p>
          <a:p>
            <a:pPr indent="0" lvl="0" marL="0" rtl="0" algn="l">
              <a:spcBef>
                <a:spcPts val="0"/>
              </a:spcBef>
              <a:spcAft>
                <a:spcPts val="0"/>
              </a:spcAft>
              <a:buNone/>
            </a:pPr>
            <a:r>
              <a:rPr lang="en"/>
              <a:t>	Leakage occures when radiation other than the primary beam escapes the x-ray tube.</a:t>
            </a:r>
            <a:endParaRPr/>
          </a:p>
          <a:p>
            <a:pPr indent="0" lvl="0" marL="0" rtl="0" algn="l">
              <a:spcBef>
                <a:spcPts val="0"/>
              </a:spcBef>
              <a:spcAft>
                <a:spcPts val="0"/>
              </a:spcAft>
              <a:buNone/>
            </a:pPr>
            <a:r>
              <a:rPr lang="en"/>
              <a:t>	Scattered radiation is emitted by the patient and is the primary concern for radiation exposure to medical personnel.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2070c89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2070c8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2070c890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2070c890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201e15750_0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201e15750_0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25" y="19376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Radiation Shielding of Medical Personnel</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Kaleigh Beale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nvSpPr>
        <p:spPr>
          <a:xfrm>
            <a:off x="1812300" y="63225"/>
            <a:ext cx="5519400" cy="322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T Sans Narrow"/>
                <a:ea typeface="PT Sans Narrow"/>
                <a:cs typeface="PT Sans Narrow"/>
                <a:sym typeface="PT Sans Narrow"/>
              </a:rPr>
              <a:t>Introduction </a:t>
            </a:r>
            <a:r>
              <a:rPr b="1" lang="en" sz="1200">
                <a:solidFill>
                  <a:schemeClr val="accent1"/>
                </a:solidFill>
                <a:latin typeface="PT Sans Narrow"/>
                <a:ea typeface="PT Sans Narrow"/>
                <a:cs typeface="PT Sans Narrow"/>
                <a:sym typeface="PT Sans Narrow"/>
              </a:rPr>
              <a:t>		</a:t>
            </a:r>
            <a:r>
              <a:rPr b="1" lang="en" sz="1200">
                <a:latin typeface="PT Sans Narrow"/>
                <a:ea typeface="PT Sans Narrow"/>
                <a:cs typeface="PT Sans Narrow"/>
                <a:sym typeface="PT Sans Narrow"/>
              </a:rPr>
              <a:t>Question		</a:t>
            </a:r>
            <a:r>
              <a:rPr b="1" lang="en" sz="1200">
                <a:solidFill>
                  <a:schemeClr val="accent1"/>
                </a:solidFill>
                <a:latin typeface="PT Sans Narrow"/>
                <a:ea typeface="PT Sans Narrow"/>
                <a:cs typeface="PT Sans Narrow"/>
                <a:sym typeface="PT Sans Narrow"/>
              </a:rPr>
              <a:t>Synthesis</a:t>
            </a:r>
            <a:r>
              <a:rPr b="1" lang="en" sz="1200">
                <a:latin typeface="PT Sans Narrow"/>
                <a:ea typeface="PT Sans Narrow"/>
                <a:cs typeface="PT Sans Narrow"/>
                <a:sym typeface="PT Sans Narrow"/>
              </a:rPr>
              <a:t>		Conclusion</a:t>
            </a:r>
            <a:endParaRPr sz="1200"/>
          </a:p>
        </p:txBody>
      </p:sp>
      <p:pic>
        <p:nvPicPr>
          <p:cNvPr id="142" name="Google Shape;142;p22"/>
          <p:cNvPicPr preferRelativeResize="0"/>
          <p:nvPr/>
        </p:nvPicPr>
        <p:blipFill>
          <a:blip r:embed="rId3">
            <a:alphaModFix/>
          </a:blip>
          <a:stretch>
            <a:fillRect/>
          </a:stretch>
        </p:blipFill>
        <p:spPr>
          <a:xfrm>
            <a:off x="2426625" y="555100"/>
            <a:ext cx="4290750" cy="4290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3520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Non-leaded materials</a:t>
            </a:r>
            <a:endParaRPr/>
          </a:p>
        </p:txBody>
      </p:sp>
      <p:pic>
        <p:nvPicPr>
          <p:cNvPr id="148" name="Google Shape;148;p23"/>
          <p:cNvPicPr preferRelativeResize="0"/>
          <p:nvPr/>
        </p:nvPicPr>
        <p:blipFill>
          <a:blip r:embed="rId3">
            <a:alphaModFix/>
          </a:blip>
          <a:stretch>
            <a:fillRect/>
          </a:stretch>
        </p:blipFill>
        <p:spPr>
          <a:xfrm>
            <a:off x="824325" y="967275"/>
            <a:ext cx="3934950" cy="3934950"/>
          </a:xfrm>
          <a:prstGeom prst="rect">
            <a:avLst/>
          </a:prstGeom>
          <a:noFill/>
          <a:ln>
            <a:noFill/>
          </a:ln>
        </p:spPr>
      </p:pic>
      <p:sp>
        <p:nvSpPr>
          <p:cNvPr id="149" name="Google Shape;149;p23"/>
          <p:cNvSpPr txBox="1"/>
          <p:nvPr/>
        </p:nvSpPr>
        <p:spPr>
          <a:xfrm>
            <a:off x="1812300" y="80300"/>
            <a:ext cx="5519400" cy="335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T Sans Narrow"/>
                <a:ea typeface="PT Sans Narrow"/>
                <a:cs typeface="PT Sans Narrow"/>
                <a:sym typeface="PT Sans Narrow"/>
              </a:rPr>
              <a:t>Introduction </a:t>
            </a:r>
            <a:r>
              <a:rPr b="1" lang="en" sz="1200">
                <a:solidFill>
                  <a:schemeClr val="accent1"/>
                </a:solidFill>
                <a:latin typeface="PT Sans Narrow"/>
                <a:ea typeface="PT Sans Narrow"/>
                <a:cs typeface="PT Sans Narrow"/>
                <a:sym typeface="PT Sans Narrow"/>
              </a:rPr>
              <a:t>		</a:t>
            </a:r>
            <a:r>
              <a:rPr b="1" lang="en" sz="1200">
                <a:latin typeface="PT Sans Narrow"/>
                <a:ea typeface="PT Sans Narrow"/>
                <a:cs typeface="PT Sans Narrow"/>
                <a:sym typeface="PT Sans Narrow"/>
              </a:rPr>
              <a:t>Question		</a:t>
            </a:r>
            <a:r>
              <a:rPr b="1" lang="en" sz="1200">
                <a:solidFill>
                  <a:schemeClr val="accent1"/>
                </a:solidFill>
                <a:latin typeface="PT Sans Narrow"/>
                <a:ea typeface="PT Sans Narrow"/>
                <a:cs typeface="PT Sans Narrow"/>
                <a:sym typeface="PT Sans Narrow"/>
              </a:rPr>
              <a:t>Synthesis</a:t>
            </a:r>
            <a:r>
              <a:rPr b="1" lang="en" sz="1200">
                <a:latin typeface="PT Sans Narrow"/>
                <a:ea typeface="PT Sans Narrow"/>
                <a:cs typeface="PT Sans Narrow"/>
                <a:sym typeface="PT Sans Narrow"/>
              </a:rPr>
              <a:t>		Conclusion</a:t>
            </a:r>
            <a:endParaRPr sz="1200"/>
          </a:p>
        </p:txBody>
      </p:sp>
      <p:pic>
        <p:nvPicPr>
          <p:cNvPr id="150" name="Google Shape;150;p23"/>
          <p:cNvPicPr preferRelativeResize="0"/>
          <p:nvPr/>
        </p:nvPicPr>
        <p:blipFill>
          <a:blip r:embed="rId4">
            <a:alphaModFix/>
          </a:blip>
          <a:stretch>
            <a:fillRect/>
          </a:stretch>
        </p:blipFill>
        <p:spPr>
          <a:xfrm>
            <a:off x="5106925" y="1274875"/>
            <a:ext cx="3122425" cy="3122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4"/>
          <p:cNvSpPr txBox="1"/>
          <p:nvPr>
            <p:ph type="title"/>
          </p:nvPr>
        </p:nvSpPr>
        <p:spPr>
          <a:xfrm>
            <a:off x="286350" y="103695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a:t>
            </a:r>
            <a:endParaRPr/>
          </a:p>
        </p:txBody>
      </p:sp>
      <p:sp>
        <p:nvSpPr>
          <p:cNvPr id="156" name="Google Shape;156;p24"/>
          <p:cNvSpPr txBox="1"/>
          <p:nvPr/>
        </p:nvSpPr>
        <p:spPr>
          <a:xfrm>
            <a:off x="1812300" y="80300"/>
            <a:ext cx="5519400" cy="32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T Sans Narrow"/>
                <a:ea typeface="PT Sans Narrow"/>
                <a:cs typeface="PT Sans Narrow"/>
                <a:sym typeface="PT Sans Narrow"/>
              </a:rPr>
              <a:t>Introduction </a:t>
            </a:r>
            <a:r>
              <a:rPr b="1" lang="en" sz="1200">
                <a:solidFill>
                  <a:schemeClr val="accent1"/>
                </a:solidFill>
                <a:latin typeface="PT Sans Narrow"/>
                <a:ea typeface="PT Sans Narrow"/>
                <a:cs typeface="PT Sans Narrow"/>
                <a:sym typeface="PT Sans Narrow"/>
              </a:rPr>
              <a:t>		</a:t>
            </a:r>
            <a:r>
              <a:rPr b="1" lang="en" sz="1200">
                <a:latin typeface="PT Sans Narrow"/>
                <a:ea typeface="PT Sans Narrow"/>
                <a:cs typeface="PT Sans Narrow"/>
                <a:sym typeface="PT Sans Narrow"/>
              </a:rPr>
              <a:t>Question		Synthesis		</a:t>
            </a:r>
            <a:r>
              <a:rPr b="1" lang="en" sz="1200">
                <a:solidFill>
                  <a:schemeClr val="accent1"/>
                </a:solidFill>
                <a:latin typeface="PT Sans Narrow"/>
                <a:ea typeface="PT Sans Narrow"/>
                <a:cs typeface="PT Sans Narrow"/>
                <a:sym typeface="PT Sans Narrow"/>
              </a:rPr>
              <a:t>Conclusion</a:t>
            </a:r>
            <a:endParaRPr b="1" sz="1200">
              <a:solidFill>
                <a:schemeClr val="accent1"/>
              </a:solidFill>
            </a:endParaRPr>
          </a:p>
        </p:txBody>
      </p:sp>
      <p:sp>
        <p:nvSpPr>
          <p:cNvPr id="157" name="Google Shape;157;p24"/>
          <p:cNvSpPr txBox="1"/>
          <p:nvPr/>
        </p:nvSpPr>
        <p:spPr>
          <a:xfrm>
            <a:off x="1372200" y="2709250"/>
            <a:ext cx="6399600" cy="204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Open Sans"/>
                <a:ea typeface="Open Sans"/>
                <a:cs typeface="Open Sans"/>
                <a:sym typeface="Open Sans"/>
              </a:rPr>
              <a:t>By combining the technology that already exists, we can design structures that will provide better radiation shielding for medical personnel.</a:t>
            </a:r>
            <a:endParaRPr sz="24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Effects of Radiation</a:t>
            </a:r>
            <a:endParaRPr/>
          </a:p>
        </p:txBody>
      </p:sp>
      <p:sp>
        <p:nvSpPr>
          <p:cNvPr id="73" name="Google Shape;73;p14"/>
          <p:cNvSpPr txBox="1"/>
          <p:nvPr/>
        </p:nvSpPr>
        <p:spPr>
          <a:xfrm>
            <a:off x="1000625" y="2824875"/>
            <a:ext cx="7170900" cy="18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Open Sans"/>
                <a:ea typeface="Open Sans"/>
                <a:cs typeface="Open Sans"/>
                <a:sym typeface="Open Sans"/>
              </a:rPr>
              <a:t>Cataracts</a:t>
            </a:r>
            <a:endParaRPr>
              <a:solidFill>
                <a:srgbClr val="FFFFFF"/>
              </a:solidFill>
              <a:latin typeface="Open Sans"/>
              <a:ea typeface="Open Sans"/>
              <a:cs typeface="Open Sans"/>
              <a:sym typeface="Open Sans"/>
            </a:endParaRPr>
          </a:p>
          <a:p>
            <a:pPr indent="0" lvl="0" marL="0" rtl="0" algn="l">
              <a:spcBef>
                <a:spcPts val="0"/>
              </a:spcBef>
              <a:spcAft>
                <a:spcPts val="0"/>
              </a:spcAft>
              <a:buNone/>
            </a:pPr>
            <a:r>
              <a:rPr lang="en">
                <a:solidFill>
                  <a:srgbClr val="FFFFFF"/>
                </a:solidFill>
                <a:latin typeface="Open Sans"/>
                <a:ea typeface="Open Sans"/>
                <a:cs typeface="Open Sans"/>
                <a:sym typeface="Open Sans"/>
              </a:rPr>
              <a:t>Brain Cancer (D)</a:t>
            </a:r>
            <a:endParaRPr>
              <a:solidFill>
                <a:srgbClr val="FFFFFF"/>
              </a:solidFill>
              <a:latin typeface="Open Sans"/>
              <a:ea typeface="Open Sans"/>
              <a:cs typeface="Open Sans"/>
              <a:sym typeface="Open Sans"/>
            </a:endParaRPr>
          </a:p>
        </p:txBody>
      </p:sp>
      <p:pic>
        <p:nvPicPr>
          <p:cNvPr id="74" name="Google Shape;74;p14"/>
          <p:cNvPicPr preferRelativeResize="0"/>
          <p:nvPr/>
        </p:nvPicPr>
        <p:blipFill>
          <a:blip r:embed="rId3">
            <a:alphaModFix/>
          </a:blip>
          <a:stretch>
            <a:fillRect/>
          </a:stretch>
        </p:blipFill>
        <p:spPr>
          <a:xfrm>
            <a:off x="133850" y="1093401"/>
            <a:ext cx="4915174" cy="3564174"/>
          </a:xfrm>
          <a:prstGeom prst="rect">
            <a:avLst/>
          </a:prstGeom>
          <a:noFill/>
          <a:ln>
            <a:noFill/>
          </a:ln>
        </p:spPr>
      </p:pic>
      <p:pic>
        <p:nvPicPr>
          <p:cNvPr id="75" name="Google Shape;75;p14"/>
          <p:cNvPicPr preferRelativeResize="0"/>
          <p:nvPr/>
        </p:nvPicPr>
        <p:blipFill rotWithShape="1">
          <a:blip r:embed="rId4">
            <a:alphaModFix/>
          </a:blip>
          <a:srcRect b="50482" l="61392" r="12987" t="0"/>
          <a:stretch/>
        </p:blipFill>
        <p:spPr>
          <a:xfrm>
            <a:off x="5793800" y="964925"/>
            <a:ext cx="2841176" cy="3692650"/>
          </a:xfrm>
          <a:prstGeom prst="rect">
            <a:avLst/>
          </a:prstGeom>
          <a:noFill/>
          <a:ln>
            <a:noFill/>
          </a:ln>
        </p:spPr>
      </p:pic>
      <p:sp>
        <p:nvSpPr>
          <p:cNvPr id="76" name="Google Shape;76;p14"/>
          <p:cNvSpPr txBox="1"/>
          <p:nvPr/>
        </p:nvSpPr>
        <p:spPr>
          <a:xfrm>
            <a:off x="335725" y="4761975"/>
            <a:ext cx="4713300" cy="3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(Vano, 2010) (Maeder, 2006)  (Nikiforov, 2010)</a:t>
            </a:r>
            <a:endParaRPr sz="1000">
              <a:latin typeface="Open Sans"/>
              <a:ea typeface="Open Sans"/>
              <a:cs typeface="Open Sans"/>
              <a:sym typeface="Open Sans"/>
            </a:endParaRPr>
          </a:p>
        </p:txBody>
      </p:sp>
      <p:sp>
        <p:nvSpPr>
          <p:cNvPr id="77" name="Google Shape;77;p14"/>
          <p:cNvSpPr txBox="1"/>
          <p:nvPr/>
        </p:nvSpPr>
        <p:spPr>
          <a:xfrm>
            <a:off x="1812300" y="80300"/>
            <a:ext cx="5519400" cy="325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83" name="Google Shape;83;p15"/>
          <p:cNvSpPr txBox="1"/>
          <p:nvPr/>
        </p:nvSpPr>
        <p:spPr>
          <a:xfrm>
            <a:off x="699625" y="4365275"/>
            <a:ext cx="3603000" cy="4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a:t>
            </a:r>
            <a:r>
              <a:rPr lang="en" sz="1000">
                <a:latin typeface="Open Sans"/>
                <a:ea typeface="Open Sans"/>
                <a:cs typeface="Open Sans"/>
                <a:sym typeface="Open Sans"/>
              </a:rPr>
              <a:t>Mu, 2018)</a:t>
            </a:r>
            <a:endParaRPr>
              <a:latin typeface="Open Sans"/>
              <a:ea typeface="Open Sans"/>
              <a:cs typeface="Open Sans"/>
              <a:sym typeface="Open Sans"/>
            </a:endParaRPr>
          </a:p>
        </p:txBody>
      </p:sp>
      <p:pic>
        <p:nvPicPr>
          <p:cNvPr id="84" name="Google Shape;84;p15"/>
          <p:cNvPicPr preferRelativeResize="0"/>
          <p:nvPr/>
        </p:nvPicPr>
        <p:blipFill rotWithShape="1">
          <a:blip r:embed="rId3">
            <a:alphaModFix/>
          </a:blip>
          <a:srcRect b="0" l="0" r="-542" t="-1801"/>
          <a:stretch/>
        </p:blipFill>
        <p:spPr>
          <a:xfrm>
            <a:off x="354425" y="878300"/>
            <a:ext cx="8520600" cy="2826176"/>
          </a:xfrm>
          <a:prstGeom prst="rect">
            <a:avLst/>
          </a:prstGeom>
          <a:noFill/>
          <a:ln>
            <a:noFill/>
          </a:ln>
        </p:spPr>
      </p:pic>
      <p:sp>
        <p:nvSpPr>
          <p:cNvPr id="85" name="Google Shape;85;p15"/>
          <p:cNvSpPr txBox="1"/>
          <p:nvPr/>
        </p:nvSpPr>
        <p:spPr>
          <a:xfrm>
            <a:off x="1812300" y="80300"/>
            <a:ext cx="5519400" cy="33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title"/>
          </p:nvPr>
        </p:nvSpPr>
        <p:spPr>
          <a:xfrm>
            <a:off x="286350" y="508163"/>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Structural Barriers  </a:t>
            </a:r>
            <a:endParaRPr/>
          </a:p>
        </p:txBody>
      </p:sp>
      <p:sp>
        <p:nvSpPr>
          <p:cNvPr id="91" name="Google Shape;91;p16"/>
          <p:cNvSpPr txBox="1"/>
          <p:nvPr/>
        </p:nvSpPr>
        <p:spPr>
          <a:xfrm>
            <a:off x="1812300" y="80300"/>
            <a:ext cx="5519400" cy="322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pic>
        <p:nvPicPr>
          <p:cNvPr id="92" name="Google Shape;92;p16"/>
          <p:cNvPicPr preferRelativeResize="0"/>
          <p:nvPr/>
        </p:nvPicPr>
        <p:blipFill>
          <a:blip r:embed="rId3">
            <a:alphaModFix/>
          </a:blip>
          <a:stretch>
            <a:fillRect/>
          </a:stretch>
        </p:blipFill>
        <p:spPr>
          <a:xfrm>
            <a:off x="169500" y="1888225"/>
            <a:ext cx="3538875" cy="1714475"/>
          </a:xfrm>
          <a:prstGeom prst="rect">
            <a:avLst/>
          </a:prstGeom>
          <a:noFill/>
          <a:ln>
            <a:noFill/>
          </a:ln>
        </p:spPr>
      </p:pic>
      <p:pic>
        <p:nvPicPr>
          <p:cNvPr id="93" name="Google Shape;93;p16"/>
          <p:cNvPicPr preferRelativeResize="0"/>
          <p:nvPr/>
        </p:nvPicPr>
        <p:blipFill>
          <a:blip r:embed="rId4">
            <a:alphaModFix/>
          </a:blip>
          <a:stretch>
            <a:fillRect/>
          </a:stretch>
        </p:blipFill>
        <p:spPr>
          <a:xfrm>
            <a:off x="3892725" y="1555825"/>
            <a:ext cx="5024726" cy="3349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7"/>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Personal Protective Equipment</a:t>
            </a:r>
            <a:endParaRPr/>
          </a:p>
        </p:txBody>
      </p:sp>
      <p:sp>
        <p:nvSpPr>
          <p:cNvPr id="99" name="Google Shape;99;p17"/>
          <p:cNvSpPr txBox="1"/>
          <p:nvPr/>
        </p:nvSpPr>
        <p:spPr>
          <a:xfrm>
            <a:off x="1812300" y="80300"/>
            <a:ext cx="5519400" cy="327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pic>
        <p:nvPicPr>
          <p:cNvPr id="100" name="Google Shape;100;p17"/>
          <p:cNvPicPr preferRelativeResize="0"/>
          <p:nvPr/>
        </p:nvPicPr>
        <p:blipFill>
          <a:blip r:embed="rId3">
            <a:alphaModFix/>
          </a:blip>
          <a:stretch>
            <a:fillRect/>
          </a:stretch>
        </p:blipFill>
        <p:spPr>
          <a:xfrm>
            <a:off x="3031050" y="1678525"/>
            <a:ext cx="3081900" cy="3081900"/>
          </a:xfrm>
          <a:prstGeom prst="rect">
            <a:avLst/>
          </a:prstGeom>
          <a:noFill/>
          <a:ln>
            <a:noFill/>
          </a:ln>
        </p:spPr>
      </p:pic>
      <p:pic>
        <p:nvPicPr>
          <p:cNvPr id="101" name="Google Shape;101;p17"/>
          <p:cNvPicPr preferRelativeResize="0"/>
          <p:nvPr/>
        </p:nvPicPr>
        <p:blipFill rotWithShape="1">
          <a:blip r:embed="rId4">
            <a:alphaModFix/>
          </a:blip>
          <a:srcRect b="12359" l="5844" r="10305" t="16814"/>
          <a:stretch/>
        </p:blipFill>
        <p:spPr>
          <a:xfrm>
            <a:off x="311700" y="2829475"/>
            <a:ext cx="2285950" cy="1930950"/>
          </a:xfrm>
          <a:prstGeom prst="rect">
            <a:avLst/>
          </a:prstGeom>
          <a:noFill/>
          <a:ln>
            <a:noFill/>
          </a:ln>
        </p:spPr>
      </p:pic>
      <p:pic>
        <p:nvPicPr>
          <p:cNvPr id="102" name="Google Shape;102;p17"/>
          <p:cNvPicPr preferRelativeResize="0"/>
          <p:nvPr/>
        </p:nvPicPr>
        <p:blipFill rotWithShape="1">
          <a:blip r:embed="rId5">
            <a:alphaModFix/>
          </a:blip>
          <a:srcRect b="8472" l="6273" r="6107" t="8464"/>
          <a:stretch/>
        </p:blipFill>
        <p:spPr>
          <a:xfrm>
            <a:off x="6374125" y="2829475"/>
            <a:ext cx="2571751" cy="1930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311700" y="3425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Types of Radiation</a:t>
            </a:r>
            <a:endParaRPr/>
          </a:p>
        </p:txBody>
      </p:sp>
      <p:pic>
        <p:nvPicPr>
          <p:cNvPr id="108" name="Google Shape;108;p18"/>
          <p:cNvPicPr preferRelativeResize="0"/>
          <p:nvPr/>
        </p:nvPicPr>
        <p:blipFill>
          <a:blip r:embed="rId3">
            <a:alphaModFix/>
          </a:blip>
          <a:stretch>
            <a:fillRect/>
          </a:stretch>
        </p:blipFill>
        <p:spPr>
          <a:xfrm>
            <a:off x="311699" y="1642225"/>
            <a:ext cx="4094200" cy="2924175"/>
          </a:xfrm>
          <a:prstGeom prst="rect">
            <a:avLst/>
          </a:prstGeom>
          <a:noFill/>
          <a:ln>
            <a:noFill/>
          </a:ln>
        </p:spPr>
      </p:pic>
      <p:pic>
        <p:nvPicPr>
          <p:cNvPr id="109" name="Google Shape;109;p18"/>
          <p:cNvPicPr preferRelativeResize="0"/>
          <p:nvPr/>
        </p:nvPicPr>
        <p:blipFill>
          <a:blip r:embed="rId4">
            <a:alphaModFix/>
          </a:blip>
          <a:stretch>
            <a:fillRect/>
          </a:stretch>
        </p:blipFill>
        <p:spPr>
          <a:xfrm>
            <a:off x="4485475" y="1642225"/>
            <a:ext cx="4440825" cy="3114675"/>
          </a:xfrm>
          <a:prstGeom prst="rect">
            <a:avLst/>
          </a:prstGeom>
          <a:noFill/>
          <a:ln>
            <a:noFill/>
          </a:ln>
        </p:spPr>
      </p:pic>
      <p:sp>
        <p:nvSpPr>
          <p:cNvPr id="110" name="Google Shape;110;p18"/>
          <p:cNvSpPr txBox="1"/>
          <p:nvPr/>
        </p:nvSpPr>
        <p:spPr>
          <a:xfrm>
            <a:off x="573050" y="1266325"/>
            <a:ext cx="3571500" cy="3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Open Sans"/>
                <a:ea typeface="Open Sans"/>
                <a:cs typeface="Open Sans"/>
                <a:sym typeface="Open Sans"/>
              </a:rPr>
              <a:t>Primary Radiation</a:t>
            </a:r>
            <a:endParaRPr b="1">
              <a:latin typeface="Open Sans"/>
              <a:ea typeface="Open Sans"/>
              <a:cs typeface="Open Sans"/>
              <a:sym typeface="Open Sans"/>
            </a:endParaRPr>
          </a:p>
        </p:txBody>
      </p:sp>
      <p:sp>
        <p:nvSpPr>
          <p:cNvPr id="111" name="Google Shape;111;p18"/>
          <p:cNvSpPr txBox="1"/>
          <p:nvPr/>
        </p:nvSpPr>
        <p:spPr>
          <a:xfrm>
            <a:off x="5437025" y="1266313"/>
            <a:ext cx="2537700" cy="3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Open Sans"/>
                <a:ea typeface="Open Sans"/>
                <a:cs typeface="Open Sans"/>
                <a:sym typeface="Open Sans"/>
              </a:rPr>
              <a:t>Secondary Radiation</a:t>
            </a:r>
            <a:endParaRPr b="1">
              <a:latin typeface="Open Sans"/>
              <a:ea typeface="Open Sans"/>
              <a:cs typeface="Open Sans"/>
              <a:sym typeface="Open Sans"/>
            </a:endParaRPr>
          </a:p>
        </p:txBody>
      </p:sp>
      <p:sp>
        <p:nvSpPr>
          <p:cNvPr id="112" name="Google Shape;112;p18"/>
          <p:cNvSpPr txBox="1"/>
          <p:nvPr/>
        </p:nvSpPr>
        <p:spPr>
          <a:xfrm>
            <a:off x="794850" y="4628000"/>
            <a:ext cx="7100100" cy="37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000">
                <a:latin typeface="Open Sans"/>
                <a:ea typeface="Open Sans"/>
                <a:cs typeface="Open Sans"/>
                <a:sym typeface="Open Sans"/>
              </a:rPr>
              <a:t>(Zuguchi, 2008).</a:t>
            </a:r>
            <a:endParaRPr sz="1000">
              <a:latin typeface="Open Sans"/>
              <a:ea typeface="Open Sans"/>
              <a:cs typeface="Open Sans"/>
              <a:sym typeface="Open Sans"/>
            </a:endParaRPr>
          </a:p>
        </p:txBody>
      </p:sp>
      <p:sp>
        <p:nvSpPr>
          <p:cNvPr id="113" name="Google Shape;113;p18"/>
          <p:cNvSpPr txBox="1"/>
          <p:nvPr/>
        </p:nvSpPr>
        <p:spPr>
          <a:xfrm>
            <a:off x="1812300" y="59825"/>
            <a:ext cx="5519400" cy="333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311700" y="3793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Transparent Lead Glass Screen </a:t>
            </a:r>
            <a:endParaRPr/>
          </a:p>
        </p:txBody>
      </p:sp>
      <p:sp>
        <p:nvSpPr>
          <p:cNvPr id="119" name="Google Shape;119;p19"/>
          <p:cNvSpPr txBox="1"/>
          <p:nvPr/>
        </p:nvSpPr>
        <p:spPr>
          <a:xfrm>
            <a:off x="268100" y="4744725"/>
            <a:ext cx="6161700" cy="28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(Maeder, 2006)</a:t>
            </a:r>
            <a:endParaRPr sz="1000">
              <a:latin typeface="Open Sans"/>
              <a:ea typeface="Open Sans"/>
              <a:cs typeface="Open Sans"/>
              <a:sym typeface="Open Sans"/>
            </a:endParaRPr>
          </a:p>
        </p:txBody>
      </p:sp>
      <p:pic>
        <p:nvPicPr>
          <p:cNvPr id="120" name="Google Shape;120;p19"/>
          <p:cNvPicPr preferRelativeResize="0"/>
          <p:nvPr/>
        </p:nvPicPr>
        <p:blipFill rotWithShape="1">
          <a:blip r:embed="rId3">
            <a:alphaModFix/>
          </a:blip>
          <a:srcRect b="25617" l="29242" r="30965" t="26862"/>
          <a:stretch/>
        </p:blipFill>
        <p:spPr>
          <a:xfrm>
            <a:off x="1730872" y="991675"/>
            <a:ext cx="5589727" cy="3753051"/>
          </a:xfrm>
          <a:prstGeom prst="rect">
            <a:avLst/>
          </a:prstGeom>
          <a:noFill/>
          <a:ln>
            <a:noFill/>
          </a:ln>
        </p:spPr>
      </p:pic>
      <p:sp>
        <p:nvSpPr>
          <p:cNvPr id="121" name="Google Shape;121;p19"/>
          <p:cNvSpPr txBox="1"/>
          <p:nvPr/>
        </p:nvSpPr>
        <p:spPr>
          <a:xfrm>
            <a:off x="1812300" y="80300"/>
            <a:ext cx="5519400" cy="299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2826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Non-Leaded Aprons vs. Leaded Aprons</a:t>
            </a:r>
            <a:endParaRPr/>
          </a:p>
        </p:txBody>
      </p:sp>
      <p:sp>
        <p:nvSpPr>
          <p:cNvPr id="127" name="Google Shape;127;p20"/>
          <p:cNvSpPr txBox="1"/>
          <p:nvPr>
            <p:ph idx="1" type="body"/>
          </p:nvPr>
        </p:nvSpPr>
        <p:spPr>
          <a:xfrm>
            <a:off x="6154525" y="1484300"/>
            <a:ext cx="2943300" cy="21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Figure 6. Shielding effect in terms of X-ray transmission of the non-lead apron against scattered X rays </a:t>
            </a:r>
            <a:r>
              <a:rPr lang="en" sz="1000"/>
              <a:t>(Zuguchi, 2008).</a:t>
            </a:r>
            <a:endParaRPr sz="1000"/>
          </a:p>
          <a:p>
            <a:pPr indent="0" lvl="0" marL="0" rtl="0" algn="l">
              <a:spcBef>
                <a:spcPts val="1600"/>
              </a:spcBef>
              <a:spcAft>
                <a:spcPts val="1600"/>
              </a:spcAft>
              <a:buNone/>
            </a:pPr>
            <a:r>
              <a:t/>
            </a:r>
            <a:endParaRPr/>
          </a:p>
        </p:txBody>
      </p:sp>
      <p:pic>
        <p:nvPicPr>
          <p:cNvPr id="128" name="Google Shape;128;p20"/>
          <p:cNvPicPr preferRelativeResize="0"/>
          <p:nvPr/>
        </p:nvPicPr>
        <p:blipFill>
          <a:blip r:embed="rId3">
            <a:alphaModFix/>
          </a:blip>
          <a:stretch>
            <a:fillRect/>
          </a:stretch>
        </p:blipFill>
        <p:spPr>
          <a:xfrm>
            <a:off x="457560" y="1106626"/>
            <a:ext cx="5696977" cy="3865050"/>
          </a:xfrm>
          <a:prstGeom prst="rect">
            <a:avLst/>
          </a:prstGeom>
          <a:noFill/>
          <a:ln>
            <a:noFill/>
          </a:ln>
        </p:spPr>
      </p:pic>
      <p:sp>
        <p:nvSpPr>
          <p:cNvPr id="129" name="Google Shape;129;p20"/>
          <p:cNvSpPr txBox="1"/>
          <p:nvPr/>
        </p:nvSpPr>
        <p:spPr>
          <a:xfrm>
            <a:off x="1812300" y="80300"/>
            <a:ext cx="5519400" cy="335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accent1"/>
                </a:solidFill>
                <a:latin typeface="PT Sans Narrow"/>
                <a:ea typeface="PT Sans Narrow"/>
                <a:cs typeface="PT Sans Narrow"/>
                <a:sym typeface="PT Sans Narrow"/>
              </a:rPr>
              <a:t>Introduction 		</a:t>
            </a:r>
            <a:r>
              <a:rPr b="1" lang="en" sz="1200">
                <a:latin typeface="PT Sans Narrow"/>
                <a:ea typeface="PT Sans Narrow"/>
                <a:cs typeface="PT Sans Narrow"/>
                <a:sym typeface="PT Sans Narrow"/>
              </a:rPr>
              <a:t>Question		Synthesis		Conclusion</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How can radiation shielding be improved?</a:t>
            </a:r>
            <a:endParaRPr/>
          </a:p>
        </p:txBody>
      </p:sp>
      <p:sp>
        <p:nvSpPr>
          <p:cNvPr id="135" name="Google Shape;135;p21"/>
          <p:cNvSpPr txBox="1"/>
          <p:nvPr/>
        </p:nvSpPr>
        <p:spPr>
          <a:xfrm>
            <a:off x="1812300" y="80300"/>
            <a:ext cx="5519400" cy="335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latin typeface="PT Sans Narrow"/>
                <a:ea typeface="PT Sans Narrow"/>
                <a:cs typeface="PT Sans Narrow"/>
                <a:sym typeface="PT Sans Narrow"/>
              </a:rPr>
              <a:t>Introduction </a:t>
            </a:r>
            <a:r>
              <a:rPr b="1" lang="en" sz="1200">
                <a:solidFill>
                  <a:schemeClr val="accent1"/>
                </a:solidFill>
                <a:latin typeface="PT Sans Narrow"/>
                <a:ea typeface="PT Sans Narrow"/>
                <a:cs typeface="PT Sans Narrow"/>
                <a:sym typeface="PT Sans Narrow"/>
              </a:rPr>
              <a:t>		Question</a:t>
            </a:r>
            <a:r>
              <a:rPr b="1" lang="en" sz="1200">
                <a:latin typeface="PT Sans Narrow"/>
                <a:ea typeface="PT Sans Narrow"/>
                <a:cs typeface="PT Sans Narrow"/>
                <a:sym typeface="PT Sans Narrow"/>
              </a:rPr>
              <a:t>		Synthesis		Conclusion</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