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C88D105-D61B-49F9-BCF4-ECC6AA39556D}" type="datetimeFigureOut">
              <a:rPr lang="es-ES" smtClean="0"/>
              <a:t>29/11/2017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2A5854A-4260-4A3F-BE40-5728DCA10A0A}" type="slidenum">
              <a:rPr lang="es-ES" smtClean="0"/>
              <a:t>‹#›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Moral </a:t>
            </a:r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Argument By: </a:t>
            </a:r>
            <a:r>
              <a:rPr lang="en-US" dirty="0" smtClean="0"/>
              <a:t>Kristján Kristjánsson </a:t>
            </a:r>
            <a:endParaRPr lang="en-US" dirty="0" smtClean="0"/>
          </a:p>
          <a:p>
            <a:r>
              <a:rPr lang="en-US" dirty="0" smtClean="0"/>
              <a:t>Presented </a:t>
            </a:r>
            <a:r>
              <a:rPr lang="en-US" dirty="0" smtClean="0"/>
              <a:t>By:</a:t>
            </a:r>
            <a:r>
              <a:rPr lang="es-ES" dirty="0" smtClean="0"/>
              <a:t> </a:t>
            </a:r>
            <a:r>
              <a:rPr lang="es-ES" dirty="0" smtClean="0"/>
              <a:t>Taylor Bauer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046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Non-expansive Character Education (NECE)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teaching “</a:t>
            </a:r>
            <a:r>
              <a:rPr lang="en-US" sz="2800" dirty="0"/>
              <a:t>basic and fundamental virtues and values” (Kristjánsson 137) </a:t>
            </a:r>
            <a:endParaRPr lang="en-US" sz="2800" dirty="0" smtClean="0"/>
          </a:p>
          <a:p>
            <a:pPr marL="0" indent="0">
              <a:buNone/>
            </a:pPr>
            <a:r>
              <a:rPr lang="en-US" dirty="0" smtClean="0"/>
              <a:t>Example</a:t>
            </a:r>
          </a:p>
          <a:p>
            <a:pPr marL="0" indent="0" algn="ctr">
              <a:buNone/>
            </a:pPr>
            <a:r>
              <a:rPr lang="en-US" sz="2800" dirty="0" smtClean="0"/>
              <a:t>The Pillars of Character</a:t>
            </a:r>
          </a:p>
        </p:txBody>
      </p:sp>
      <p:pic>
        <p:nvPicPr>
          <p:cNvPr id="1026" name="Picture 2" descr="Image result for clipart for pillars of charac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330" y="3689555"/>
            <a:ext cx="4561341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14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Expansive Character Education (ECE)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Teaching “goes </a:t>
            </a:r>
            <a:r>
              <a:rPr lang="en-US" sz="2800" dirty="0"/>
              <a:t>beyond the fundamental and the basics to more complex qualities of character and virtue” </a:t>
            </a:r>
            <a:r>
              <a:rPr lang="en-US" sz="2800" dirty="0" smtClean="0"/>
              <a:t>(Kristjánsson 138)</a:t>
            </a:r>
          </a:p>
          <a:p>
            <a:pPr marL="0" indent="0">
              <a:buNone/>
            </a:pPr>
            <a:r>
              <a:rPr lang="en-US" dirty="0" smtClean="0"/>
              <a:t>Examples</a:t>
            </a:r>
          </a:p>
          <a:p>
            <a:pPr marL="0" indent="0">
              <a:buNone/>
            </a:pPr>
            <a:r>
              <a:rPr lang="en-US" dirty="0" smtClean="0"/>
              <a:t>Religious	    Moral Reasoning	Civic Education</a:t>
            </a:r>
            <a:endParaRPr lang="en-US" dirty="0"/>
          </a:p>
        </p:txBody>
      </p:sp>
      <p:pic>
        <p:nvPicPr>
          <p:cNvPr id="2050" name="Picture 2" descr="Image result for clipart for Relig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343400"/>
            <a:ext cx="224790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clipart for reason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86"/>
          <a:stretch/>
        </p:blipFill>
        <p:spPr bwMode="auto">
          <a:xfrm>
            <a:off x="2819400" y="4249687"/>
            <a:ext cx="2667000" cy="236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clipart for Democracy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79"/>
          <a:stretch/>
        </p:blipFill>
        <p:spPr bwMode="auto">
          <a:xfrm>
            <a:off x="6172200" y="4589361"/>
            <a:ext cx="2286000" cy="168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77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00200"/>
          </a:xfrm>
        </p:spPr>
        <p:txBody>
          <a:bodyPr>
            <a:noAutofit/>
          </a:bodyPr>
          <a:lstStyle/>
          <a:p>
            <a:r>
              <a:rPr lang="en-US" sz="4400" dirty="0" smtClean="0"/>
              <a:t>The Non-expansive Character Education in Schools Argument</a:t>
            </a:r>
            <a:endParaRPr lang="es-E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148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If ECE is </a:t>
            </a:r>
            <a:r>
              <a:rPr lang="en-US" sz="2800" dirty="0"/>
              <a:t>not applicable to all people </a:t>
            </a:r>
            <a:r>
              <a:rPr lang="en-US" sz="2800" dirty="0" smtClean="0"/>
              <a:t>and NECE is </a:t>
            </a:r>
            <a:r>
              <a:rPr lang="en-US" sz="2800" dirty="0"/>
              <a:t>sufficient then, </a:t>
            </a:r>
            <a:r>
              <a:rPr lang="en-US" sz="2800" dirty="0" smtClean="0"/>
              <a:t>NECE should </a:t>
            </a:r>
            <a:r>
              <a:rPr lang="en-US" sz="2800" dirty="0"/>
              <a:t>be taught in </a:t>
            </a:r>
            <a:r>
              <a:rPr lang="en-US" sz="2800" dirty="0" smtClean="0"/>
              <a:t>schools.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It </a:t>
            </a:r>
            <a:r>
              <a:rPr lang="en-US" sz="2800" dirty="0"/>
              <a:t>is the case that </a:t>
            </a:r>
            <a:r>
              <a:rPr lang="en-US" sz="2800" dirty="0" smtClean="0"/>
              <a:t>ECE is </a:t>
            </a:r>
            <a:r>
              <a:rPr lang="en-US" sz="2800" dirty="0"/>
              <a:t>not applicable to all people and </a:t>
            </a:r>
            <a:r>
              <a:rPr lang="en-US" sz="2800" dirty="0" smtClean="0"/>
              <a:t>NECE is sufficient.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Therefore</a:t>
            </a:r>
            <a:r>
              <a:rPr lang="en-US" sz="2800" dirty="0"/>
              <a:t>, schools should </a:t>
            </a:r>
            <a:r>
              <a:rPr lang="en-US" sz="2800" dirty="0" smtClean="0"/>
              <a:t>teach NECE.   </a:t>
            </a:r>
          </a:p>
          <a:p>
            <a:pPr marL="0" lvl="0" indent="0" algn="r">
              <a:buNone/>
            </a:pPr>
            <a:endParaRPr lang="en-US" sz="2800" dirty="0" smtClean="0"/>
          </a:p>
          <a:p>
            <a:pPr marL="0" lvl="0" indent="0" algn="r">
              <a:buNone/>
            </a:pPr>
            <a:r>
              <a:rPr lang="en-US" sz="2800" dirty="0" smtClean="0"/>
              <a:t>1,2 </a:t>
            </a:r>
            <a:r>
              <a:rPr lang="en-US" sz="2800" dirty="0"/>
              <a:t>Modus Ponens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610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lip art moral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307" y="3962400"/>
            <a:ext cx="2376193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Morality should be taught to students at school as part of the curriculum</a:t>
            </a:r>
          </a:p>
          <a:p>
            <a:endParaRPr lang="en-US" dirty="0"/>
          </a:p>
        </p:txBody>
      </p:sp>
      <p:pic>
        <p:nvPicPr>
          <p:cNvPr id="3074" name="Picture 2" descr="Image result for clipart for mat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735253"/>
            <a:ext cx="4200525" cy="160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Image result for clipart for scie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Image result for clipart for scienc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0" descr="Image result for clipart for scienc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2" descr="Image result for clipart for scienc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20" y="4648200"/>
            <a:ext cx="2788557" cy="196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lip art histor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056" y="4684598"/>
            <a:ext cx="2409825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clipart for Englis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119312"/>
            <a:ext cx="2543175" cy="283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16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Premise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typical ECE program would focus </a:t>
            </a:r>
            <a:r>
              <a:rPr lang="en-US" sz="2800" dirty="0" smtClean="0"/>
              <a:t>more </a:t>
            </a:r>
            <a:r>
              <a:rPr lang="en-US" sz="2800" dirty="0"/>
              <a:t>on topics of moral </a:t>
            </a:r>
            <a:r>
              <a:rPr lang="en-US" sz="2800" dirty="0" smtClean="0"/>
              <a:t>reasoning and less on habits</a:t>
            </a:r>
          </a:p>
          <a:p>
            <a:r>
              <a:rPr lang="en-US" sz="2800" dirty="0" smtClean="0"/>
              <a:t>ECE has a variety of possible foundations</a:t>
            </a:r>
          </a:p>
          <a:p>
            <a:r>
              <a:rPr lang="en-US" sz="2800" dirty="0"/>
              <a:t>“reasonable to confine character education to the ‘moral basics’ which can appeal to every reasonable person, irrespective of cultural identity, political affiliation or religious creed</a:t>
            </a:r>
            <a:r>
              <a:rPr lang="en-US" sz="2800" dirty="0" smtClean="0"/>
              <a:t>” (Kristjánsson 138)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052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Premise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There are “three </a:t>
            </a:r>
            <a:r>
              <a:rPr lang="en-US" sz="2800" dirty="0"/>
              <a:t>main factions of ECE” which are “religious-based character education, civic education and liberationist pedagogy” </a:t>
            </a:r>
            <a:r>
              <a:rPr lang="en-US" sz="2800" dirty="0" smtClean="0"/>
              <a:t>(Kristjánsson 139)</a:t>
            </a:r>
          </a:p>
          <a:p>
            <a:endParaRPr lang="en-US" sz="2800" dirty="0" smtClean="0"/>
          </a:p>
          <a:p>
            <a:r>
              <a:rPr lang="en-US" sz="2800" dirty="0" smtClean="0"/>
              <a:t>schools </a:t>
            </a:r>
            <a:r>
              <a:rPr lang="en-US" sz="2800" dirty="0"/>
              <a:t>at minimum are in existence to teach the minimum </a:t>
            </a:r>
            <a:r>
              <a:rPr lang="en-US" sz="2800" dirty="0" smtClean="0"/>
              <a:t>amount of information </a:t>
            </a:r>
            <a:r>
              <a:rPr lang="en-US" sz="2800" dirty="0"/>
              <a:t>necessary for survival in society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0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dirty="0" smtClean="0"/>
              <a:t>Objections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If ECE is not applicable to all people and NECE is sufficient then, NECE should be taught in schools.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It is the case that ECE is not applicable to all people and NECE is sufficient.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Therefore, schools should teach NECE.   </a:t>
            </a:r>
          </a:p>
          <a:p>
            <a:pPr marL="0" lvl="0" indent="0" algn="r">
              <a:buNone/>
            </a:pPr>
            <a:r>
              <a:rPr lang="en-US" sz="2800" dirty="0" smtClean="0"/>
              <a:t>1,2 </a:t>
            </a:r>
            <a:r>
              <a:rPr lang="en-US" sz="2800" dirty="0"/>
              <a:t>Modus Ponens</a:t>
            </a:r>
          </a:p>
          <a:p>
            <a:pPr marL="0" indent="0">
              <a:buNone/>
            </a:pPr>
            <a:r>
              <a:rPr lang="en-US" sz="2800" dirty="0" smtClean="0"/>
              <a:t>Assumption</a:t>
            </a:r>
          </a:p>
          <a:p>
            <a:pPr marL="0" indent="0">
              <a:buNone/>
            </a:pPr>
            <a:r>
              <a:rPr lang="en-US" sz="2800" dirty="0"/>
              <a:t>Morality should be taught to students at school as part of the curriculum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5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spcBef>
                <a:spcPts val="0"/>
              </a:spcBef>
              <a:buNone/>
            </a:pPr>
            <a:r>
              <a:rPr lang="en-US" sz="2400" dirty="0" smtClean="0"/>
              <a:t>Kristjánsson</a:t>
            </a:r>
            <a:r>
              <a:rPr lang="en-US" sz="2400" dirty="0"/>
              <a:t>, Kristján. "In </a:t>
            </a:r>
            <a:r>
              <a:rPr lang="en-US" sz="2400" dirty="0" err="1"/>
              <a:t>defence</a:t>
            </a:r>
            <a:r>
              <a:rPr lang="en-US" sz="2400" dirty="0"/>
              <a:t> of ‘</a:t>
            </a:r>
            <a:r>
              <a:rPr lang="en-US" sz="2400" dirty="0" smtClean="0"/>
              <a:t>Non–Expansive 	character </a:t>
            </a:r>
            <a:r>
              <a:rPr lang="en-US" dirty="0" smtClean="0"/>
              <a:t> </a:t>
            </a:r>
            <a:r>
              <a:rPr lang="en-US" sz="2400" dirty="0" smtClean="0"/>
              <a:t>education</a:t>
            </a:r>
            <a:r>
              <a:rPr lang="en-US" sz="2400" dirty="0"/>
              <a:t>." </a:t>
            </a:r>
            <a:r>
              <a:rPr lang="en-US" sz="2400" i="1" dirty="0"/>
              <a:t>Journal of </a:t>
            </a:r>
            <a:r>
              <a:rPr lang="en-US" sz="2400" i="1" dirty="0" smtClean="0"/>
              <a:t>Philosophy </a:t>
            </a:r>
            <a:r>
              <a:rPr lang="en-US" sz="2400" i="1" dirty="0"/>
              <a:t>of </a:t>
            </a:r>
            <a:r>
              <a:rPr lang="en-US" sz="2400" i="1" dirty="0" smtClean="0"/>
              <a:t>	Education</a:t>
            </a:r>
            <a:r>
              <a:rPr lang="en-US" sz="2400" dirty="0"/>
              <a:t>, vol. 36, </a:t>
            </a:r>
            <a:r>
              <a:rPr lang="en-US" sz="2400" dirty="0" smtClean="0"/>
              <a:t>no</a:t>
            </a:r>
            <a:r>
              <a:rPr lang="en-US" sz="2400" dirty="0"/>
              <a:t>. 2, 2002, pp. </a:t>
            </a:r>
            <a:r>
              <a:rPr lang="en-US" sz="2400" dirty="0" smtClean="0"/>
              <a:t>135-156.</a:t>
            </a:r>
          </a:p>
          <a:p>
            <a:pPr marL="0" indent="-45720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 smtClean="0"/>
              <a:t>*All </a:t>
            </a:r>
            <a:r>
              <a:rPr lang="en-US" dirty="0"/>
              <a:t>a</a:t>
            </a:r>
            <a:r>
              <a:rPr lang="en-US" dirty="0" smtClean="0"/>
              <a:t>rt displayed is clip art for public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90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48</TotalTime>
  <Words>317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Executive</vt:lpstr>
      <vt:lpstr>Moral Education</vt:lpstr>
      <vt:lpstr>Non-expansive Character Education (NECE)</vt:lpstr>
      <vt:lpstr>Expansive Character Education (ECE)</vt:lpstr>
      <vt:lpstr>The Non-expansive Character Education in Schools Argument</vt:lpstr>
      <vt:lpstr>Assumption</vt:lpstr>
      <vt:lpstr>Premise 1</vt:lpstr>
      <vt:lpstr>Premise 2</vt:lpstr>
      <vt:lpstr>Objections</vt:lpstr>
      <vt:lpstr>Works Cited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Moral Education</dc:title>
  <dc:creator>Taylor Bauer</dc:creator>
  <cp:lastModifiedBy>Taylor Bauer</cp:lastModifiedBy>
  <cp:revision>7</cp:revision>
  <dcterms:created xsi:type="dcterms:W3CDTF">2017-11-28T13:42:09Z</dcterms:created>
  <dcterms:modified xsi:type="dcterms:W3CDTF">2017-11-29T13:01:27Z</dcterms:modified>
</cp:coreProperties>
</file>