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6576000" cy="29260800"/>
  <p:notesSz cx="6858000" cy="9144000"/>
  <p:defaultText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7842" y="678"/>
      </p:cViewPr>
      <p:guideLst>
        <p:guide orient="horz" pos="9216"/>
        <p:guide pos="115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9089817"/>
            <a:ext cx="31089600" cy="6272106"/>
          </a:xfrm>
        </p:spPr>
        <p:txBody>
          <a:bodyPr/>
          <a:lstStyle/>
          <a:p>
            <a:r>
              <a:rPr lang="en-US" smtClean="0"/>
              <a:t>Click to edit Master title style</a:t>
            </a:r>
            <a:endParaRPr lang="es-ES"/>
          </a:p>
        </p:txBody>
      </p:sp>
      <p:sp>
        <p:nvSpPr>
          <p:cNvPr id="3" name="Subtitle 2"/>
          <p:cNvSpPr>
            <a:spLocks noGrp="1"/>
          </p:cNvSpPr>
          <p:nvPr>
            <p:ph type="subTitle" idx="1"/>
          </p:nvPr>
        </p:nvSpPr>
        <p:spPr>
          <a:xfrm>
            <a:off x="5486400" y="16581120"/>
            <a:ext cx="25603200" cy="747776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C14AC038-A0A0-4675-BDF0-6DAE5BF72207}" type="datetimeFigureOut">
              <a:rPr lang="es-ES" smtClean="0"/>
              <a:t>14/05/2018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3734513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14AC038-A0A0-4675-BDF0-6DAE5BF72207}" type="datetimeFigureOut">
              <a:rPr lang="es-ES" smtClean="0"/>
              <a:t>14/05/2018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3375454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4855052" y="6251792"/>
            <a:ext cx="26333448" cy="133150186"/>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5854700" y="6251792"/>
            <a:ext cx="78390753" cy="13315018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14AC038-A0A0-4675-BDF0-6DAE5BF72207}" type="datetimeFigureOut">
              <a:rPr lang="es-ES" smtClean="0"/>
              <a:t>14/05/2018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389512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14AC038-A0A0-4675-BDF0-6DAE5BF72207}" type="datetimeFigureOut">
              <a:rPr lang="es-ES" smtClean="0"/>
              <a:t>14/05/2018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84145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3" y="18802775"/>
            <a:ext cx="31089600" cy="5811520"/>
          </a:xfrm>
        </p:spPr>
        <p:txBody>
          <a:bodyPr anchor="t"/>
          <a:lstStyle>
            <a:lvl1pPr algn="l">
              <a:defRPr sz="16500" b="1" cap="all"/>
            </a:lvl1pPr>
          </a:lstStyle>
          <a:p>
            <a:r>
              <a:rPr lang="en-US" smtClean="0"/>
              <a:t>Click to edit Master title style</a:t>
            </a:r>
            <a:endParaRPr lang="es-ES"/>
          </a:p>
        </p:txBody>
      </p:sp>
      <p:sp>
        <p:nvSpPr>
          <p:cNvPr id="3" name="Text Placeholder 2"/>
          <p:cNvSpPr>
            <a:spLocks noGrp="1"/>
          </p:cNvSpPr>
          <p:nvPr>
            <p:ph type="body" idx="1"/>
          </p:nvPr>
        </p:nvSpPr>
        <p:spPr>
          <a:xfrm>
            <a:off x="2889253" y="12401978"/>
            <a:ext cx="31089600" cy="6400798"/>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4AC038-A0A0-4675-BDF0-6DAE5BF72207}" type="datetimeFigureOut">
              <a:rPr lang="es-ES" smtClean="0"/>
              <a:t>14/05/2018</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4004756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5854703" y="36413441"/>
            <a:ext cx="52362100" cy="102988535"/>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58826403" y="36413441"/>
            <a:ext cx="52362100" cy="102988535"/>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C14AC038-A0A0-4675-BDF0-6DAE5BF72207}" type="datetimeFigureOut">
              <a:rPr lang="es-ES" smtClean="0"/>
              <a:t>14/05/2018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2779438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800" y="1171789"/>
            <a:ext cx="32918400" cy="4876800"/>
          </a:xfrm>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1828800" y="6549815"/>
            <a:ext cx="16160753" cy="2729651"/>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828800" y="9279466"/>
            <a:ext cx="16160753" cy="16858829"/>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18580103" y="6549815"/>
            <a:ext cx="16167100" cy="2729651"/>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8580103" y="9279466"/>
            <a:ext cx="16167100" cy="16858829"/>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C14AC038-A0A0-4675-BDF0-6DAE5BF72207}" type="datetimeFigureOut">
              <a:rPr lang="es-ES" smtClean="0"/>
              <a:t>14/05/2018</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417496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C14AC038-A0A0-4675-BDF0-6DAE5BF72207}" type="datetimeFigureOut">
              <a:rPr lang="es-ES" smtClean="0"/>
              <a:t>14/05/2018</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2989046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AC038-A0A0-4675-BDF0-6DAE5BF72207}" type="datetimeFigureOut">
              <a:rPr lang="es-ES" smtClean="0"/>
              <a:t>14/05/2018</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322923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1" y="1165014"/>
            <a:ext cx="12033253" cy="4958080"/>
          </a:xfrm>
        </p:spPr>
        <p:txBody>
          <a:bodyPr anchor="b"/>
          <a:lstStyle>
            <a:lvl1pPr algn="l">
              <a:defRPr sz="8200" b="1"/>
            </a:lvl1pPr>
          </a:lstStyle>
          <a:p>
            <a:r>
              <a:rPr lang="en-US" smtClean="0"/>
              <a:t>Click to edit Master title style</a:t>
            </a:r>
            <a:endParaRPr lang="es-ES"/>
          </a:p>
        </p:txBody>
      </p:sp>
      <p:sp>
        <p:nvSpPr>
          <p:cNvPr id="3" name="Content Placeholder 2"/>
          <p:cNvSpPr>
            <a:spLocks noGrp="1"/>
          </p:cNvSpPr>
          <p:nvPr>
            <p:ph idx="1"/>
          </p:nvPr>
        </p:nvSpPr>
        <p:spPr>
          <a:xfrm>
            <a:off x="14300200" y="1165016"/>
            <a:ext cx="20447000" cy="2497328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1828801" y="6123096"/>
            <a:ext cx="12033253" cy="20015202"/>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AC038-A0A0-4675-BDF0-6DAE5BF72207}" type="datetimeFigureOut">
              <a:rPr lang="es-ES" smtClean="0"/>
              <a:t>14/05/2018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2196448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3" y="20482561"/>
            <a:ext cx="21945600" cy="2418082"/>
          </a:xfrm>
        </p:spPr>
        <p:txBody>
          <a:bodyPr anchor="b"/>
          <a:lstStyle>
            <a:lvl1pPr algn="l">
              <a:defRPr sz="8200" b="1"/>
            </a:lvl1pPr>
          </a:lstStyle>
          <a:p>
            <a:r>
              <a:rPr lang="en-US" smtClean="0"/>
              <a:t>Click to edit Master title style</a:t>
            </a:r>
            <a:endParaRPr lang="es-ES"/>
          </a:p>
        </p:txBody>
      </p:sp>
      <p:sp>
        <p:nvSpPr>
          <p:cNvPr id="3" name="Picture Placeholder 2"/>
          <p:cNvSpPr>
            <a:spLocks noGrp="1"/>
          </p:cNvSpPr>
          <p:nvPr>
            <p:ph type="pic" idx="1"/>
          </p:nvPr>
        </p:nvSpPr>
        <p:spPr>
          <a:xfrm>
            <a:off x="7169153" y="2614506"/>
            <a:ext cx="21945600" cy="1755648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endParaRPr lang="es-ES"/>
          </a:p>
        </p:txBody>
      </p:sp>
      <p:sp>
        <p:nvSpPr>
          <p:cNvPr id="4" name="Text Placeholder 3"/>
          <p:cNvSpPr>
            <a:spLocks noGrp="1"/>
          </p:cNvSpPr>
          <p:nvPr>
            <p:ph type="body" sz="half" idx="2"/>
          </p:nvPr>
        </p:nvSpPr>
        <p:spPr>
          <a:xfrm>
            <a:off x="7169153" y="22900643"/>
            <a:ext cx="21945600" cy="3434078"/>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AC038-A0A0-4675-BDF0-6DAE5BF72207}" type="datetimeFigureOut">
              <a:rPr lang="es-ES" smtClean="0"/>
              <a:t>14/05/2018</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EAC72D2-E4EB-42BF-874B-20D95364EC91}" type="slidenum">
              <a:rPr lang="es-ES" smtClean="0"/>
              <a:t>‹#›</a:t>
            </a:fld>
            <a:endParaRPr lang="es-ES"/>
          </a:p>
        </p:txBody>
      </p:sp>
    </p:spTree>
    <p:extLst>
      <p:ext uri="{BB962C8B-B14F-4D97-AF65-F5344CB8AC3E}">
        <p14:creationId xmlns:p14="http://schemas.microsoft.com/office/powerpoint/2010/main" val="445056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171789"/>
            <a:ext cx="32918400" cy="4876800"/>
          </a:xfrm>
          <a:prstGeom prst="rect">
            <a:avLst/>
          </a:prstGeom>
        </p:spPr>
        <p:txBody>
          <a:bodyPr vert="horz" lIns="376202" tIns="188101" rIns="376202" bIns="188101"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1828800" y="6827523"/>
            <a:ext cx="32918400" cy="19310775"/>
          </a:xfrm>
          <a:prstGeom prst="rect">
            <a:avLst/>
          </a:prstGeom>
        </p:spPr>
        <p:txBody>
          <a:bodyPr vert="horz" lIns="376202" tIns="188101" rIns="376202" bIns="18810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1828800" y="27120429"/>
            <a:ext cx="8534400" cy="1557866"/>
          </a:xfrm>
          <a:prstGeom prst="rect">
            <a:avLst/>
          </a:prstGeom>
        </p:spPr>
        <p:txBody>
          <a:bodyPr vert="horz" lIns="376202" tIns="188101" rIns="376202" bIns="188101" rtlCol="0" anchor="ctr"/>
          <a:lstStyle>
            <a:lvl1pPr algn="l">
              <a:defRPr sz="4900">
                <a:solidFill>
                  <a:schemeClr val="tx1">
                    <a:tint val="75000"/>
                  </a:schemeClr>
                </a:solidFill>
              </a:defRPr>
            </a:lvl1pPr>
          </a:lstStyle>
          <a:p>
            <a:fld id="{C14AC038-A0A0-4675-BDF0-6DAE5BF72207}" type="datetimeFigureOut">
              <a:rPr lang="es-ES" smtClean="0"/>
              <a:t>14/05/2018</a:t>
            </a:fld>
            <a:endParaRPr lang="es-ES"/>
          </a:p>
        </p:txBody>
      </p:sp>
      <p:sp>
        <p:nvSpPr>
          <p:cNvPr id="5" name="Footer Placeholder 4"/>
          <p:cNvSpPr>
            <a:spLocks noGrp="1"/>
          </p:cNvSpPr>
          <p:nvPr>
            <p:ph type="ftr" sz="quarter" idx="3"/>
          </p:nvPr>
        </p:nvSpPr>
        <p:spPr>
          <a:xfrm>
            <a:off x="12496800" y="27120429"/>
            <a:ext cx="11582400" cy="1557866"/>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26212800" y="27120429"/>
            <a:ext cx="8534400" cy="1557866"/>
          </a:xfrm>
          <a:prstGeom prst="rect">
            <a:avLst/>
          </a:prstGeom>
        </p:spPr>
        <p:txBody>
          <a:bodyPr vert="horz" lIns="376202" tIns="188101" rIns="376202" bIns="188101" rtlCol="0" anchor="ctr"/>
          <a:lstStyle>
            <a:lvl1pPr algn="r">
              <a:defRPr sz="4900">
                <a:solidFill>
                  <a:schemeClr val="tx1">
                    <a:tint val="75000"/>
                  </a:schemeClr>
                </a:solidFill>
              </a:defRPr>
            </a:lvl1pPr>
          </a:lstStyle>
          <a:p>
            <a:fld id="{5EAC72D2-E4EB-42BF-874B-20D95364EC91}" type="slidenum">
              <a:rPr lang="es-ES" smtClean="0"/>
              <a:t>‹#›</a:t>
            </a:fld>
            <a:endParaRPr lang="es-ES"/>
          </a:p>
        </p:txBody>
      </p:sp>
    </p:spTree>
    <p:extLst>
      <p:ext uri="{BB962C8B-B14F-4D97-AF65-F5344CB8AC3E}">
        <p14:creationId xmlns:p14="http://schemas.microsoft.com/office/powerpoint/2010/main" val="2331561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024"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3762024"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1pPr>
      <a:lvl2pPr marL="3056645" indent="-1175633" algn="l" defTabSz="3762024"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2pPr>
      <a:lvl3pPr marL="4702531" indent="-940506" algn="l" defTabSz="3762024" rtl="0" eaLnBrk="1" latinLnBrk="0" hangingPunct="1">
        <a:spcBef>
          <a:spcPct val="20000"/>
        </a:spcBef>
        <a:buFont typeface="Arial" panose="020B0604020202020204" pitchFamily="34" charset="0"/>
        <a:buChar char="•"/>
        <a:defRPr sz="9900" kern="1200">
          <a:solidFill>
            <a:schemeClr val="tx1"/>
          </a:solidFill>
          <a:latin typeface="+mn-lt"/>
          <a:ea typeface="+mn-ea"/>
          <a:cs typeface="+mn-cs"/>
        </a:defRPr>
      </a:lvl3pPr>
      <a:lvl4pPr marL="6583543" indent="-940506" algn="l" defTabSz="3762024"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4pPr>
      <a:lvl5pPr marL="8464555" indent="-940506" algn="l" defTabSz="3762024"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5pPr>
      <a:lvl6pPr marL="10345567" indent="-940506" algn="l" defTabSz="3762024"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6pPr>
      <a:lvl7pPr marL="12226580" indent="-940506" algn="l" defTabSz="3762024"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7pPr>
      <a:lvl8pPr marL="14107592" indent="-940506" algn="l" defTabSz="3762024"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8pPr>
      <a:lvl9pPr marL="15988604" indent="-940506" algn="l" defTabSz="3762024"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9pPr>
    </p:bodyStyle>
    <p:other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Image result for Casa del arbol guerra Civ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228404" y="13358685"/>
            <a:ext cx="3383280" cy="492113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655264" y="1090862"/>
            <a:ext cx="29265473" cy="2554545"/>
          </a:xfrm>
          <a:prstGeom prst="rect">
            <a:avLst/>
          </a:prstGeom>
          <a:noFill/>
        </p:spPr>
        <p:txBody>
          <a:bodyPr wrap="square" rtlCol="0">
            <a:spAutoFit/>
          </a:bodyPr>
          <a:lstStyle/>
          <a:p>
            <a:pPr algn="ctr"/>
            <a:r>
              <a:rPr lang="en-US" sz="8800" dirty="0"/>
              <a:t>Adapted in </a:t>
            </a:r>
            <a:r>
              <a:rPr lang="en-US" sz="8800" dirty="0" smtClean="0"/>
              <a:t>Translation</a:t>
            </a:r>
          </a:p>
          <a:p>
            <a:pPr algn="ctr"/>
            <a:r>
              <a:rPr lang="en-US" sz="7200" dirty="0"/>
              <a:t>An Exploration of the Cross-cultural Translation of the Magic Tree House series</a:t>
            </a:r>
            <a:endParaRPr lang="es-ES" sz="7200" b="1" dirty="0"/>
          </a:p>
        </p:txBody>
      </p:sp>
      <p:grpSp>
        <p:nvGrpSpPr>
          <p:cNvPr id="8" name="Group 7"/>
          <p:cNvGrpSpPr/>
          <p:nvPr/>
        </p:nvGrpSpPr>
        <p:grpSpPr>
          <a:xfrm>
            <a:off x="6248399" y="4190792"/>
            <a:ext cx="23922860" cy="8591148"/>
            <a:chOff x="1447800" y="7837197"/>
            <a:chExt cx="18516600" cy="9184864"/>
          </a:xfrm>
        </p:grpSpPr>
        <p:sp>
          <p:nvSpPr>
            <p:cNvPr id="5" name="TextBox 4"/>
            <p:cNvSpPr txBox="1"/>
            <p:nvPr/>
          </p:nvSpPr>
          <p:spPr>
            <a:xfrm>
              <a:off x="1447800" y="8762998"/>
              <a:ext cx="18516600" cy="8259063"/>
            </a:xfrm>
            <a:prstGeom prst="rect">
              <a:avLst/>
            </a:prstGeom>
            <a:noFill/>
          </p:spPr>
          <p:txBody>
            <a:bodyPr wrap="square" rtlCol="0">
              <a:spAutoFit/>
            </a:bodyPr>
            <a:lstStyle/>
            <a:p>
              <a:r>
                <a:rPr lang="en-US" sz="3200" dirty="0"/>
                <a:t>In a global world like ours, translated texts are one type of adaptation that is becoming more common. This article explores </a:t>
              </a:r>
              <a:r>
                <a:rPr lang="en-US" sz="3200" i="1" dirty="0"/>
                <a:t>Tonight on the Titanic</a:t>
              </a:r>
              <a:r>
                <a:rPr lang="en-US" sz="3200" dirty="0"/>
                <a:t>, </a:t>
              </a:r>
              <a:r>
                <a:rPr lang="en-US" sz="3200" i="1" dirty="0"/>
                <a:t>Civil War on Sunday</a:t>
              </a:r>
              <a:r>
                <a:rPr lang="en-US" sz="3200" dirty="0"/>
                <a:t>, and </a:t>
              </a:r>
              <a:r>
                <a:rPr lang="en-US" sz="3200" i="1" dirty="0"/>
                <a:t>Revolutionary War on Wednesday</a:t>
              </a:r>
              <a:r>
                <a:rPr lang="en-US" sz="3200" dirty="0"/>
                <a:t> in English and Spanish to find they were cross-culturally translated to match ideology in Spain on machismo and outlooks on wars while relaying American history. The prevalence of cross-cultural translations in Spain is the result of several factors discussed including Spanish history, political climate, and reigning pedagogical theory. </a:t>
              </a:r>
              <a:endParaRPr lang="en-US" sz="3200" dirty="0" smtClean="0"/>
            </a:p>
            <a:p>
              <a:endParaRPr lang="en-US" sz="3200" dirty="0" smtClean="0"/>
            </a:p>
            <a:p>
              <a:pPr algn="ctr"/>
              <a:r>
                <a:rPr lang="en-US" sz="4000" dirty="0"/>
                <a:t>Defining Cross-cultural Translation</a:t>
              </a:r>
            </a:p>
            <a:p>
              <a:r>
                <a:rPr lang="en-US" sz="3200" dirty="0"/>
                <a:t>Cross-cultural translation is the process of translating texts across languages and purposefully altering sections to assimilate the content into the new or target culture. This typically occurs when there is either content deemed inappropriate for an audience based on cultural expectations of a particular age group or the text contains explicit or implicit messages which contradict target culture norms.</a:t>
              </a:r>
            </a:p>
            <a:p>
              <a:endParaRPr lang="en-US" sz="3200" dirty="0" smtClean="0"/>
            </a:p>
            <a:p>
              <a:pPr algn="ctr"/>
              <a:r>
                <a:rPr lang="en-US" sz="4000" dirty="0"/>
                <a:t>Defining Machismo</a:t>
              </a:r>
            </a:p>
            <a:p>
              <a:r>
                <a:rPr lang="en-US" sz="3200" dirty="0"/>
                <a:t>In the United States gendered cultural expectations are often referred to as gender stereotypes, while in the Hispanic world the social codes governing behavior specifically by gender is called machismo.  According to gender stereotypes men should be tough, competitive, adventurous , and willing to take risks while women are caring, nurturing, and delicate. According to machismo men should be fearless, brave, authoritarian, stoic, strong, brave, responsible, honorable, and elicit respect while women are emotional, caring, homemakers, and in need of protection</a:t>
              </a:r>
              <a:r>
                <a:rPr lang="en-US" sz="3200" dirty="0" smtClean="0"/>
                <a:t>.</a:t>
              </a:r>
              <a:endParaRPr lang="en-US" sz="3200" dirty="0"/>
            </a:p>
          </p:txBody>
        </p:sp>
        <p:sp>
          <p:nvSpPr>
            <p:cNvPr id="6" name="TextBox 5"/>
            <p:cNvSpPr txBox="1"/>
            <p:nvPr/>
          </p:nvSpPr>
          <p:spPr>
            <a:xfrm>
              <a:off x="1481959" y="7837197"/>
              <a:ext cx="18135600" cy="830997"/>
            </a:xfrm>
            <a:prstGeom prst="rect">
              <a:avLst/>
            </a:prstGeom>
            <a:noFill/>
          </p:spPr>
          <p:txBody>
            <a:bodyPr wrap="square" rtlCol="0">
              <a:spAutoFit/>
            </a:bodyPr>
            <a:lstStyle/>
            <a:p>
              <a:pPr algn="ctr"/>
              <a:r>
                <a:rPr lang="en-US" sz="4800" dirty="0" smtClean="0"/>
                <a:t>Abstract</a:t>
              </a:r>
              <a:endParaRPr lang="en-US" sz="4800" dirty="0"/>
            </a:p>
          </p:txBody>
        </p:sp>
      </p:grpSp>
      <p:pic>
        <p:nvPicPr>
          <p:cNvPr id="1026" name="Picture 2" descr="Image result for Magic Tree House Book Cover for civil war"/>
          <p:cNvPicPr>
            <a:picLocks noChangeAspect="1" noChangeArrowheads="1"/>
          </p:cNvPicPr>
          <p:nvPr/>
        </p:nvPicPr>
        <p:blipFill rotWithShape="1">
          <a:blip r:embed="rId3">
            <a:extLst>
              <a:ext uri="{28A0092B-C50C-407E-A947-70E740481C1C}">
                <a14:useLocalDpi xmlns:a14="http://schemas.microsoft.com/office/drawing/2010/main" val="0"/>
              </a:ext>
            </a:extLst>
          </a:blip>
          <a:srcRect b="4542"/>
          <a:stretch/>
        </p:blipFill>
        <p:spPr bwMode="auto">
          <a:xfrm>
            <a:off x="1633086" y="21640799"/>
            <a:ext cx="3383280" cy="483741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9159806" y="25146000"/>
            <a:ext cx="18256388" cy="3816429"/>
          </a:xfrm>
          <a:prstGeom prst="rect">
            <a:avLst/>
          </a:prstGeom>
          <a:noFill/>
        </p:spPr>
        <p:txBody>
          <a:bodyPr wrap="square" rtlCol="0">
            <a:spAutoFit/>
          </a:bodyPr>
          <a:lstStyle/>
          <a:p>
            <a:pPr algn="ctr"/>
            <a:r>
              <a:rPr lang="es-ES" sz="3200" dirty="0" smtClean="0"/>
              <a:t>Works </a:t>
            </a:r>
            <a:r>
              <a:rPr lang="es-ES" sz="3200" dirty="0" err="1" smtClean="0"/>
              <a:t>Cited</a:t>
            </a:r>
            <a:endParaRPr lang="es-ES" sz="3200" dirty="0" smtClean="0"/>
          </a:p>
          <a:p>
            <a:r>
              <a:rPr lang="en-US" sz="2400" dirty="0" err="1"/>
              <a:t>Fernández</a:t>
            </a:r>
            <a:r>
              <a:rPr lang="en-US" sz="2400" dirty="0"/>
              <a:t> </a:t>
            </a:r>
            <a:r>
              <a:rPr lang="en-US" sz="2400" dirty="0" err="1"/>
              <a:t>López</a:t>
            </a:r>
            <a:r>
              <a:rPr lang="en-US" sz="2400" dirty="0"/>
              <a:t>, Marisa. "Children's Literature Research in Spain." </a:t>
            </a:r>
            <a:r>
              <a:rPr lang="en-US" sz="2400" i="1" dirty="0"/>
              <a:t>Children's Literature Association Quarterly</a:t>
            </a:r>
            <a:r>
              <a:rPr lang="en-US" sz="2400" dirty="0"/>
              <a:t>, vol. 27 no. 4, 2002, pp. 221-225. </a:t>
            </a:r>
            <a:endParaRPr lang="es-ES" sz="2400" dirty="0" smtClean="0"/>
          </a:p>
          <a:p>
            <a:r>
              <a:rPr lang="es-ES" sz="2400" dirty="0" smtClean="0"/>
              <a:t>“Great </a:t>
            </a:r>
            <a:r>
              <a:rPr lang="es-ES" sz="2400" dirty="0" err="1" smtClean="0"/>
              <a:t>Seal</a:t>
            </a:r>
            <a:r>
              <a:rPr lang="es-ES" sz="2400" dirty="0" smtClean="0"/>
              <a:t> of </a:t>
            </a:r>
            <a:r>
              <a:rPr lang="es-ES" sz="2400" dirty="0" err="1" smtClean="0"/>
              <a:t>the</a:t>
            </a:r>
            <a:r>
              <a:rPr lang="es-ES" sz="2400" dirty="0" smtClean="0"/>
              <a:t> US.” </a:t>
            </a:r>
            <a:r>
              <a:rPr lang="es-ES" sz="2400" dirty="0" err="1" smtClean="0"/>
              <a:t>July</a:t>
            </a:r>
            <a:r>
              <a:rPr lang="es-ES" sz="2400" dirty="0" smtClean="0"/>
              <a:t> 12, 2016. JPG File.</a:t>
            </a:r>
          </a:p>
          <a:p>
            <a:r>
              <a:rPr lang="en-US" sz="2400" dirty="0"/>
              <a:t>Osborne, Mary Pope. </a:t>
            </a:r>
            <a:r>
              <a:rPr lang="en-US" sz="2400" i="1" dirty="0"/>
              <a:t>Civil War on Sunday</a:t>
            </a:r>
            <a:r>
              <a:rPr lang="en-US" sz="2400" dirty="0"/>
              <a:t>. Illustrated by Sal </a:t>
            </a:r>
            <a:r>
              <a:rPr lang="en-US" sz="2400" dirty="0" err="1"/>
              <a:t>Murdocca</a:t>
            </a:r>
            <a:r>
              <a:rPr lang="en-US" sz="2400" dirty="0"/>
              <a:t>, Vol. 21, Random House, 2000.</a:t>
            </a:r>
          </a:p>
          <a:p>
            <a:r>
              <a:rPr lang="es-US" sz="2400" dirty="0"/>
              <a:t>---. </a:t>
            </a:r>
            <a:r>
              <a:rPr lang="es-US" sz="2400" i="1" dirty="0"/>
              <a:t>Esta noche en el </a:t>
            </a:r>
            <a:r>
              <a:rPr lang="es-US" sz="2400" i="1" dirty="0" err="1"/>
              <a:t>Titanic</a:t>
            </a:r>
            <a:r>
              <a:rPr lang="es-US" sz="2400" dirty="0"/>
              <a:t>. </a:t>
            </a:r>
            <a:r>
              <a:rPr lang="en-US" sz="2400" dirty="0"/>
              <a:t>Illustrated by Sal </a:t>
            </a:r>
            <a:r>
              <a:rPr lang="en-US" sz="2400" dirty="0" err="1"/>
              <a:t>Murdocca</a:t>
            </a:r>
            <a:r>
              <a:rPr lang="en-US" sz="2400" dirty="0"/>
              <a:t>, Translated by Marcela </a:t>
            </a:r>
            <a:r>
              <a:rPr lang="en-US" sz="2400" dirty="0" err="1"/>
              <a:t>Brovelli</a:t>
            </a:r>
            <a:r>
              <a:rPr lang="en-US" sz="2400" dirty="0"/>
              <a:t>, vol. 17, </a:t>
            </a:r>
            <a:r>
              <a:rPr lang="en-US" sz="2400" dirty="0" err="1"/>
              <a:t>Lectorum</a:t>
            </a:r>
            <a:r>
              <a:rPr lang="en-US" sz="2400" dirty="0"/>
              <a:t> Publications, 2008. </a:t>
            </a:r>
          </a:p>
          <a:p>
            <a:r>
              <a:rPr lang="es-US" sz="2400" dirty="0"/>
              <a:t>---. </a:t>
            </a:r>
            <a:r>
              <a:rPr lang="es-US" sz="2400" i="1" dirty="0"/>
              <a:t>Guerra Civil en domingo</a:t>
            </a:r>
            <a:r>
              <a:rPr lang="es-US" sz="2400" dirty="0"/>
              <a:t>. </a:t>
            </a:r>
            <a:r>
              <a:rPr lang="es-US" sz="2400" dirty="0" err="1"/>
              <a:t>Illustrated</a:t>
            </a:r>
            <a:r>
              <a:rPr lang="es-US" sz="2400" dirty="0"/>
              <a:t> </a:t>
            </a:r>
            <a:r>
              <a:rPr lang="es-US" sz="2400" dirty="0" err="1"/>
              <a:t>by</a:t>
            </a:r>
            <a:r>
              <a:rPr lang="es-US" sz="2400" dirty="0"/>
              <a:t> Sal </a:t>
            </a:r>
            <a:r>
              <a:rPr lang="es-US" sz="2400" dirty="0" err="1"/>
              <a:t>Murdocca</a:t>
            </a:r>
            <a:r>
              <a:rPr lang="es-US" sz="2400" dirty="0"/>
              <a:t>, </a:t>
            </a:r>
            <a:r>
              <a:rPr lang="es-US" sz="2400" dirty="0" err="1"/>
              <a:t>Translated</a:t>
            </a:r>
            <a:r>
              <a:rPr lang="es-US" sz="2400" dirty="0"/>
              <a:t> </a:t>
            </a:r>
            <a:r>
              <a:rPr lang="es-US" sz="2400" dirty="0" err="1"/>
              <a:t>by</a:t>
            </a:r>
            <a:r>
              <a:rPr lang="es-US" sz="2400" dirty="0"/>
              <a:t> Marcela </a:t>
            </a:r>
            <a:r>
              <a:rPr lang="es-US" sz="2400" dirty="0" err="1"/>
              <a:t>Brovelli</a:t>
            </a:r>
            <a:r>
              <a:rPr lang="es-US" sz="2400" dirty="0"/>
              <a:t>, vol. 21, </a:t>
            </a:r>
            <a:r>
              <a:rPr lang="es-US" sz="2400" dirty="0" err="1"/>
              <a:t>Lectorum</a:t>
            </a:r>
            <a:r>
              <a:rPr lang="es-US" sz="2400" dirty="0"/>
              <a:t>, 2011. </a:t>
            </a:r>
            <a:endParaRPr lang="en-US" sz="2400" dirty="0"/>
          </a:p>
          <a:p>
            <a:r>
              <a:rPr lang="en-US" sz="2400" dirty="0"/>
              <a:t>---. </a:t>
            </a:r>
            <a:r>
              <a:rPr lang="en-US" sz="2400" i="1" dirty="0"/>
              <a:t>Guerra </a:t>
            </a:r>
            <a:r>
              <a:rPr lang="en-US" sz="2400" i="1" dirty="0" err="1"/>
              <a:t>Revolucionaria</a:t>
            </a:r>
            <a:r>
              <a:rPr lang="en-US" sz="2400" i="1" dirty="0"/>
              <a:t> </a:t>
            </a:r>
            <a:r>
              <a:rPr lang="en-US" sz="2400" i="1" dirty="0" err="1"/>
              <a:t>en</a:t>
            </a:r>
            <a:r>
              <a:rPr lang="en-US" sz="2400" i="1" dirty="0"/>
              <a:t> </a:t>
            </a:r>
            <a:r>
              <a:rPr lang="en-US" sz="2400" i="1" dirty="0" err="1"/>
              <a:t>miércoles</a:t>
            </a:r>
            <a:r>
              <a:rPr lang="en-US" sz="2400" dirty="0"/>
              <a:t>. Illustrated by Sal </a:t>
            </a:r>
            <a:r>
              <a:rPr lang="en-US" sz="2400" dirty="0" err="1"/>
              <a:t>Murdocca</a:t>
            </a:r>
            <a:r>
              <a:rPr lang="en-US" sz="2400" dirty="0"/>
              <a:t>, Translated by Marcela </a:t>
            </a:r>
            <a:r>
              <a:rPr lang="en-US" sz="2400" dirty="0" err="1"/>
              <a:t>Brovelli</a:t>
            </a:r>
            <a:r>
              <a:rPr lang="en-US" sz="2400" dirty="0"/>
              <a:t>, vol. 22, </a:t>
            </a:r>
            <a:r>
              <a:rPr lang="en-US" sz="2400" dirty="0" err="1"/>
              <a:t>Lectorum</a:t>
            </a:r>
            <a:r>
              <a:rPr lang="en-US" sz="2400" dirty="0"/>
              <a:t>, 2011. </a:t>
            </a:r>
          </a:p>
          <a:p>
            <a:r>
              <a:rPr lang="en-US" sz="2400" dirty="0"/>
              <a:t>---. </a:t>
            </a:r>
            <a:r>
              <a:rPr lang="en-US" sz="2400" i="1" dirty="0"/>
              <a:t>Revolutionary War on Wednesday </a:t>
            </a:r>
            <a:r>
              <a:rPr lang="en-US" sz="2400" dirty="0"/>
              <a:t>. Illustrated by Sal </a:t>
            </a:r>
            <a:r>
              <a:rPr lang="en-US" sz="2400" dirty="0" err="1"/>
              <a:t>Murdocca,Vol</a:t>
            </a:r>
            <a:r>
              <a:rPr lang="en-US" sz="2400" dirty="0"/>
              <a:t>. 22, Random House, 2000. </a:t>
            </a:r>
          </a:p>
          <a:p>
            <a:r>
              <a:rPr lang="en-US" sz="2400" dirty="0"/>
              <a:t>---. </a:t>
            </a:r>
            <a:r>
              <a:rPr lang="en-US" sz="2400" i="1" dirty="0"/>
              <a:t>Tonight of the Titanic</a:t>
            </a:r>
            <a:r>
              <a:rPr lang="en-US" sz="2400" dirty="0"/>
              <a:t>. Illustrated by Sal </a:t>
            </a:r>
            <a:r>
              <a:rPr lang="en-US" sz="2400" dirty="0" err="1"/>
              <a:t>Murdocca</a:t>
            </a:r>
            <a:r>
              <a:rPr lang="en-US" sz="2400" dirty="0"/>
              <a:t>, Vol. 17, Random House, 1999. </a:t>
            </a:r>
            <a:endParaRPr lang="es-ES" sz="2400" dirty="0" smtClean="0"/>
          </a:p>
          <a:p>
            <a:endParaRPr lang="es-ES" sz="1800" dirty="0" smtClean="0"/>
          </a:p>
        </p:txBody>
      </p:sp>
      <p:pic>
        <p:nvPicPr>
          <p:cNvPr id="1028" name="Picture 4" descr="Image result for Magic Tree House Book Cover for revolutionary war"/>
          <p:cNvPicPr>
            <a:picLocks noChangeAspect="1" noChangeArrowheads="1"/>
          </p:cNvPicPr>
          <p:nvPr/>
        </p:nvPicPr>
        <p:blipFill rotWithShape="1">
          <a:blip r:embed="rId4">
            <a:extLst>
              <a:ext uri="{28A0092B-C50C-407E-A947-70E740481C1C}">
                <a14:useLocalDpi xmlns:a14="http://schemas.microsoft.com/office/drawing/2010/main" val="0"/>
              </a:ext>
            </a:extLst>
          </a:blip>
          <a:srcRect t="1396"/>
          <a:stretch/>
        </p:blipFill>
        <p:spPr bwMode="auto">
          <a:xfrm>
            <a:off x="1661160" y="5455651"/>
            <a:ext cx="3383280" cy="497914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Magic Tree House Book Cover for titanic"/>
          <p:cNvPicPr>
            <a:picLocks noChangeAspect="1" noChangeArrowheads="1"/>
          </p:cNvPicPr>
          <p:nvPr/>
        </p:nvPicPr>
        <p:blipFill rotWithShape="1">
          <a:blip r:embed="rId5">
            <a:extLst>
              <a:ext uri="{28A0092B-C50C-407E-A947-70E740481C1C}">
                <a14:useLocalDpi xmlns:a14="http://schemas.microsoft.com/office/drawing/2010/main" val="0"/>
              </a:ext>
            </a:extLst>
          </a:blip>
          <a:srcRect b="3273"/>
          <a:stretch/>
        </p:blipFill>
        <p:spPr bwMode="auto">
          <a:xfrm>
            <a:off x="1661160" y="13358685"/>
            <a:ext cx="3383280" cy="492113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Casa del arbol guerra Civi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28404" y="21640800"/>
            <a:ext cx="3383280" cy="4837413"/>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Casa del arbol guerra Civi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28404" y="5455650"/>
            <a:ext cx="3384666" cy="497914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6326570" y="12930723"/>
            <a:ext cx="11883259" cy="8710077"/>
          </a:xfrm>
          <a:prstGeom prst="rect">
            <a:avLst/>
          </a:prstGeom>
        </p:spPr>
        <p:txBody>
          <a:bodyPr wrap="square">
            <a:spAutoFit/>
          </a:bodyPr>
          <a:lstStyle/>
          <a:p>
            <a:pPr algn="ctr"/>
            <a:r>
              <a:rPr lang="en-US" sz="4800" dirty="0" smtClean="0"/>
              <a:t>Quotes</a:t>
            </a:r>
          </a:p>
          <a:p>
            <a:r>
              <a:rPr lang="en-US" sz="3200" i="1" dirty="0" smtClean="0"/>
              <a:t>Revolutionary War on Wednesday</a:t>
            </a:r>
          </a:p>
          <a:p>
            <a:r>
              <a:rPr lang="en-US" sz="3200" dirty="0" smtClean="0"/>
              <a:t>“‘</a:t>
            </a:r>
            <a:r>
              <a:rPr lang="en-US" sz="3200" dirty="0"/>
              <a:t>We have to,’ said Jack. He hated the suffering he’d seen in the Civil War. But they had no choice” (Osborne, </a:t>
            </a:r>
            <a:r>
              <a:rPr lang="en-US" sz="3200" i="1" dirty="0"/>
              <a:t>Revolutionary…</a:t>
            </a:r>
            <a:r>
              <a:rPr lang="en-US" sz="3200" dirty="0"/>
              <a:t>7</a:t>
            </a:r>
            <a:r>
              <a:rPr lang="en-US" sz="3200" dirty="0" smtClean="0"/>
              <a:t>)</a:t>
            </a:r>
          </a:p>
          <a:p>
            <a:r>
              <a:rPr lang="es-ES" sz="3200" dirty="0"/>
              <a:t>“Odiaba el sufrimiento que había visto en la Guerra Civil. Pero, tenían que ayudar a </a:t>
            </a:r>
            <a:r>
              <a:rPr lang="es-ES" sz="3200" dirty="0" err="1"/>
              <a:t>Morgana</a:t>
            </a:r>
            <a:r>
              <a:rPr lang="es-ES" sz="3200" dirty="0"/>
              <a:t> a salvar a </a:t>
            </a:r>
            <a:r>
              <a:rPr lang="es-ES" sz="3200" dirty="0" err="1"/>
              <a:t>Camelot</a:t>
            </a:r>
            <a:r>
              <a:rPr lang="es-ES" sz="3200" dirty="0"/>
              <a:t>. ‘¿Todavía tienes ganas de ir?’ preguntó </a:t>
            </a:r>
            <a:r>
              <a:rPr lang="es-ES" sz="3200" dirty="0" err="1"/>
              <a:t>Annie</a:t>
            </a:r>
            <a:r>
              <a:rPr lang="es-ES" sz="3200" dirty="0"/>
              <a:t>” (</a:t>
            </a:r>
            <a:r>
              <a:rPr lang="es-ES" sz="3200" dirty="0" err="1"/>
              <a:t>Osborne</a:t>
            </a:r>
            <a:r>
              <a:rPr lang="es-ES" sz="3200" dirty="0"/>
              <a:t>, Guerra Revolucionaria …7). </a:t>
            </a:r>
            <a:endParaRPr lang="es-ES" sz="3200" dirty="0" smtClean="0"/>
          </a:p>
          <a:p>
            <a:endParaRPr lang="es-ES" sz="3200" dirty="0" smtClean="0"/>
          </a:p>
          <a:p>
            <a:r>
              <a:rPr lang="es-ES" sz="3200" i="1" dirty="0" err="1" smtClean="0"/>
              <a:t>Tonight</a:t>
            </a:r>
            <a:r>
              <a:rPr lang="es-ES" sz="3200" i="1" dirty="0" smtClean="0"/>
              <a:t> </a:t>
            </a:r>
            <a:r>
              <a:rPr lang="es-ES" sz="3200" i="1" dirty="0" err="1" smtClean="0"/>
              <a:t>on</a:t>
            </a:r>
            <a:r>
              <a:rPr lang="es-ES" sz="3200" i="1" dirty="0" smtClean="0"/>
              <a:t> </a:t>
            </a:r>
            <a:r>
              <a:rPr lang="es-ES" sz="3200" i="1" dirty="0" err="1" smtClean="0"/>
              <a:t>the</a:t>
            </a:r>
            <a:r>
              <a:rPr lang="es-ES" sz="3200" i="1" dirty="0" smtClean="0"/>
              <a:t> </a:t>
            </a:r>
            <a:r>
              <a:rPr lang="es-ES" sz="3200" i="1" dirty="0" err="1" smtClean="0"/>
              <a:t>Titanic</a:t>
            </a:r>
            <a:endParaRPr lang="es-ES" sz="3200" i="1" dirty="0"/>
          </a:p>
          <a:p>
            <a:r>
              <a:rPr lang="en-US" sz="3200" dirty="0"/>
              <a:t>“‘S.O.S.’, whispered Jack” (Osborn, </a:t>
            </a:r>
            <a:r>
              <a:rPr lang="en-US" sz="3200" i="1" dirty="0"/>
              <a:t>Tonight …</a:t>
            </a:r>
            <a:r>
              <a:rPr lang="en-US" sz="3200" dirty="0"/>
              <a:t>29) </a:t>
            </a:r>
          </a:p>
          <a:p>
            <a:r>
              <a:rPr lang="en-US" sz="3200" dirty="0" smtClean="0"/>
              <a:t>“‘</a:t>
            </a:r>
            <a:r>
              <a:rPr lang="en-US" sz="3200" dirty="0"/>
              <a:t>S.O.S.’, </a:t>
            </a:r>
            <a:r>
              <a:rPr lang="en-US" sz="3200" dirty="0" err="1"/>
              <a:t>susurró</a:t>
            </a:r>
            <a:r>
              <a:rPr lang="en-US" sz="3200" dirty="0"/>
              <a:t> Annie” (Osborne, </a:t>
            </a:r>
            <a:r>
              <a:rPr lang="en-US" sz="3200" i="1" dirty="0" err="1"/>
              <a:t>Esta</a:t>
            </a:r>
            <a:r>
              <a:rPr lang="en-US" sz="3200" i="1" dirty="0"/>
              <a:t> …</a:t>
            </a:r>
            <a:r>
              <a:rPr lang="en-US" sz="3200" dirty="0"/>
              <a:t>29) </a:t>
            </a:r>
            <a:endParaRPr lang="en-US" sz="3200" dirty="0" smtClean="0"/>
          </a:p>
          <a:p>
            <a:endParaRPr lang="en-US" sz="3200" dirty="0" smtClean="0"/>
          </a:p>
          <a:p>
            <a:r>
              <a:rPr lang="en-US" sz="3200" i="1" dirty="0" smtClean="0"/>
              <a:t>Civil War on Sunday</a:t>
            </a:r>
          </a:p>
          <a:p>
            <a:r>
              <a:rPr lang="en-US" sz="3200" dirty="0"/>
              <a:t>“Wishing for the war to cease…”and “looking for the right to see the dawn of peace” (Osborne, Civil …67-68). </a:t>
            </a:r>
            <a:endParaRPr lang="en-US" sz="3200" dirty="0" smtClean="0"/>
          </a:p>
          <a:p>
            <a:r>
              <a:rPr lang="en-US" sz="3200" dirty="0" smtClean="0"/>
              <a:t>“</a:t>
            </a:r>
            <a:r>
              <a:rPr lang="en-US" sz="3200" dirty="0"/>
              <a:t>Que </a:t>
            </a:r>
            <a:r>
              <a:rPr lang="en-US" sz="3200" dirty="0" err="1"/>
              <a:t>anhelan</a:t>
            </a:r>
            <a:r>
              <a:rPr lang="en-US" sz="3200" dirty="0"/>
              <a:t> </a:t>
            </a:r>
            <a:r>
              <a:rPr lang="en-US" sz="3200" dirty="0" err="1"/>
              <a:t>poder</a:t>
            </a:r>
            <a:r>
              <a:rPr lang="en-US" sz="3200" dirty="0"/>
              <a:t> </a:t>
            </a:r>
            <a:r>
              <a:rPr lang="en-US" sz="3200" dirty="0" err="1"/>
              <a:t>vivir</a:t>
            </a:r>
            <a:r>
              <a:rPr lang="en-US" sz="3200" dirty="0"/>
              <a:t> …” and “que de </a:t>
            </a:r>
            <a:r>
              <a:rPr lang="en-US" sz="3200" dirty="0" err="1"/>
              <a:t>tanto</a:t>
            </a:r>
            <a:r>
              <a:rPr lang="en-US" sz="3200" dirty="0"/>
              <a:t> </a:t>
            </a:r>
            <a:r>
              <a:rPr lang="en-US" sz="3200" dirty="0" err="1"/>
              <a:t>padecer</a:t>
            </a:r>
            <a:r>
              <a:rPr lang="en-US" sz="3200" dirty="0"/>
              <a:t> </a:t>
            </a:r>
            <a:r>
              <a:rPr lang="en-US" sz="3200" dirty="0" err="1"/>
              <a:t>velan</a:t>
            </a:r>
            <a:r>
              <a:rPr lang="en-US" sz="3200" dirty="0"/>
              <a:t> </a:t>
            </a:r>
            <a:r>
              <a:rPr lang="en-US" sz="3200" dirty="0" err="1"/>
              <a:t>por</a:t>
            </a:r>
            <a:r>
              <a:rPr lang="en-US" sz="3200" dirty="0"/>
              <a:t> un </a:t>
            </a:r>
            <a:r>
              <a:rPr lang="en-US" sz="3200" dirty="0" err="1"/>
              <a:t>nuevo</a:t>
            </a:r>
            <a:r>
              <a:rPr lang="en-US" sz="3200" dirty="0"/>
              <a:t> </a:t>
            </a:r>
            <a:r>
              <a:rPr lang="en-US" sz="3200" dirty="0" err="1"/>
              <a:t>amanecer</a:t>
            </a:r>
            <a:r>
              <a:rPr lang="en-US" sz="3200" dirty="0"/>
              <a:t>” (Osborne, Guerra Civil …67-68)  </a:t>
            </a:r>
            <a:endParaRPr lang="es-ES" sz="3200" dirty="0"/>
          </a:p>
        </p:txBody>
      </p:sp>
      <p:sp>
        <p:nvSpPr>
          <p:cNvPr id="18" name="Rectangle 17"/>
          <p:cNvSpPr/>
          <p:nvPr/>
        </p:nvSpPr>
        <p:spPr>
          <a:xfrm>
            <a:off x="18291941" y="12930723"/>
            <a:ext cx="11883259" cy="8710077"/>
          </a:xfrm>
          <a:prstGeom prst="rect">
            <a:avLst/>
          </a:prstGeom>
        </p:spPr>
        <p:txBody>
          <a:bodyPr wrap="square">
            <a:spAutoFit/>
          </a:bodyPr>
          <a:lstStyle/>
          <a:p>
            <a:pPr algn="ctr"/>
            <a:r>
              <a:rPr lang="en-US" sz="4800" dirty="0" smtClean="0"/>
              <a:t>Significance</a:t>
            </a:r>
          </a:p>
          <a:p>
            <a:r>
              <a:rPr lang="en-US" sz="3200" i="1" dirty="0" smtClean="0"/>
              <a:t>Revolutionary War on Wednesday</a:t>
            </a:r>
          </a:p>
          <a:p>
            <a:r>
              <a:rPr lang="en-US" sz="3200" dirty="0" smtClean="0"/>
              <a:t>The order of text has Jack’s </a:t>
            </a:r>
            <a:r>
              <a:rPr lang="en-US" sz="3200" dirty="0"/>
              <a:t>response </a:t>
            </a:r>
            <a:r>
              <a:rPr lang="en-US" sz="3200" dirty="0" smtClean="0"/>
              <a:t>serve </a:t>
            </a:r>
            <a:r>
              <a:rPr lang="en-US" sz="3200" dirty="0"/>
              <a:t>as </a:t>
            </a:r>
            <a:r>
              <a:rPr lang="en-US" sz="3200" dirty="0" smtClean="0"/>
              <a:t>justification for </a:t>
            </a:r>
            <a:r>
              <a:rPr lang="en-US" sz="3200" dirty="0"/>
              <a:t>his answer that although he is not pleased with the circumstances they have to </a:t>
            </a:r>
            <a:r>
              <a:rPr lang="en-US" sz="3200" dirty="0" smtClean="0"/>
              <a:t>fulfill </a:t>
            </a:r>
            <a:r>
              <a:rPr lang="en-US" sz="3200" dirty="0"/>
              <a:t>their </a:t>
            </a:r>
            <a:r>
              <a:rPr lang="en-US" sz="3200" dirty="0" smtClean="0"/>
              <a:t>obligation.</a:t>
            </a:r>
            <a:r>
              <a:rPr lang="en-US" sz="3200" dirty="0"/>
              <a:t> In </a:t>
            </a:r>
            <a:r>
              <a:rPr lang="en-US" sz="3200" dirty="0" smtClean="0"/>
              <a:t>the Spanish </a:t>
            </a:r>
            <a:r>
              <a:rPr lang="en-US" sz="3200" dirty="0"/>
              <a:t>version </a:t>
            </a:r>
            <a:r>
              <a:rPr lang="en-US" sz="3200" dirty="0" smtClean="0"/>
              <a:t>Jack’s </a:t>
            </a:r>
            <a:r>
              <a:rPr lang="en-US" sz="3200" dirty="0"/>
              <a:t>same explanation serves as an example of stoicism counter to the emotionally difficult choice presented previously. </a:t>
            </a:r>
            <a:endParaRPr lang="en-US" sz="3200" dirty="0" smtClean="0"/>
          </a:p>
          <a:p>
            <a:pPr marL="457200" indent="-457200">
              <a:buFont typeface="Arial" panose="020B0604020202020204" pitchFamily="34" charset="0"/>
              <a:buChar char="•"/>
            </a:pPr>
            <a:endParaRPr lang="es-ES" sz="3200" dirty="0" smtClean="0"/>
          </a:p>
          <a:p>
            <a:r>
              <a:rPr lang="es-ES" sz="3200" i="1" dirty="0" err="1" smtClean="0"/>
              <a:t>Tonight</a:t>
            </a:r>
            <a:r>
              <a:rPr lang="es-ES" sz="3200" i="1" dirty="0" smtClean="0"/>
              <a:t> </a:t>
            </a:r>
            <a:r>
              <a:rPr lang="es-ES" sz="3200" i="1" dirty="0" err="1" smtClean="0"/>
              <a:t>on</a:t>
            </a:r>
            <a:r>
              <a:rPr lang="es-ES" sz="3200" i="1" dirty="0" smtClean="0"/>
              <a:t> </a:t>
            </a:r>
            <a:r>
              <a:rPr lang="es-ES" sz="3200" i="1" dirty="0" err="1" smtClean="0"/>
              <a:t>the</a:t>
            </a:r>
            <a:r>
              <a:rPr lang="es-ES" sz="3200" i="1" dirty="0" smtClean="0"/>
              <a:t> </a:t>
            </a:r>
            <a:r>
              <a:rPr lang="es-ES" sz="3200" i="1" dirty="0" err="1" smtClean="0"/>
              <a:t>Titanic</a:t>
            </a:r>
            <a:endParaRPr lang="es-ES" sz="3200" i="1" dirty="0" smtClean="0"/>
          </a:p>
          <a:p>
            <a:r>
              <a:rPr lang="en-US" sz="3200" dirty="0" smtClean="0"/>
              <a:t>The call for help conflicts </a:t>
            </a:r>
            <a:r>
              <a:rPr lang="en-US" sz="3200" dirty="0"/>
              <a:t>with machismo </a:t>
            </a:r>
            <a:r>
              <a:rPr lang="en-US" sz="3200" dirty="0" smtClean="0"/>
              <a:t>values. </a:t>
            </a:r>
            <a:r>
              <a:rPr lang="en-US" sz="3200" dirty="0"/>
              <a:t>However Annie </a:t>
            </a:r>
            <a:r>
              <a:rPr lang="en-US" sz="3200" dirty="0" smtClean="0"/>
              <a:t>could call </a:t>
            </a:r>
            <a:r>
              <a:rPr lang="en-US" sz="3200" dirty="0"/>
              <a:t>for help </a:t>
            </a:r>
            <a:r>
              <a:rPr lang="en-US" sz="3200" dirty="0" smtClean="0"/>
              <a:t>as </a:t>
            </a:r>
            <a:r>
              <a:rPr lang="en-US" sz="3200" dirty="0"/>
              <a:t>women are not expected to </a:t>
            </a:r>
            <a:r>
              <a:rPr lang="en-US" sz="3200" dirty="0" smtClean="0"/>
              <a:t>be  fearless, brave, or stoic.</a:t>
            </a:r>
            <a:endParaRPr lang="es-ES" sz="3200" dirty="0"/>
          </a:p>
          <a:p>
            <a:endParaRPr lang="en-US" sz="3200" dirty="0" smtClean="0"/>
          </a:p>
          <a:p>
            <a:r>
              <a:rPr lang="en-US" sz="3200" i="1" dirty="0" smtClean="0"/>
              <a:t>Civil War on Sunday</a:t>
            </a:r>
          </a:p>
          <a:p>
            <a:r>
              <a:rPr lang="en-US" sz="3200" dirty="0"/>
              <a:t>G</a:t>
            </a:r>
            <a:r>
              <a:rPr lang="en-US" sz="3200" dirty="0" smtClean="0"/>
              <a:t>lory </a:t>
            </a:r>
            <a:r>
              <a:rPr lang="en-US" sz="3200" dirty="0"/>
              <a:t>and status for men in Spain was often determined by feats of bravery on the battlefield. A</a:t>
            </a:r>
            <a:r>
              <a:rPr lang="en-US" sz="3200" dirty="0" smtClean="0"/>
              <a:t>sking </a:t>
            </a:r>
            <a:r>
              <a:rPr lang="en-US" sz="3200" dirty="0"/>
              <a:t>for war to end would be like asking to forfeit a chance for honor and glory which </a:t>
            </a:r>
            <a:r>
              <a:rPr lang="en-US" sz="3200" dirty="0" smtClean="0"/>
              <a:t>are values of the social code derived from war, </a:t>
            </a:r>
            <a:r>
              <a:rPr lang="en-US" sz="3200" dirty="0"/>
              <a:t>machismo. </a:t>
            </a:r>
            <a:endParaRPr lang="en-US" sz="3200" dirty="0" smtClean="0"/>
          </a:p>
        </p:txBody>
      </p:sp>
      <p:sp>
        <p:nvSpPr>
          <p:cNvPr id="19" name="Rectangle 18"/>
          <p:cNvSpPr/>
          <p:nvPr/>
        </p:nvSpPr>
        <p:spPr>
          <a:xfrm>
            <a:off x="6326570" y="21785698"/>
            <a:ext cx="23922860" cy="3785652"/>
          </a:xfrm>
          <a:prstGeom prst="rect">
            <a:avLst/>
          </a:prstGeom>
        </p:spPr>
        <p:txBody>
          <a:bodyPr wrap="square">
            <a:spAutoFit/>
          </a:bodyPr>
          <a:lstStyle/>
          <a:p>
            <a:pPr algn="ctr"/>
            <a:r>
              <a:rPr lang="en-US" sz="4800" dirty="0" smtClean="0"/>
              <a:t>Historical Context</a:t>
            </a:r>
          </a:p>
          <a:p>
            <a:pPr marL="457200" indent="-457200">
              <a:buFont typeface="Arial" panose="020B0604020202020204" pitchFamily="34" charset="0"/>
              <a:buChar char="•"/>
            </a:pPr>
            <a:r>
              <a:rPr lang="en-US" sz="3200" dirty="0" smtClean="0"/>
              <a:t>Today about 50% of Children’s Literature in Spain has been translated from another language namely </a:t>
            </a:r>
            <a:r>
              <a:rPr lang="en-US" sz="3200" dirty="0"/>
              <a:t>English, French, and </a:t>
            </a:r>
            <a:r>
              <a:rPr lang="en-US" sz="3200" dirty="0" smtClean="0"/>
              <a:t>German, English to Spanish being the most common (</a:t>
            </a:r>
            <a:r>
              <a:rPr lang="en-US" sz="3200" dirty="0" err="1" smtClean="0"/>
              <a:t>Fernández</a:t>
            </a:r>
            <a:r>
              <a:rPr lang="en-US" sz="3200" dirty="0" smtClean="0"/>
              <a:t> </a:t>
            </a:r>
            <a:r>
              <a:rPr lang="en-US" sz="3200" dirty="0" err="1" smtClean="0"/>
              <a:t>López</a:t>
            </a:r>
            <a:r>
              <a:rPr lang="en-US" sz="3200" dirty="0"/>
              <a:t> </a:t>
            </a:r>
            <a:r>
              <a:rPr lang="en-US" sz="3200" dirty="0" smtClean="0"/>
              <a:t>224) </a:t>
            </a:r>
          </a:p>
          <a:p>
            <a:pPr marL="457200" indent="-457200">
              <a:buFont typeface="Arial" panose="020B0604020202020204" pitchFamily="34" charset="0"/>
              <a:buChar char="•"/>
            </a:pPr>
            <a:r>
              <a:rPr lang="en-US" sz="3200" dirty="0" smtClean="0"/>
              <a:t>Machismo arose from the sustained acts of war in the country’s history since before the crusades to the modern Basque Conflict</a:t>
            </a:r>
          </a:p>
          <a:p>
            <a:pPr marL="457200" indent="-457200">
              <a:buFont typeface="Arial" panose="020B0604020202020204" pitchFamily="34" charset="0"/>
              <a:buChar char="•"/>
            </a:pPr>
            <a:r>
              <a:rPr lang="en-US" sz="3200" dirty="0" smtClean="0"/>
              <a:t>Cross-cultural </a:t>
            </a:r>
            <a:r>
              <a:rPr lang="en-US" sz="3200" dirty="0"/>
              <a:t>translation of children’s literature </a:t>
            </a:r>
            <a:r>
              <a:rPr lang="en-US" sz="3200" dirty="0" smtClean="0"/>
              <a:t>has </a:t>
            </a:r>
            <a:r>
              <a:rPr lang="en-US" sz="3200" dirty="0"/>
              <a:t>been normalized by </a:t>
            </a:r>
            <a:r>
              <a:rPr lang="en-US" sz="3200" dirty="0" smtClean="0"/>
              <a:t>the propaganda , “biological pedagogy” used in the Franco </a:t>
            </a:r>
            <a:r>
              <a:rPr lang="en-US" sz="3200" dirty="0"/>
              <a:t>regime during and after the Spanish Civil </a:t>
            </a:r>
            <a:r>
              <a:rPr lang="en-US" sz="3200" dirty="0" smtClean="0"/>
              <a:t>War</a:t>
            </a:r>
          </a:p>
          <a:p>
            <a:endParaRPr lang="en-US" sz="3200" dirty="0" smtClean="0"/>
          </a:p>
        </p:txBody>
      </p:sp>
      <p:pic>
        <p:nvPicPr>
          <p:cNvPr id="9" name="Picture 2" descr="Image result for US Fla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75499" y="609600"/>
            <a:ext cx="3324392" cy="215420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Spain Fla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529359" y="620682"/>
            <a:ext cx="2857500" cy="214312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4478000" y="3429000"/>
            <a:ext cx="7620000" cy="923330"/>
          </a:xfrm>
          <a:prstGeom prst="rect">
            <a:avLst/>
          </a:prstGeom>
          <a:noFill/>
        </p:spPr>
        <p:txBody>
          <a:bodyPr wrap="square" rtlCol="0">
            <a:spAutoFit/>
          </a:bodyPr>
          <a:lstStyle/>
          <a:p>
            <a:pPr algn="ctr"/>
            <a:r>
              <a:rPr lang="en-US" sz="5400" dirty="0" smtClean="0"/>
              <a:t>Created by Taylor Bauer</a:t>
            </a:r>
            <a:endParaRPr lang="en-US" sz="5400" dirty="0"/>
          </a:p>
        </p:txBody>
      </p:sp>
    </p:spTree>
    <p:extLst>
      <p:ext uri="{BB962C8B-B14F-4D97-AF65-F5344CB8AC3E}">
        <p14:creationId xmlns:p14="http://schemas.microsoft.com/office/powerpoint/2010/main" val="34033410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851</Words>
  <Application>Microsoft Office PowerPoint</Application>
  <PresentationFormat>Custom</PresentationFormat>
  <Paragraphs>45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Taylor Bauer</dc:creator>
  <cp:lastModifiedBy>Taylor Bauer</cp:lastModifiedBy>
  <cp:revision>16</cp:revision>
  <dcterms:created xsi:type="dcterms:W3CDTF">2017-11-24T23:00:55Z</dcterms:created>
  <dcterms:modified xsi:type="dcterms:W3CDTF">2018-05-14T22:47:10Z</dcterms:modified>
</cp:coreProperties>
</file>