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8" r:id="rId1"/>
  </p:sldMasterIdLst>
  <p:sldIdLst>
    <p:sldId id="256" r:id="rId2"/>
    <p:sldId id="257" r:id="rId3"/>
    <p:sldId id="258" r:id="rId4"/>
    <p:sldId id="263" r:id="rId5"/>
    <p:sldId id="264" r:id="rId6"/>
    <p:sldId id="259" r:id="rId7"/>
    <p:sldId id="265" r:id="rId8"/>
    <p:sldId id="266" r:id="rId9"/>
    <p:sldId id="260" r:id="rId10"/>
    <p:sldId id="267" r:id="rId11"/>
    <p:sldId id="268" r:id="rId12"/>
    <p:sldId id="261"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9" autoAdjust="0"/>
    <p:restoredTop sz="94660"/>
  </p:normalViewPr>
  <p:slideViewPr>
    <p:cSldViewPr snapToGrid="0">
      <p:cViewPr varScale="1">
        <p:scale>
          <a:sx n="86" d="100"/>
          <a:sy n="86" d="100"/>
        </p:scale>
        <p:origin x="33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B61BEF0D-F0BB-DE4B-95CE-6DB70DBA9567}" type="datetimeFigureOut">
              <a:rPr lang="en-US" smtClean="0"/>
              <a:pPr/>
              <a:t>11/19/2018</a:t>
            </a:fld>
            <a:endParaRPr lang="en-US" dirty="0"/>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D57F1E4F-1CFF-5643-939E-217C01CDF565}" type="slidenum">
              <a:rPr lang="en-US" smtClean="0"/>
              <a:pPr/>
              <a:t>‹#›</a:t>
            </a:fld>
            <a:endParaRPr lang="en-US" dirty="0"/>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253740978"/>
      </p:ext>
    </p:extLst>
  </p:cSld>
  <p:clrMapOvr>
    <a:masterClrMapping/>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61823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B61BEF0D-F0BB-DE4B-95CE-6DB70DBA9567}" type="datetimeFigureOut">
              <a:rPr lang="en-US" smtClean="0"/>
              <a:pPr/>
              <a:t>11/19/2018</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D57F1E4F-1CFF-5643-939E-217C01CDF565}" type="slidenum">
              <a:rPr lang="en-US" smtClean="0"/>
              <a:pPr/>
              <a:t>‹#›</a:t>
            </a:fld>
            <a:endParaRPr lang="en-US" dirty="0"/>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3321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smtClean="0"/>
              <a:t>11/19/2018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1318256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B61BEF0D-F0BB-DE4B-95CE-6DB70DBA9567}" type="datetimeFigureOut">
              <a:rPr lang="en-US" smtClean="0"/>
              <a:pPr/>
              <a:t>11/19/2018</a:t>
            </a:fld>
            <a:endParaRPr lang="en-US" dirty="0"/>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D57F1E4F-1CFF-5643-939E-217C01CDF565}" type="slidenum">
              <a:rPr lang="en-US" smtClean="0"/>
              <a:pPr/>
              <a:t>‹#›</a:t>
            </a:fld>
            <a:endParaRPr lang="en-US" dirty="0"/>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720475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11/19/2018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2248452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00804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95416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B61BEF0D-F0BB-DE4B-95CE-6DB70DBA9567}" type="datetimeFigureOut">
              <a:rPr lang="en-US" smtClean="0"/>
              <a:pPr/>
              <a:t>11/19/2018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02597440"/>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B61BEF0D-F0BB-DE4B-95CE-6DB70DBA9567}" type="datetimeFigureOut">
              <a:rPr lang="en-US" smtClean="0"/>
              <a:pPr/>
              <a:t>11/19/2018</a:t>
            </a:fld>
            <a:endParaRPr lang="en-US" dirty="0"/>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1696075"/>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B61BEF0D-F0BB-DE4B-95CE-6DB70DBA9567}" type="datetimeFigureOut">
              <a:rPr lang="en-US" smtClean="0"/>
              <a:pPr/>
              <a:t>11/19/2018</a:t>
            </a:fld>
            <a:endParaRPr lang="en-US" dirty="0"/>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27484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B61BEF0D-F0BB-DE4B-95CE-6DB70DBA9567}" type="datetimeFigureOut">
              <a:rPr lang="en-US" smtClean="0"/>
              <a:pPr/>
              <a:t>11/19/2018</a:t>
            </a:fld>
            <a:endParaRPr lang="en-US" dirty="0"/>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D57F1E4F-1CFF-5643-939E-217C01CDF565}" type="slidenum">
              <a:rPr lang="en-US" smtClean="0"/>
              <a:pPr/>
              <a:t>‹#›</a:t>
            </a:fld>
            <a:endParaRPr lang="en-US" dirty="0"/>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5820310"/>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Three Ages Project</a:t>
            </a:r>
          </a:p>
        </p:txBody>
      </p:sp>
      <p:sp>
        <p:nvSpPr>
          <p:cNvPr id="3" name="Subtitle 2"/>
          <p:cNvSpPr>
            <a:spLocks noGrp="1"/>
          </p:cNvSpPr>
          <p:nvPr>
            <p:ph type="subTitle" idx="1"/>
          </p:nvPr>
        </p:nvSpPr>
        <p:spPr/>
        <p:txBody>
          <a:bodyPr/>
          <a:lstStyle/>
          <a:p>
            <a:r>
              <a:rPr lang="en-US" dirty="0"/>
              <a:t>By: Hope Barnhart</a:t>
            </a:r>
          </a:p>
        </p:txBody>
      </p:sp>
    </p:spTree>
    <p:extLst>
      <p:ext uri="{BB962C8B-B14F-4D97-AF65-F5344CB8AC3E}">
        <p14:creationId xmlns:p14="http://schemas.microsoft.com/office/powerpoint/2010/main" val="252462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DAF35-FEF3-4FA4-94A1-44CE7438862F}"/>
              </a:ext>
            </a:extLst>
          </p:cNvPr>
          <p:cNvSpPr>
            <a:spLocks noGrp="1"/>
          </p:cNvSpPr>
          <p:nvPr>
            <p:ph type="title"/>
          </p:nvPr>
        </p:nvSpPr>
        <p:spPr/>
        <p:txBody>
          <a:bodyPr/>
          <a:lstStyle/>
          <a:p>
            <a:r>
              <a:rPr lang="en-US" dirty="0"/>
              <a:t>Paisley’s Physical Development</a:t>
            </a:r>
          </a:p>
        </p:txBody>
      </p:sp>
      <p:sp>
        <p:nvSpPr>
          <p:cNvPr id="3" name="Content Placeholder 2">
            <a:extLst>
              <a:ext uri="{FF2B5EF4-FFF2-40B4-BE49-F238E27FC236}">
                <a16:creationId xmlns:a16="http://schemas.microsoft.com/office/drawing/2014/main" id="{6A4F25CE-973F-47F8-802A-13BE01F6488E}"/>
              </a:ext>
            </a:extLst>
          </p:cNvPr>
          <p:cNvSpPr>
            <a:spLocks noGrp="1"/>
          </p:cNvSpPr>
          <p:nvPr>
            <p:ph idx="1"/>
          </p:nvPr>
        </p:nvSpPr>
        <p:spPr/>
        <p:txBody>
          <a:bodyPr/>
          <a:lstStyle/>
          <a:p>
            <a:r>
              <a:rPr lang="en-US" dirty="0"/>
              <a:t>Are you taller or shorter than her peers?</a:t>
            </a:r>
          </a:p>
          <a:p>
            <a:r>
              <a:rPr lang="en-US" dirty="0"/>
              <a:t>“I am taller than some of my friends, some of them are the same height as me, but I am shorter than most of the boys.”</a:t>
            </a:r>
          </a:p>
          <a:p>
            <a:r>
              <a:rPr lang="en-US" dirty="0"/>
              <a:t>This shows she is the most physically developed because she takes into account everyone’s height not just her own. </a:t>
            </a:r>
          </a:p>
        </p:txBody>
      </p:sp>
      <p:pic>
        <p:nvPicPr>
          <p:cNvPr id="5" name="Picture 4">
            <a:extLst>
              <a:ext uri="{FF2B5EF4-FFF2-40B4-BE49-F238E27FC236}">
                <a16:creationId xmlns:a16="http://schemas.microsoft.com/office/drawing/2014/main" id="{8C9107D8-A689-42A9-B99E-5D58F9D4724C}"/>
              </a:ext>
            </a:extLst>
          </p:cNvPr>
          <p:cNvPicPr>
            <a:picLocks noChangeAspect="1"/>
          </p:cNvPicPr>
          <p:nvPr/>
        </p:nvPicPr>
        <p:blipFill>
          <a:blip r:embed="rId2"/>
          <a:stretch>
            <a:fillRect/>
          </a:stretch>
        </p:blipFill>
        <p:spPr>
          <a:xfrm>
            <a:off x="8791309" y="4264152"/>
            <a:ext cx="1794458" cy="2268855"/>
          </a:xfrm>
          <a:prstGeom prst="rect">
            <a:avLst/>
          </a:prstGeom>
        </p:spPr>
      </p:pic>
    </p:spTree>
    <p:extLst>
      <p:ext uri="{BB962C8B-B14F-4D97-AF65-F5344CB8AC3E}">
        <p14:creationId xmlns:p14="http://schemas.microsoft.com/office/powerpoint/2010/main" val="1809184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25AFD-C9A2-411F-9180-B0433D979D65}"/>
              </a:ext>
            </a:extLst>
          </p:cNvPr>
          <p:cNvSpPr>
            <a:spLocks noGrp="1"/>
          </p:cNvSpPr>
          <p:nvPr>
            <p:ph type="title"/>
          </p:nvPr>
        </p:nvSpPr>
        <p:spPr/>
        <p:txBody>
          <a:bodyPr/>
          <a:lstStyle/>
          <a:p>
            <a:r>
              <a:rPr lang="en-US" dirty="0"/>
              <a:t>Paisley’s Cognitive Development</a:t>
            </a:r>
          </a:p>
        </p:txBody>
      </p:sp>
      <p:sp>
        <p:nvSpPr>
          <p:cNvPr id="3" name="Content Placeholder 2">
            <a:extLst>
              <a:ext uri="{FF2B5EF4-FFF2-40B4-BE49-F238E27FC236}">
                <a16:creationId xmlns:a16="http://schemas.microsoft.com/office/drawing/2014/main" id="{C6EECADB-147B-4961-952C-73A2D035B646}"/>
              </a:ext>
            </a:extLst>
          </p:cNvPr>
          <p:cNvSpPr>
            <a:spLocks noGrp="1"/>
          </p:cNvSpPr>
          <p:nvPr>
            <p:ph idx="1"/>
          </p:nvPr>
        </p:nvSpPr>
        <p:spPr/>
        <p:txBody>
          <a:bodyPr/>
          <a:lstStyle/>
          <a:p>
            <a:r>
              <a:rPr lang="en-US" dirty="0"/>
              <a:t>What is your favorite thing to learn about in school?</a:t>
            </a:r>
          </a:p>
          <a:p>
            <a:r>
              <a:rPr lang="en-US" dirty="0"/>
              <a:t>“I love to learn about math. I love numbers, but I hate geometry. I am really good at Algebra though.”</a:t>
            </a:r>
          </a:p>
          <a:p>
            <a:r>
              <a:rPr lang="en-US" dirty="0"/>
              <a:t>Paisley did not think long about this question, she had an instant answer. She was the most cognitively developed because she elaborated about what she is good and bad at in math.</a:t>
            </a:r>
          </a:p>
        </p:txBody>
      </p:sp>
      <p:pic>
        <p:nvPicPr>
          <p:cNvPr id="5" name="Picture 4">
            <a:extLst>
              <a:ext uri="{FF2B5EF4-FFF2-40B4-BE49-F238E27FC236}">
                <a16:creationId xmlns:a16="http://schemas.microsoft.com/office/drawing/2014/main" id="{61219DB3-8C4C-468A-AD28-02F9D31E96DA}"/>
              </a:ext>
            </a:extLst>
          </p:cNvPr>
          <p:cNvPicPr>
            <a:picLocks noChangeAspect="1"/>
          </p:cNvPicPr>
          <p:nvPr/>
        </p:nvPicPr>
        <p:blipFill>
          <a:blip r:embed="rId2"/>
          <a:stretch>
            <a:fillRect/>
          </a:stretch>
        </p:blipFill>
        <p:spPr>
          <a:xfrm>
            <a:off x="6573520" y="4606544"/>
            <a:ext cx="3048000" cy="1932432"/>
          </a:xfrm>
          <a:prstGeom prst="rect">
            <a:avLst/>
          </a:prstGeom>
        </p:spPr>
      </p:pic>
    </p:spTree>
    <p:extLst>
      <p:ext uri="{BB962C8B-B14F-4D97-AF65-F5344CB8AC3E}">
        <p14:creationId xmlns:p14="http://schemas.microsoft.com/office/powerpoint/2010/main" val="2308871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lstStyle/>
          <a:p>
            <a:r>
              <a:rPr lang="en-US" dirty="0"/>
              <a:t>If I could do this project again, I would try to prepare myself more for the different personalities of the people I was interviewing. </a:t>
            </a:r>
          </a:p>
          <a:p>
            <a:r>
              <a:rPr lang="en-US" dirty="0"/>
              <a:t>I learned how evident development is in the different developmental stages. </a:t>
            </a:r>
          </a:p>
          <a:p>
            <a:r>
              <a:rPr lang="en-US" dirty="0"/>
              <a:t>Piaget claimed that children develop at different stages in their lives and this was evident in my interview with Paisley</a:t>
            </a:r>
            <a:r>
              <a:rPr lang="en-US"/>
              <a:t>. </a:t>
            </a:r>
            <a:endParaRPr lang="en-US" dirty="0"/>
          </a:p>
          <a:p>
            <a:endParaRPr lang="en-US" dirty="0"/>
          </a:p>
        </p:txBody>
      </p:sp>
    </p:spTree>
    <p:extLst>
      <p:ext uri="{BB962C8B-B14F-4D97-AF65-F5344CB8AC3E}">
        <p14:creationId xmlns:p14="http://schemas.microsoft.com/office/powerpoint/2010/main" val="1186225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Selection of Interviewees</a:t>
            </a:r>
          </a:p>
        </p:txBody>
      </p:sp>
      <p:sp>
        <p:nvSpPr>
          <p:cNvPr id="3" name="Content Placeholder 2"/>
          <p:cNvSpPr>
            <a:spLocks noGrp="1"/>
          </p:cNvSpPr>
          <p:nvPr>
            <p:ph sz="half" idx="1"/>
          </p:nvPr>
        </p:nvSpPr>
        <p:spPr/>
        <p:txBody>
          <a:bodyPr>
            <a:normAutofit/>
          </a:bodyPr>
          <a:lstStyle/>
          <a:p>
            <a:pPr marL="0" indent="0">
              <a:buNone/>
            </a:pPr>
            <a:r>
              <a:rPr lang="en-US" b="1" dirty="0"/>
              <a:t>Hannah</a:t>
            </a:r>
          </a:p>
          <a:p>
            <a:pPr>
              <a:buFont typeface="Arial" panose="020B0604020202020204" pitchFamily="34" charset="0"/>
              <a:buChar char="•"/>
            </a:pPr>
            <a:r>
              <a:rPr lang="en-US" b="1" dirty="0"/>
              <a:t>4 years old</a:t>
            </a:r>
          </a:p>
          <a:p>
            <a:pPr>
              <a:buFont typeface="Arial" panose="020B0604020202020204" pitchFamily="34" charset="0"/>
              <a:buChar char="•"/>
            </a:pPr>
            <a:r>
              <a:rPr lang="en-US" b="1" dirty="0"/>
              <a:t>Early Childhood </a:t>
            </a:r>
          </a:p>
          <a:p>
            <a:pPr marL="0" indent="0">
              <a:buNone/>
            </a:pPr>
            <a:r>
              <a:rPr lang="en-US" b="1" dirty="0"/>
              <a:t>Seth</a:t>
            </a:r>
          </a:p>
          <a:p>
            <a:pPr>
              <a:buFont typeface="Arial" panose="020B0604020202020204" pitchFamily="34" charset="0"/>
              <a:buChar char="•"/>
            </a:pPr>
            <a:r>
              <a:rPr lang="en-US" b="1" dirty="0"/>
              <a:t>10 years old</a:t>
            </a:r>
          </a:p>
          <a:p>
            <a:pPr>
              <a:buFont typeface="Arial" panose="020B0604020202020204" pitchFamily="34" charset="0"/>
              <a:buChar char="•"/>
            </a:pPr>
            <a:r>
              <a:rPr lang="en-US" b="1" dirty="0"/>
              <a:t>Middle Childhood</a:t>
            </a:r>
          </a:p>
          <a:p>
            <a:pPr marL="0" indent="0">
              <a:buNone/>
            </a:pPr>
            <a:endParaRPr lang="en-US" b="1" dirty="0"/>
          </a:p>
          <a:p>
            <a:pPr>
              <a:buFont typeface="Arial" panose="020B0604020202020204" pitchFamily="34" charset="0"/>
              <a:buChar char="•"/>
            </a:pPr>
            <a:endParaRPr lang="en-US" b="1" dirty="0"/>
          </a:p>
        </p:txBody>
      </p:sp>
      <p:sp>
        <p:nvSpPr>
          <p:cNvPr id="4" name="Content Placeholder 3"/>
          <p:cNvSpPr>
            <a:spLocks noGrp="1"/>
          </p:cNvSpPr>
          <p:nvPr>
            <p:ph sz="half" idx="2"/>
          </p:nvPr>
        </p:nvSpPr>
        <p:spPr/>
        <p:txBody>
          <a:bodyPr/>
          <a:lstStyle/>
          <a:p>
            <a:pPr marL="0" indent="0">
              <a:buNone/>
            </a:pPr>
            <a:r>
              <a:rPr lang="en-US" b="1" dirty="0"/>
              <a:t>Paisley</a:t>
            </a:r>
          </a:p>
          <a:p>
            <a:pPr>
              <a:buFont typeface="Arial" panose="020B0604020202020204" pitchFamily="34" charset="0"/>
              <a:buChar char="•"/>
            </a:pPr>
            <a:r>
              <a:rPr lang="en-US" b="1" dirty="0"/>
              <a:t>15 Years old</a:t>
            </a:r>
          </a:p>
          <a:p>
            <a:pPr>
              <a:buFont typeface="Arial" panose="020B0604020202020204" pitchFamily="34" charset="0"/>
              <a:buChar char="•"/>
            </a:pPr>
            <a:r>
              <a:rPr lang="en-US" b="1" dirty="0"/>
              <a:t>Adolescence</a:t>
            </a:r>
          </a:p>
        </p:txBody>
      </p:sp>
      <p:pic>
        <p:nvPicPr>
          <p:cNvPr id="6" name="Picture 5">
            <a:extLst>
              <a:ext uri="{FF2B5EF4-FFF2-40B4-BE49-F238E27FC236}">
                <a16:creationId xmlns:a16="http://schemas.microsoft.com/office/drawing/2014/main" id="{D5D5A472-0F66-4CCA-8F59-60AD3358F71B}"/>
              </a:ext>
            </a:extLst>
          </p:cNvPr>
          <p:cNvPicPr>
            <a:picLocks noChangeAspect="1"/>
          </p:cNvPicPr>
          <p:nvPr/>
        </p:nvPicPr>
        <p:blipFill>
          <a:blip r:embed="rId2"/>
          <a:stretch>
            <a:fillRect/>
          </a:stretch>
        </p:blipFill>
        <p:spPr>
          <a:xfrm>
            <a:off x="6532880" y="3932098"/>
            <a:ext cx="4451833" cy="2473240"/>
          </a:xfrm>
          <a:prstGeom prst="rect">
            <a:avLst/>
          </a:prstGeom>
        </p:spPr>
      </p:pic>
    </p:spTree>
    <p:extLst>
      <p:ext uri="{BB962C8B-B14F-4D97-AF65-F5344CB8AC3E}">
        <p14:creationId xmlns:p14="http://schemas.microsoft.com/office/powerpoint/2010/main" val="200180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Hannah’s Social-Emotional Development</a:t>
            </a:r>
          </a:p>
        </p:txBody>
      </p:sp>
      <p:sp>
        <p:nvSpPr>
          <p:cNvPr id="6" name="Content Placeholder 5"/>
          <p:cNvSpPr>
            <a:spLocks noGrp="1"/>
          </p:cNvSpPr>
          <p:nvPr>
            <p:ph idx="1"/>
          </p:nvPr>
        </p:nvSpPr>
        <p:spPr/>
        <p:txBody>
          <a:bodyPr/>
          <a:lstStyle/>
          <a:p>
            <a:pPr marL="0" indent="0">
              <a:buNone/>
            </a:pPr>
            <a:r>
              <a:rPr lang="en-US" dirty="0"/>
              <a:t>Do you like working in a group or by yourself?</a:t>
            </a:r>
          </a:p>
          <a:p>
            <a:pPr marL="0" indent="0">
              <a:buNone/>
            </a:pPr>
            <a:r>
              <a:rPr lang="en-US" dirty="0"/>
              <a:t>- “I love working with my friends!”</a:t>
            </a:r>
          </a:p>
          <a:p>
            <a:pPr marL="0" indent="0">
              <a:buNone/>
            </a:pPr>
            <a:r>
              <a:rPr lang="en-US" dirty="0"/>
              <a:t>- This shows how her social-emotional development is continuing to grow because she is a very social person who enjoys talking to other people. I was surprised by how well she was doing socially because her parents are divorced.</a:t>
            </a:r>
          </a:p>
        </p:txBody>
      </p:sp>
      <p:pic>
        <p:nvPicPr>
          <p:cNvPr id="3" name="Picture 2">
            <a:extLst>
              <a:ext uri="{FF2B5EF4-FFF2-40B4-BE49-F238E27FC236}">
                <a16:creationId xmlns:a16="http://schemas.microsoft.com/office/drawing/2014/main" id="{924FBF88-4C14-4346-8931-2E805189A894}"/>
              </a:ext>
            </a:extLst>
          </p:cNvPr>
          <p:cNvPicPr>
            <a:picLocks noChangeAspect="1"/>
          </p:cNvPicPr>
          <p:nvPr/>
        </p:nvPicPr>
        <p:blipFill>
          <a:blip r:embed="rId2"/>
          <a:stretch>
            <a:fillRect/>
          </a:stretch>
        </p:blipFill>
        <p:spPr>
          <a:xfrm>
            <a:off x="4582160" y="4489157"/>
            <a:ext cx="3556000" cy="2368843"/>
          </a:xfrm>
          <a:prstGeom prst="rect">
            <a:avLst/>
          </a:prstGeom>
        </p:spPr>
      </p:pic>
    </p:spTree>
    <p:extLst>
      <p:ext uri="{BB962C8B-B14F-4D97-AF65-F5344CB8AC3E}">
        <p14:creationId xmlns:p14="http://schemas.microsoft.com/office/powerpoint/2010/main" val="1665262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E7BA8-41D2-46F1-9501-EF538BC31465}"/>
              </a:ext>
            </a:extLst>
          </p:cNvPr>
          <p:cNvSpPr>
            <a:spLocks noGrp="1"/>
          </p:cNvSpPr>
          <p:nvPr>
            <p:ph type="title"/>
          </p:nvPr>
        </p:nvSpPr>
        <p:spPr/>
        <p:txBody>
          <a:bodyPr/>
          <a:lstStyle/>
          <a:p>
            <a:r>
              <a:rPr lang="en-US" dirty="0"/>
              <a:t>Hannah’s Physical Development</a:t>
            </a:r>
          </a:p>
        </p:txBody>
      </p:sp>
      <p:sp>
        <p:nvSpPr>
          <p:cNvPr id="3" name="Content Placeholder 2">
            <a:extLst>
              <a:ext uri="{FF2B5EF4-FFF2-40B4-BE49-F238E27FC236}">
                <a16:creationId xmlns:a16="http://schemas.microsoft.com/office/drawing/2014/main" id="{8A562BEC-5D16-443C-B7AD-822F2A24EE24}"/>
              </a:ext>
            </a:extLst>
          </p:cNvPr>
          <p:cNvSpPr>
            <a:spLocks noGrp="1"/>
          </p:cNvSpPr>
          <p:nvPr>
            <p:ph idx="1"/>
          </p:nvPr>
        </p:nvSpPr>
        <p:spPr/>
        <p:txBody>
          <a:bodyPr/>
          <a:lstStyle/>
          <a:p>
            <a:r>
              <a:rPr lang="en-US" dirty="0"/>
              <a:t>Can you run faster than your friends?</a:t>
            </a:r>
          </a:p>
          <a:p>
            <a:r>
              <a:rPr lang="en-US" dirty="0"/>
              <a:t>“YES! I bet you can’t run faster than me.”</a:t>
            </a:r>
          </a:p>
          <a:p>
            <a:r>
              <a:rPr lang="en-US" dirty="0"/>
              <a:t>During our race, I observed that when Hannah was running, she was wobbling from side to side and also bobbing up and down. This is normal for a child her age because their gross motor movement is not fully developed yet. </a:t>
            </a:r>
          </a:p>
        </p:txBody>
      </p:sp>
      <p:pic>
        <p:nvPicPr>
          <p:cNvPr id="5" name="Picture 4">
            <a:extLst>
              <a:ext uri="{FF2B5EF4-FFF2-40B4-BE49-F238E27FC236}">
                <a16:creationId xmlns:a16="http://schemas.microsoft.com/office/drawing/2014/main" id="{1EDBC113-5E52-4098-9232-909DAC7AE8F5}"/>
              </a:ext>
            </a:extLst>
          </p:cNvPr>
          <p:cNvPicPr>
            <a:picLocks noChangeAspect="1"/>
          </p:cNvPicPr>
          <p:nvPr/>
        </p:nvPicPr>
        <p:blipFill>
          <a:blip r:embed="rId2"/>
          <a:stretch>
            <a:fillRect/>
          </a:stretch>
        </p:blipFill>
        <p:spPr>
          <a:xfrm>
            <a:off x="4968240" y="4424680"/>
            <a:ext cx="3149600" cy="2362200"/>
          </a:xfrm>
          <a:prstGeom prst="rect">
            <a:avLst/>
          </a:prstGeom>
        </p:spPr>
      </p:pic>
    </p:spTree>
    <p:extLst>
      <p:ext uri="{BB962C8B-B14F-4D97-AF65-F5344CB8AC3E}">
        <p14:creationId xmlns:p14="http://schemas.microsoft.com/office/powerpoint/2010/main" val="280521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40637-B2DC-4664-8835-4339B99D598E}"/>
              </a:ext>
            </a:extLst>
          </p:cNvPr>
          <p:cNvSpPr>
            <a:spLocks noGrp="1"/>
          </p:cNvSpPr>
          <p:nvPr>
            <p:ph type="title"/>
          </p:nvPr>
        </p:nvSpPr>
        <p:spPr/>
        <p:txBody>
          <a:bodyPr/>
          <a:lstStyle/>
          <a:p>
            <a:r>
              <a:rPr lang="en-US" dirty="0"/>
              <a:t>Hannah’s Cognitive Development</a:t>
            </a:r>
          </a:p>
        </p:txBody>
      </p:sp>
      <p:sp>
        <p:nvSpPr>
          <p:cNvPr id="3" name="Content Placeholder 2">
            <a:extLst>
              <a:ext uri="{FF2B5EF4-FFF2-40B4-BE49-F238E27FC236}">
                <a16:creationId xmlns:a16="http://schemas.microsoft.com/office/drawing/2014/main" id="{00F1D014-5EA1-4286-9082-676E85227F64}"/>
              </a:ext>
            </a:extLst>
          </p:cNvPr>
          <p:cNvSpPr>
            <a:spLocks noGrp="1"/>
          </p:cNvSpPr>
          <p:nvPr>
            <p:ph idx="1"/>
          </p:nvPr>
        </p:nvSpPr>
        <p:spPr/>
        <p:txBody>
          <a:bodyPr/>
          <a:lstStyle/>
          <a:p>
            <a:r>
              <a:rPr lang="en-US" dirty="0"/>
              <a:t>Do you know how flowers grow?</a:t>
            </a:r>
          </a:p>
          <a:p>
            <a:r>
              <a:rPr lang="en-US" dirty="0"/>
              <a:t>“My mommy and I go to the store to buy flowers and then we plant them in the yard and water them.”</a:t>
            </a:r>
          </a:p>
          <a:p>
            <a:r>
              <a:rPr lang="en-US" dirty="0"/>
              <a:t>This showed me that Hannah’s cognitive development was on track with other children in early childhood because most younger children do not exactly know how flowers grow.</a:t>
            </a:r>
          </a:p>
        </p:txBody>
      </p:sp>
      <p:pic>
        <p:nvPicPr>
          <p:cNvPr id="5" name="Picture 4">
            <a:extLst>
              <a:ext uri="{FF2B5EF4-FFF2-40B4-BE49-F238E27FC236}">
                <a16:creationId xmlns:a16="http://schemas.microsoft.com/office/drawing/2014/main" id="{3B568008-5A33-48F4-A899-70FBF515DEF7}"/>
              </a:ext>
            </a:extLst>
          </p:cNvPr>
          <p:cNvPicPr>
            <a:picLocks noChangeAspect="1"/>
          </p:cNvPicPr>
          <p:nvPr/>
        </p:nvPicPr>
        <p:blipFill>
          <a:blip r:embed="rId2"/>
          <a:stretch>
            <a:fillRect/>
          </a:stretch>
        </p:blipFill>
        <p:spPr>
          <a:xfrm>
            <a:off x="6167120" y="4489026"/>
            <a:ext cx="3195320" cy="2130213"/>
          </a:xfrm>
          <a:prstGeom prst="rect">
            <a:avLst/>
          </a:prstGeom>
        </p:spPr>
      </p:pic>
    </p:spTree>
    <p:extLst>
      <p:ext uri="{BB962C8B-B14F-4D97-AF65-F5344CB8AC3E}">
        <p14:creationId xmlns:p14="http://schemas.microsoft.com/office/powerpoint/2010/main" val="3450423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Seth’s Social-Emotional Development</a:t>
            </a:r>
          </a:p>
        </p:txBody>
      </p:sp>
      <p:sp>
        <p:nvSpPr>
          <p:cNvPr id="6" name="Content Placeholder 5"/>
          <p:cNvSpPr>
            <a:spLocks noGrp="1"/>
          </p:cNvSpPr>
          <p:nvPr>
            <p:ph idx="1"/>
          </p:nvPr>
        </p:nvSpPr>
        <p:spPr/>
        <p:txBody>
          <a:bodyPr/>
          <a:lstStyle/>
          <a:p>
            <a:pPr marL="0" indent="0">
              <a:buNone/>
            </a:pPr>
            <a:r>
              <a:rPr lang="en-US" dirty="0"/>
              <a:t>What makes you happy?</a:t>
            </a:r>
          </a:p>
          <a:p>
            <a:pPr marL="0" indent="0">
              <a:buNone/>
            </a:pPr>
            <a:r>
              <a:rPr lang="en-US" dirty="0"/>
              <a:t>- “Watching and playing soccer.”</a:t>
            </a:r>
          </a:p>
          <a:p>
            <a:pPr marL="0" indent="0">
              <a:buNone/>
            </a:pPr>
            <a:r>
              <a:rPr lang="en-US" dirty="0"/>
              <a:t>- After a few follow up questions, I could tell that he has a passion for soccer. He is well developed in his social-emotional stage of development because he is actively engaged with others on and off the field. </a:t>
            </a:r>
          </a:p>
        </p:txBody>
      </p:sp>
      <p:pic>
        <p:nvPicPr>
          <p:cNvPr id="4" name="Picture 3">
            <a:extLst>
              <a:ext uri="{FF2B5EF4-FFF2-40B4-BE49-F238E27FC236}">
                <a16:creationId xmlns:a16="http://schemas.microsoft.com/office/drawing/2014/main" id="{A000C5EB-F144-4E37-9240-8E6D190AEDB5}"/>
              </a:ext>
            </a:extLst>
          </p:cNvPr>
          <p:cNvPicPr>
            <a:picLocks noChangeAspect="1"/>
          </p:cNvPicPr>
          <p:nvPr/>
        </p:nvPicPr>
        <p:blipFill>
          <a:blip r:embed="rId2"/>
          <a:stretch>
            <a:fillRect/>
          </a:stretch>
        </p:blipFill>
        <p:spPr>
          <a:xfrm>
            <a:off x="7767320" y="4343400"/>
            <a:ext cx="3200400" cy="2133600"/>
          </a:xfrm>
          <a:prstGeom prst="rect">
            <a:avLst/>
          </a:prstGeom>
        </p:spPr>
      </p:pic>
    </p:spTree>
    <p:extLst>
      <p:ext uri="{BB962C8B-B14F-4D97-AF65-F5344CB8AC3E}">
        <p14:creationId xmlns:p14="http://schemas.microsoft.com/office/powerpoint/2010/main" val="122639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87A1E-863F-4E9D-A411-58C162C0B0E1}"/>
              </a:ext>
            </a:extLst>
          </p:cNvPr>
          <p:cNvSpPr>
            <a:spLocks noGrp="1"/>
          </p:cNvSpPr>
          <p:nvPr>
            <p:ph type="title"/>
          </p:nvPr>
        </p:nvSpPr>
        <p:spPr/>
        <p:txBody>
          <a:bodyPr/>
          <a:lstStyle/>
          <a:p>
            <a:r>
              <a:rPr lang="en-US" dirty="0"/>
              <a:t>Seth’s Physical Development</a:t>
            </a:r>
          </a:p>
        </p:txBody>
      </p:sp>
      <p:sp>
        <p:nvSpPr>
          <p:cNvPr id="3" name="Content Placeholder 2">
            <a:extLst>
              <a:ext uri="{FF2B5EF4-FFF2-40B4-BE49-F238E27FC236}">
                <a16:creationId xmlns:a16="http://schemas.microsoft.com/office/drawing/2014/main" id="{FA65C97C-C4EE-49DE-95D2-6B8545F2E516}"/>
              </a:ext>
            </a:extLst>
          </p:cNvPr>
          <p:cNvSpPr>
            <a:spLocks noGrp="1"/>
          </p:cNvSpPr>
          <p:nvPr>
            <p:ph idx="1"/>
          </p:nvPr>
        </p:nvSpPr>
        <p:spPr/>
        <p:txBody>
          <a:bodyPr/>
          <a:lstStyle/>
          <a:p>
            <a:r>
              <a:rPr lang="en-US" dirty="0"/>
              <a:t>How much exercise do you get each day?</a:t>
            </a:r>
          </a:p>
          <a:p>
            <a:r>
              <a:rPr lang="en-US" dirty="0"/>
              <a:t>“I get about three hours.”</a:t>
            </a:r>
          </a:p>
          <a:p>
            <a:r>
              <a:rPr lang="en-US" dirty="0"/>
              <a:t>This proves that Seth is above average in his physical development because his gross motor skills are more developed since he plays soccer on a regular basis. Three hours of physical activity is health for a child his age.</a:t>
            </a:r>
          </a:p>
        </p:txBody>
      </p:sp>
      <p:pic>
        <p:nvPicPr>
          <p:cNvPr id="5" name="Picture 4">
            <a:extLst>
              <a:ext uri="{FF2B5EF4-FFF2-40B4-BE49-F238E27FC236}">
                <a16:creationId xmlns:a16="http://schemas.microsoft.com/office/drawing/2014/main" id="{0D009807-8C3F-487C-AB3E-5B25BFA89658}"/>
              </a:ext>
            </a:extLst>
          </p:cNvPr>
          <p:cNvPicPr>
            <a:picLocks noChangeAspect="1"/>
          </p:cNvPicPr>
          <p:nvPr/>
        </p:nvPicPr>
        <p:blipFill>
          <a:blip r:embed="rId2"/>
          <a:stretch>
            <a:fillRect/>
          </a:stretch>
        </p:blipFill>
        <p:spPr>
          <a:xfrm>
            <a:off x="7846060" y="4589548"/>
            <a:ext cx="2824480" cy="1882987"/>
          </a:xfrm>
          <a:prstGeom prst="rect">
            <a:avLst/>
          </a:prstGeom>
        </p:spPr>
      </p:pic>
    </p:spTree>
    <p:extLst>
      <p:ext uri="{BB962C8B-B14F-4D97-AF65-F5344CB8AC3E}">
        <p14:creationId xmlns:p14="http://schemas.microsoft.com/office/powerpoint/2010/main" val="2399242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B87AD-B4E5-4716-A67F-E8609E7BC5A8}"/>
              </a:ext>
            </a:extLst>
          </p:cNvPr>
          <p:cNvSpPr>
            <a:spLocks noGrp="1"/>
          </p:cNvSpPr>
          <p:nvPr>
            <p:ph type="title"/>
          </p:nvPr>
        </p:nvSpPr>
        <p:spPr/>
        <p:txBody>
          <a:bodyPr/>
          <a:lstStyle/>
          <a:p>
            <a:r>
              <a:rPr lang="en-US" dirty="0"/>
              <a:t>Seth’s Cognitive Development</a:t>
            </a:r>
          </a:p>
        </p:txBody>
      </p:sp>
      <p:sp>
        <p:nvSpPr>
          <p:cNvPr id="3" name="Content Placeholder 2">
            <a:extLst>
              <a:ext uri="{FF2B5EF4-FFF2-40B4-BE49-F238E27FC236}">
                <a16:creationId xmlns:a16="http://schemas.microsoft.com/office/drawing/2014/main" id="{5B1EAC9A-C197-4EDB-B9EB-558BC899E73D}"/>
              </a:ext>
            </a:extLst>
          </p:cNvPr>
          <p:cNvSpPr>
            <a:spLocks noGrp="1"/>
          </p:cNvSpPr>
          <p:nvPr>
            <p:ph idx="1"/>
          </p:nvPr>
        </p:nvSpPr>
        <p:spPr/>
        <p:txBody>
          <a:bodyPr/>
          <a:lstStyle/>
          <a:p>
            <a:r>
              <a:rPr lang="en-US" dirty="0"/>
              <a:t>I observed his attention span during the interview. </a:t>
            </a:r>
          </a:p>
          <a:p>
            <a:r>
              <a:rPr lang="en-US" dirty="0"/>
              <a:t>Throughout the interview Seth was really paying attention to what I was saying unlike my interview with Hannah when I struggled to keep her focused. This shows that Seth is more cognitively developed. </a:t>
            </a:r>
          </a:p>
        </p:txBody>
      </p:sp>
      <p:pic>
        <p:nvPicPr>
          <p:cNvPr id="5" name="Picture 4">
            <a:extLst>
              <a:ext uri="{FF2B5EF4-FFF2-40B4-BE49-F238E27FC236}">
                <a16:creationId xmlns:a16="http://schemas.microsoft.com/office/drawing/2014/main" id="{A7EDBF16-462C-48E4-B72F-7545BA677D79}"/>
              </a:ext>
            </a:extLst>
          </p:cNvPr>
          <p:cNvPicPr>
            <a:picLocks noChangeAspect="1"/>
          </p:cNvPicPr>
          <p:nvPr/>
        </p:nvPicPr>
        <p:blipFill>
          <a:blip r:embed="rId2"/>
          <a:stretch>
            <a:fillRect/>
          </a:stretch>
        </p:blipFill>
        <p:spPr>
          <a:xfrm>
            <a:off x="7112000" y="3984284"/>
            <a:ext cx="4058194" cy="2731476"/>
          </a:xfrm>
          <a:prstGeom prst="rect">
            <a:avLst/>
          </a:prstGeom>
        </p:spPr>
      </p:pic>
    </p:spTree>
    <p:extLst>
      <p:ext uri="{BB962C8B-B14F-4D97-AF65-F5344CB8AC3E}">
        <p14:creationId xmlns:p14="http://schemas.microsoft.com/office/powerpoint/2010/main" val="60186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Paisley’s Social-Emotional Development</a:t>
            </a:r>
          </a:p>
        </p:txBody>
      </p:sp>
      <p:sp>
        <p:nvSpPr>
          <p:cNvPr id="6" name="Content Placeholder 5"/>
          <p:cNvSpPr>
            <a:spLocks noGrp="1"/>
          </p:cNvSpPr>
          <p:nvPr>
            <p:ph idx="1"/>
          </p:nvPr>
        </p:nvSpPr>
        <p:spPr/>
        <p:txBody>
          <a:bodyPr/>
          <a:lstStyle/>
          <a:p>
            <a:pPr marL="0" indent="0">
              <a:buNone/>
            </a:pPr>
            <a:r>
              <a:rPr lang="en-US" dirty="0"/>
              <a:t>If you witnessed bullying, would you stand up to the bully?</a:t>
            </a:r>
          </a:p>
          <a:p>
            <a:pPr marL="0" indent="0">
              <a:buNone/>
            </a:pPr>
            <a:r>
              <a:rPr lang="en-US" dirty="0"/>
              <a:t>- “Of course I would. No one deserves to be treated badly for no reason by someone who doesn’t really know them.”</a:t>
            </a:r>
          </a:p>
          <a:p>
            <a:pPr marL="0" indent="0">
              <a:buNone/>
            </a:pPr>
            <a:r>
              <a:rPr lang="en-US" dirty="0"/>
              <a:t>- This shows she is well socially developed because she cares about people other than herself.</a:t>
            </a:r>
          </a:p>
        </p:txBody>
      </p:sp>
      <p:pic>
        <p:nvPicPr>
          <p:cNvPr id="3" name="Picture 2">
            <a:extLst>
              <a:ext uri="{FF2B5EF4-FFF2-40B4-BE49-F238E27FC236}">
                <a16:creationId xmlns:a16="http://schemas.microsoft.com/office/drawing/2014/main" id="{AB22AECA-FD34-4E1E-BBB8-BFF3C368B8B7}"/>
              </a:ext>
            </a:extLst>
          </p:cNvPr>
          <p:cNvPicPr>
            <a:picLocks noChangeAspect="1"/>
          </p:cNvPicPr>
          <p:nvPr/>
        </p:nvPicPr>
        <p:blipFill>
          <a:blip r:embed="rId2"/>
          <a:stretch>
            <a:fillRect/>
          </a:stretch>
        </p:blipFill>
        <p:spPr>
          <a:xfrm>
            <a:off x="6014720" y="4140200"/>
            <a:ext cx="2399792" cy="2399792"/>
          </a:xfrm>
          <a:prstGeom prst="rect">
            <a:avLst/>
          </a:prstGeom>
        </p:spPr>
      </p:pic>
    </p:spTree>
    <p:extLst>
      <p:ext uri="{BB962C8B-B14F-4D97-AF65-F5344CB8AC3E}">
        <p14:creationId xmlns:p14="http://schemas.microsoft.com/office/powerpoint/2010/main" val="2499828168"/>
      </p:ext>
    </p:extLst>
  </p:cSld>
  <p:clrMapOvr>
    <a:masterClrMapping/>
  </p:clrMapOvr>
</p:sld>
</file>

<file path=ppt/theme/theme1.xml><?xml version="1.0" encoding="utf-8"?>
<a:theme xmlns:a="http://schemas.openxmlformats.org/drawingml/2006/main" name="Feathered">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docProps/app.xml><?xml version="1.0" encoding="utf-8"?>
<Properties xmlns="http://schemas.openxmlformats.org/officeDocument/2006/extended-properties" xmlns:vt="http://schemas.openxmlformats.org/officeDocument/2006/docPropsVTypes">
  <Template>TM10001104[[fn=Feathered]]</Template>
  <TotalTime>596</TotalTime>
  <Words>639</Words>
  <Application>Microsoft Office PowerPoint</Application>
  <PresentationFormat>Widescreen</PresentationFormat>
  <Paragraphs>51</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Century Schoolbook</vt:lpstr>
      <vt:lpstr>Corbel</vt:lpstr>
      <vt:lpstr>Feathered</vt:lpstr>
      <vt:lpstr>Three Ages Project</vt:lpstr>
      <vt:lpstr>Selection of Interviewees</vt:lpstr>
      <vt:lpstr>Hannah’s Social-Emotional Development</vt:lpstr>
      <vt:lpstr>Hannah’s Physical Development</vt:lpstr>
      <vt:lpstr>Hannah’s Cognitive Development</vt:lpstr>
      <vt:lpstr>Seth’s Social-Emotional Development</vt:lpstr>
      <vt:lpstr>Seth’s Physical Development</vt:lpstr>
      <vt:lpstr>Seth’s Cognitive Development</vt:lpstr>
      <vt:lpstr>Paisley’s Social-Emotional Development</vt:lpstr>
      <vt:lpstr>Paisley’s Physical Development</vt:lpstr>
      <vt:lpstr>Paisley’s Cognitive Development</vt:lpstr>
      <vt:lpstr>Conclusions</vt:lpstr>
    </vt:vector>
  </TitlesOfParts>
  <Company>Virginia Commonwealth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Three Ages Project Template</dc:title>
  <dc:creator>Alexandra Martelli</dc:creator>
  <cp:lastModifiedBy>Hope Barnhart</cp:lastModifiedBy>
  <cp:revision>30</cp:revision>
  <dcterms:created xsi:type="dcterms:W3CDTF">2018-11-13T22:57:28Z</dcterms:created>
  <dcterms:modified xsi:type="dcterms:W3CDTF">2018-11-19T16:06:17Z</dcterms:modified>
</cp:coreProperties>
</file>