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Auld" userId="cdd70cbff519fccd" providerId="LiveId" clId="{5FC0ED57-7B7A-42B0-9899-503AFBA0CFB9}"/>
    <pc:docChg chg="custSel modSld">
      <pc:chgData name="Grace Auld" userId="cdd70cbff519fccd" providerId="LiveId" clId="{5FC0ED57-7B7A-42B0-9899-503AFBA0CFB9}" dt="2018-11-14T01:15:28.821" v="4646" actId="1076"/>
      <pc:docMkLst>
        <pc:docMk/>
      </pc:docMkLst>
      <pc:sldChg chg="modSp">
        <pc:chgData name="Grace Auld" userId="cdd70cbff519fccd" providerId="LiveId" clId="{5FC0ED57-7B7A-42B0-9899-503AFBA0CFB9}" dt="2018-11-14T00:08:12.047" v="514" actId="20577"/>
        <pc:sldMkLst>
          <pc:docMk/>
          <pc:sldMk cId="31372006" sldId="258"/>
        </pc:sldMkLst>
        <pc:spChg chg="mod">
          <ac:chgData name="Grace Auld" userId="cdd70cbff519fccd" providerId="LiveId" clId="{5FC0ED57-7B7A-42B0-9899-503AFBA0CFB9}" dt="2018-11-14T00:08:12.047" v="514" actId="20577"/>
          <ac:spMkLst>
            <pc:docMk/>
            <pc:sldMk cId="31372006" sldId="258"/>
            <ac:spMk id="3" creationId="{63D93A71-42A8-4A19-9685-7BF8A1A2E9AA}"/>
          </ac:spMkLst>
        </pc:spChg>
      </pc:sldChg>
      <pc:sldChg chg="addSp modSp">
        <pc:chgData name="Grace Auld" userId="cdd70cbff519fccd" providerId="LiveId" clId="{5FC0ED57-7B7A-42B0-9899-503AFBA0CFB9}" dt="2018-11-14T01:13:19.360" v="4632" actId="14861"/>
        <pc:sldMkLst>
          <pc:docMk/>
          <pc:sldMk cId="3409977315" sldId="259"/>
        </pc:sldMkLst>
        <pc:spChg chg="mod">
          <ac:chgData name="Grace Auld" userId="cdd70cbff519fccd" providerId="LiveId" clId="{5FC0ED57-7B7A-42B0-9899-503AFBA0CFB9}" dt="2018-11-14T00:15:38.845" v="846" actId="20577"/>
          <ac:spMkLst>
            <pc:docMk/>
            <pc:sldMk cId="3409977315" sldId="259"/>
            <ac:spMk id="3" creationId="{1156DF4C-55B1-4E68-B887-8AD5D05D8CB0}"/>
          </ac:spMkLst>
        </pc:spChg>
        <pc:spChg chg="add mod">
          <ac:chgData name="Grace Auld" userId="cdd70cbff519fccd" providerId="LiveId" clId="{5FC0ED57-7B7A-42B0-9899-503AFBA0CFB9}" dt="2018-11-14T01:13:19.360" v="4632" actId="14861"/>
          <ac:spMkLst>
            <pc:docMk/>
            <pc:sldMk cId="3409977315" sldId="259"/>
            <ac:spMk id="6" creationId="{A94EACF2-1F27-40DD-B980-D9DE35AE3916}"/>
          </ac:spMkLst>
        </pc:spChg>
        <pc:picChg chg="add mod">
          <ac:chgData name="Grace Auld" userId="cdd70cbff519fccd" providerId="LiveId" clId="{5FC0ED57-7B7A-42B0-9899-503AFBA0CFB9}" dt="2018-11-14T01:13:19.360" v="4632" actId="14861"/>
          <ac:picMkLst>
            <pc:docMk/>
            <pc:sldMk cId="3409977315" sldId="259"/>
            <ac:picMk id="5" creationId="{54F6A1A4-3A4C-44DE-B5B4-59880697EEAB}"/>
          </ac:picMkLst>
        </pc:picChg>
      </pc:sldChg>
      <pc:sldChg chg="modSp">
        <pc:chgData name="Grace Auld" userId="cdd70cbff519fccd" providerId="LiveId" clId="{5FC0ED57-7B7A-42B0-9899-503AFBA0CFB9}" dt="2018-11-14T00:25:27.964" v="1401" actId="20577"/>
        <pc:sldMkLst>
          <pc:docMk/>
          <pc:sldMk cId="427756978" sldId="260"/>
        </pc:sldMkLst>
        <pc:spChg chg="mod">
          <ac:chgData name="Grace Auld" userId="cdd70cbff519fccd" providerId="LiveId" clId="{5FC0ED57-7B7A-42B0-9899-503AFBA0CFB9}" dt="2018-11-14T00:16:06.357" v="855" actId="20577"/>
          <ac:spMkLst>
            <pc:docMk/>
            <pc:sldMk cId="427756978" sldId="260"/>
            <ac:spMk id="2" creationId="{7C80D1EE-8DD5-41CE-B4FD-D42C4A60D290}"/>
          </ac:spMkLst>
        </pc:spChg>
        <pc:spChg chg="mod">
          <ac:chgData name="Grace Auld" userId="cdd70cbff519fccd" providerId="LiveId" clId="{5FC0ED57-7B7A-42B0-9899-503AFBA0CFB9}" dt="2018-11-14T00:25:27.964" v="1401" actId="20577"/>
          <ac:spMkLst>
            <pc:docMk/>
            <pc:sldMk cId="427756978" sldId="260"/>
            <ac:spMk id="3" creationId="{AB1B65AA-DAAF-4BFA-A7CE-6014CEA3E393}"/>
          </ac:spMkLst>
        </pc:spChg>
      </pc:sldChg>
      <pc:sldChg chg="addSp modSp">
        <pc:chgData name="Grace Auld" userId="cdd70cbff519fccd" providerId="LiveId" clId="{5FC0ED57-7B7A-42B0-9899-503AFBA0CFB9}" dt="2018-11-14T01:14:32.384" v="4637" actId="14861"/>
        <pc:sldMkLst>
          <pc:docMk/>
          <pc:sldMk cId="1435125826" sldId="261"/>
        </pc:sldMkLst>
        <pc:spChg chg="mod">
          <ac:chgData name="Grace Auld" userId="cdd70cbff519fccd" providerId="LiveId" clId="{5FC0ED57-7B7A-42B0-9899-503AFBA0CFB9}" dt="2018-11-14T00:42:02.041" v="1798" actId="20577"/>
          <ac:spMkLst>
            <pc:docMk/>
            <pc:sldMk cId="1435125826" sldId="261"/>
            <ac:spMk id="3" creationId="{56CBA610-EA67-4A0A-96FA-B64E6BE79E45}"/>
          </ac:spMkLst>
        </pc:spChg>
        <pc:spChg chg="add mod">
          <ac:chgData name="Grace Auld" userId="cdd70cbff519fccd" providerId="LiveId" clId="{5FC0ED57-7B7A-42B0-9899-503AFBA0CFB9}" dt="2018-11-14T01:14:32.384" v="4637" actId="14861"/>
          <ac:spMkLst>
            <pc:docMk/>
            <pc:sldMk cId="1435125826" sldId="261"/>
            <ac:spMk id="6" creationId="{48C2E707-C452-4C7C-891E-3ADA46A36BAB}"/>
          </ac:spMkLst>
        </pc:spChg>
        <pc:picChg chg="add mod">
          <ac:chgData name="Grace Auld" userId="cdd70cbff519fccd" providerId="LiveId" clId="{5FC0ED57-7B7A-42B0-9899-503AFBA0CFB9}" dt="2018-11-14T01:14:32.384" v="4637" actId="14861"/>
          <ac:picMkLst>
            <pc:docMk/>
            <pc:sldMk cId="1435125826" sldId="261"/>
            <ac:picMk id="5" creationId="{ADD2D690-BB02-4C62-9CE7-781E0D1F096E}"/>
          </ac:picMkLst>
        </pc:picChg>
      </pc:sldChg>
      <pc:sldChg chg="modSp">
        <pc:chgData name="Grace Auld" userId="cdd70cbff519fccd" providerId="LiveId" clId="{5FC0ED57-7B7A-42B0-9899-503AFBA0CFB9}" dt="2018-11-14T00:50:18.821" v="2177" actId="20577"/>
        <pc:sldMkLst>
          <pc:docMk/>
          <pc:sldMk cId="2206739829" sldId="262"/>
        </pc:sldMkLst>
        <pc:spChg chg="mod">
          <ac:chgData name="Grace Auld" userId="cdd70cbff519fccd" providerId="LiveId" clId="{5FC0ED57-7B7A-42B0-9899-503AFBA0CFB9}" dt="2018-11-14T00:50:18.821" v="2177" actId="20577"/>
          <ac:spMkLst>
            <pc:docMk/>
            <pc:sldMk cId="2206739829" sldId="262"/>
            <ac:spMk id="3" creationId="{DBB0AF9E-42B8-4AF8-8F19-FF34A3AC706A}"/>
          </ac:spMkLst>
        </pc:spChg>
      </pc:sldChg>
      <pc:sldChg chg="modSp">
        <pc:chgData name="Grace Auld" userId="cdd70cbff519fccd" providerId="LiveId" clId="{5FC0ED57-7B7A-42B0-9899-503AFBA0CFB9}" dt="2018-11-14T00:54:42.253" v="2784" actId="20577"/>
        <pc:sldMkLst>
          <pc:docMk/>
          <pc:sldMk cId="3691505429" sldId="263"/>
        </pc:sldMkLst>
        <pc:spChg chg="mod">
          <ac:chgData name="Grace Auld" userId="cdd70cbff519fccd" providerId="LiveId" clId="{5FC0ED57-7B7A-42B0-9899-503AFBA0CFB9}" dt="2018-11-14T00:54:42.253" v="2784" actId="20577"/>
          <ac:spMkLst>
            <pc:docMk/>
            <pc:sldMk cId="3691505429" sldId="263"/>
            <ac:spMk id="3" creationId="{C74369AD-DFC2-4843-83B5-A3FC6EE01763}"/>
          </ac:spMkLst>
        </pc:spChg>
      </pc:sldChg>
      <pc:sldChg chg="modSp">
        <pc:chgData name="Grace Auld" userId="cdd70cbff519fccd" providerId="LiveId" clId="{5FC0ED57-7B7A-42B0-9899-503AFBA0CFB9}" dt="2018-11-14T00:57:47.283" v="3125" actId="20577"/>
        <pc:sldMkLst>
          <pc:docMk/>
          <pc:sldMk cId="367534712" sldId="264"/>
        </pc:sldMkLst>
        <pc:spChg chg="mod">
          <ac:chgData name="Grace Auld" userId="cdd70cbff519fccd" providerId="LiveId" clId="{5FC0ED57-7B7A-42B0-9899-503AFBA0CFB9}" dt="2018-11-14T00:57:47.283" v="3125" actId="20577"/>
          <ac:spMkLst>
            <pc:docMk/>
            <pc:sldMk cId="367534712" sldId="264"/>
            <ac:spMk id="3" creationId="{00636487-CCC6-466A-8CBE-E9B166F7FAC6}"/>
          </ac:spMkLst>
        </pc:spChg>
      </pc:sldChg>
      <pc:sldChg chg="addSp modSp">
        <pc:chgData name="Grace Auld" userId="cdd70cbff519fccd" providerId="LiveId" clId="{5FC0ED57-7B7A-42B0-9899-503AFBA0CFB9}" dt="2018-11-14T01:15:28.821" v="4646" actId="1076"/>
        <pc:sldMkLst>
          <pc:docMk/>
          <pc:sldMk cId="3996062017" sldId="265"/>
        </pc:sldMkLst>
        <pc:spChg chg="mod">
          <ac:chgData name="Grace Auld" userId="cdd70cbff519fccd" providerId="LiveId" clId="{5FC0ED57-7B7A-42B0-9899-503AFBA0CFB9}" dt="2018-11-14T01:02:09.502" v="3717" actId="20577"/>
          <ac:spMkLst>
            <pc:docMk/>
            <pc:sldMk cId="3996062017" sldId="265"/>
            <ac:spMk id="3" creationId="{CE168EA1-A9AB-4905-8A1B-67D5F249654E}"/>
          </ac:spMkLst>
        </pc:spChg>
        <pc:spChg chg="add mod">
          <ac:chgData name="Grace Auld" userId="cdd70cbff519fccd" providerId="LiveId" clId="{5FC0ED57-7B7A-42B0-9899-503AFBA0CFB9}" dt="2018-11-14T01:15:24.225" v="4644" actId="1076"/>
          <ac:spMkLst>
            <pc:docMk/>
            <pc:sldMk cId="3996062017" sldId="265"/>
            <ac:spMk id="6" creationId="{20776866-8337-4F7F-9F8C-7E5C81A59859}"/>
          </ac:spMkLst>
        </pc:spChg>
        <pc:picChg chg="add mod">
          <ac:chgData name="Grace Auld" userId="cdd70cbff519fccd" providerId="LiveId" clId="{5FC0ED57-7B7A-42B0-9899-503AFBA0CFB9}" dt="2018-11-14T01:15:28.821" v="4646" actId="1076"/>
          <ac:picMkLst>
            <pc:docMk/>
            <pc:sldMk cId="3996062017" sldId="265"/>
            <ac:picMk id="5" creationId="{63E5A972-6D55-4C0C-9788-4AD61AA08618}"/>
          </ac:picMkLst>
        </pc:picChg>
      </pc:sldChg>
      <pc:sldChg chg="modSp">
        <pc:chgData name="Grace Auld" userId="cdd70cbff519fccd" providerId="LiveId" clId="{5FC0ED57-7B7A-42B0-9899-503AFBA0CFB9}" dt="2018-11-14T01:04:36.568" v="4149" actId="20577"/>
        <pc:sldMkLst>
          <pc:docMk/>
          <pc:sldMk cId="746322033" sldId="266"/>
        </pc:sldMkLst>
        <pc:spChg chg="mod">
          <ac:chgData name="Grace Auld" userId="cdd70cbff519fccd" providerId="LiveId" clId="{5FC0ED57-7B7A-42B0-9899-503AFBA0CFB9}" dt="2018-11-14T01:04:36.568" v="4149" actId="20577"/>
          <ac:spMkLst>
            <pc:docMk/>
            <pc:sldMk cId="746322033" sldId="266"/>
            <ac:spMk id="3" creationId="{BD00EDDC-DDB9-4DF8-A8F2-95823F03759A}"/>
          </ac:spMkLst>
        </pc:spChg>
      </pc:sldChg>
      <pc:sldChg chg="modSp">
        <pc:chgData name="Grace Auld" userId="cdd70cbff519fccd" providerId="LiveId" clId="{5FC0ED57-7B7A-42B0-9899-503AFBA0CFB9}" dt="2018-11-14T01:11:18.822" v="4626"/>
        <pc:sldMkLst>
          <pc:docMk/>
          <pc:sldMk cId="2117518521" sldId="267"/>
        </pc:sldMkLst>
        <pc:spChg chg="mod">
          <ac:chgData name="Grace Auld" userId="cdd70cbff519fccd" providerId="LiveId" clId="{5FC0ED57-7B7A-42B0-9899-503AFBA0CFB9}" dt="2018-11-14T01:11:18.822" v="4626"/>
          <ac:spMkLst>
            <pc:docMk/>
            <pc:sldMk cId="2117518521" sldId="267"/>
            <ac:spMk id="3" creationId="{DF5B4271-4D9A-41B1-9116-59720FA1AE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3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75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4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6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9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9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9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1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7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4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9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EE752-B937-45B9-8094-4A38F7AE754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5AD3-97F8-4921-8116-2560B80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partumprogress.com/two-studies-find-postpartum-anxiety-more-common-than-expected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flickr.com/photos/mainedoe/5635833648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justintarte.com/2013/10/8-things-every-student-deserves.html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teensrc.wordpress.com/2012/11/06/wcl-teens-tag-groups-and-beyond-in-wellington-count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effreygifford.com/2011/11/16/be-curiou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maslegacycookbooks.com/food-and-health-news/" TargetMode="External"/><Relationship Id="rId2" Type="http://schemas.openxmlformats.org/officeDocument/2006/relationships/image" Target="../media/image7.1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C703-9A0A-4F56-9C23-17C2ABF0F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Ages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BE481-5C6E-474A-8B5F-09DACC189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Grace Auld</a:t>
            </a:r>
          </a:p>
          <a:p>
            <a:r>
              <a:rPr lang="en-US" dirty="0"/>
              <a:t>Fall 2018</a:t>
            </a:r>
          </a:p>
        </p:txBody>
      </p:sp>
    </p:spTree>
    <p:extLst>
      <p:ext uri="{BB962C8B-B14F-4D97-AF65-F5344CB8AC3E}">
        <p14:creationId xmlns:p14="http://schemas.microsoft.com/office/powerpoint/2010/main" val="208127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7CB3-4CBA-48DA-AEDC-16C26B61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Emma </a:t>
            </a:r>
            <a:br>
              <a:rPr lang="en-US" dirty="0"/>
            </a:br>
            <a:r>
              <a:rPr lang="en-US" dirty="0"/>
              <a:t>cognitive aspect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68EA1-A9AB-4905-8A1B-67D5F249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“If you could do one thing, what would it be?</a:t>
            </a:r>
          </a:p>
          <a:p>
            <a:r>
              <a:rPr lang="en-US" dirty="0"/>
              <a:t>Her response: Not to get so anxious about little things. She wants to get to the point where anxiety no longer runs her life or determines the decisions she makes</a:t>
            </a:r>
          </a:p>
          <a:p>
            <a:pPr lvl="1"/>
            <a:r>
              <a:rPr lang="en-US" dirty="0"/>
              <a:t>I was not expecting this as an answer for this question</a:t>
            </a:r>
          </a:p>
          <a:p>
            <a:pPr lvl="1"/>
            <a:r>
              <a:rPr lang="en-US" dirty="0"/>
              <a:t>Based on her response, I concluded that she does in fact struggle with anxiety</a:t>
            </a:r>
          </a:p>
          <a:p>
            <a:pPr lvl="1"/>
            <a:r>
              <a:rPr lang="en-US" dirty="0"/>
              <a:t>Although she struggles with anxiety, she does not struggle socially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5A972-6D55-4C0C-9788-4AD61AA0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29600" y="4706718"/>
            <a:ext cx="2754505" cy="178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76866-8337-4F7F-9F8C-7E5C81A59859}"/>
              </a:ext>
            </a:extLst>
          </p:cNvPr>
          <p:cNvSpPr txBox="1"/>
          <p:nvPr/>
        </p:nvSpPr>
        <p:spPr>
          <a:xfrm>
            <a:off x="8900801" y="6488668"/>
            <a:ext cx="208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ostpartumprogress.com/two-studies-find-postpartum-anxiety-more-common-than-expected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9606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5620-811F-4F01-B09E-4D418797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Emma </a:t>
            </a:r>
            <a:br>
              <a:rPr lang="en-US" dirty="0"/>
            </a:br>
            <a:r>
              <a:rPr lang="en-US" dirty="0"/>
              <a:t>social aspect of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EDDC-DDB9-4DF8-A8F2-95823F037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“How do you spend your free time?”</a:t>
            </a:r>
          </a:p>
          <a:p>
            <a:r>
              <a:rPr lang="en-US" dirty="0"/>
              <a:t>Her response: Spending time with her friends. She looks forward to seeing them at school everyday. She really enjoys making plans to see her friends outside of school as often as possible</a:t>
            </a:r>
          </a:p>
          <a:p>
            <a:pPr lvl="1"/>
            <a:r>
              <a:rPr lang="en-US" dirty="0"/>
              <a:t>Emma is socially flourishing</a:t>
            </a:r>
          </a:p>
          <a:p>
            <a:pPr lvl="1"/>
            <a:r>
              <a:rPr lang="en-US" dirty="0"/>
              <a:t>It is normal that she first thinks of spending extra time with friends instead of family</a:t>
            </a:r>
          </a:p>
        </p:txBody>
      </p:sp>
    </p:spTree>
    <p:extLst>
      <p:ext uri="{BB962C8B-B14F-4D97-AF65-F5344CB8AC3E}">
        <p14:creationId xmlns:p14="http://schemas.microsoft.com/office/powerpoint/2010/main" val="74632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042A-85A8-4814-A2E0-C5DA0509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B4271-4D9A-41B1-9116-59720FA1A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gave me the opportunity to apply what I have learned this semester to real life scenarios</a:t>
            </a:r>
          </a:p>
          <a:p>
            <a:r>
              <a:rPr lang="en-US" dirty="0"/>
              <a:t>It gave me the opportunity to grow closer to the people I interviewed, especially my younger sister</a:t>
            </a:r>
          </a:p>
          <a:p>
            <a:r>
              <a:rPr lang="en-US" dirty="0"/>
              <a:t>Overall, I feel that the people interviewed were quite mature and insightful for their age groups</a:t>
            </a:r>
          </a:p>
          <a:p>
            <a:r>
              <a:rPr lang="en-US" dirty="0"/>
              <a:t>I was able to confirm my rationale: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three aspects of child development are connected and interdependent of one another </a:t>
            </a:r>
          </a:p>
        </p:txBody>
      </p:sp>
    </p:spTree>
    <p:extLst>
      <p:ext uri="{BB962C8B-B14F-4D97-AF65-F5344CB8AC3E}">
        <p14:creationId xmlns:p14="http://schemas.microsoft.com/office/powerpoint/2010/main" val="211751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4014-918F-4C78-B7BB-C53C09C3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1A0F6-39F9-42E0-908B-22F708000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9C5B8-B9D1-49C6-85BD-8D24FAD21EC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5 years old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Early Childhood Group (ages 3-6 years old)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727AC-9357-477E-8F7A-DF55E1D1E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Ethan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9207B2-ACDF-4D58-A5AA-E5548667C67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12 years old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Later Childhood Group (7-12 years old)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5F4E7-1F16-4CAD-B6E8-27C32C161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053F6E-0B81-4040-8F12-FAC1933146C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15 years old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Adolescence Group (13-19 years old)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76E3A6-771D-4E28-AC6B-6C1021736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767" y="3725636"/>
            <a:ext cx="2538324" cy="1846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892136-B261-4B1E-802A-1027C25909E8}"/>
              </a:ext>
            </a:extLst>
          </p:cNvPr>
          <p:cNvSpPr txBox="1"/>
          <p:nvPr/>
        </p:nvSpPr>
        <p:spPr>
          <a:xfrm>
            <a:off x="683767" y="5690569"/>
            <a:ext cx="132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mainedoe/5635833648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7496EC-9881-4F05-A06D-B0C6DD5EE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66858" y="3666068"/>
            <a:ext cx="2187007" cy="19245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E049BC-E43A-4469-BC22-8E36E71E0146}"/>
              </a:ext>
            </a:extLst>
          </p:cNvPr>
          <p:cNvSpPr txBox="1"/>
          <p:nvPr/>
        </p:nvSpPr>
        <p:spPr>
          <a:xfrm>
            <a:off x="4668716" y="5802499"/>
            <a:ext cx="188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justintarte.com/2013/10/8-things-every-student-deserv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E787D2-A2AD-4F65-B8D3-C93C4EC1E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047917" y="3780937"/>
            <a:ext cx="2762246" cy="18338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A481C8-CFF6-4BC2-A5EB-4FBAD845AAA9}"/>
              </a:ext>
            </a:extLst>
          </p:cNvPr>
          <p:cNvSpPr txBox="1"/>
          <p:nvPr/>
        </p:nvSpPr>
        <p:spPr>
          <a:xfrm>
            <a:off x="8128531" y="5802499"/>
            <a:ext cx="268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teensrc.wordpress.com/2012/11/06/wcl-teens-tag-groups-and-beyond-in-wellington-count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2541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1AA6-5D98-40A8-B9F4-F18982C0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Daniel</a:t>
            </a:r>
            <a:br>
              <a:rPr lang="en-US" dirty="0"/>
            </a:br>
            <a:r>
              <a:rPr lang="en-US" dirty="0"/>
              <a:t>Physical aspect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93A71-42A8-4A19-9685-7BF8A1A2E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“When you’re playing outside, what activities do you typically do?”</a:t>
            </a:r>
          </a:p>
          <a:p>
            <a:r>
              <a:rPr lang="en-US" dirty="0"/>
              <a:t>His response: Very energetic and excited, he likes to run around and play lots of sports, ride his bike, and walk his puppy</a:t>
            </a:r>
          </a:p>
          <a:p>
            <a:pPr lvl="1"/>
            <a:r>
              <a:rPr lang="en-US" dirty="0"/>
              <a:t>This question assessed gross motor skills </a:t>
            </a:r>
            <a:r>
              <a:rPr lang="en-US" dirty="0">
                <a:sym typeface="Wingdings" panose="05000000000000000000" pitchFamily="2" charset="2"/>
              </a:rPr>
              <a:t> based on his answer, he has developed good gross motor skills</a:t>
            </a:r>
          </a:p>
        </p:txBody>
      </p:sp>
    </p:spTree>
    <p:extLst>
      <p:ext uri="{BB962C8B-B14F-4D97-AF65-F5344CB8AC3E}">
        <p14:creationId xmlns:p14="http://schemas.microsoft.com/office/powerpoint/2010/main" val="3137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6FAC-BB1C-490E-86D6-DDB0E7B9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Daniel</a:t>
            </a:r>
            <a:br>
              <a:rPr lang="en-US" dirty="0"/>
            </a:br>
            <a:r>
              <a:rPr lang="en-US" dirty="0"/>
              <a:t>Cognitive Aspect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6DF4C-55B1-4E68-B887-8AD5D05D8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“Do you enjoy going to school?”</a:t>
            </a:r>
          </a:p>
          <a:p>
            <a:r>
              <a:rPr lang="en-US" dirty="0"/>
              <a:t>His response: Very energetic, he loves going to school. He loves his teacher and is very eager to learn new things</a:t>
            </a:r>
          </a:p>
          <a:p>
            <a:pPr lvl="1"/>
            <a:r>
              <a:rPr lang="en-US" dirty="0"/>
              <a:t>His favorite word right now is “Why?” </a:t>
            </a:r>
          </a:p>
          <a:p>
            <a:pPr lvl="2"/>
            <a:r>
              <a:rPr lang="en-US" dirty="0"/>
              <a:t>He has begun to develop intuitive thought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6A1A4-3A4C-44DE-B5B4-59880697E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2776" y="3565331"/>
            <a:ext cx="3926856" cy="27905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4EACF2-1F27-40DD-B980-D9DE35AE3916}"/>
              </a:ext>
            </a:extLst>
          </p:cNvPr>
          <p:cNvSpPr txBox="1"/>
          <p:nvPr/>
        </p:nvSpPr>
        <p:spPr>
          <a:xfrm>
            <a:off x="7422776" y="6033254"/>
            <a:ext cx="3926856" cy="2308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jeffreygifford.com/2011/11/16/be-curiou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0997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D1EE-8DD5-41CE-B4FD-D42C4A60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Daniel</a:t>
            </a:r>
            <a:br>
              <a:rPr lang="en-US" dirty="0"/>
            </a:br>
            <a:r>
              <a:rPr lang="en-US" dirty="0"/>
              <a:t>Social aspect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65AA-DAAF-4BFA-A7CE-6014CEA3E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“Describe a day in which he has complete control over what he gets to do.”</a:t>
            </a:r>
          </a:p>
          <a:p>
            <a:r>
              <a:rPr lang="en-US" dirty="0"/>
              <a:t>His response: Eating breakfast in bed with “Mommy, Daddy, and Ethan,” reading lots of books, playing outside with his friends, and cooking dinner with Daddy</a:t>
            </a:r>
          </a:p>
          <a:p>
            <a:pPr lvl="1"/>
            <a:r>
              <a:rPr lang="en-US" dirty="0"/>
              <a:t>He has a relationship with his family which reflects on how interacts socially with his peers</a:t>
            </a:r>
          </a:p>
          <a:p>
            <a:pPr lvl="1"/>
            <a:r>
              <a:rPr lang="en-US" dirty="0"/>
              <a:t>This is also a rather realistic response for a 5 year old, I was expecting something more grandiose and less attainable</a:t>
            </a:r>
          </a:p>
        </p:txBody>
      </p:sp>
    </p:spTree>
    <p:extLst>
      <p:ext uri="{BB962C8B-B14F-4D97-AF65-F5344CB8AC3E}">
        <p14:creationId xmlns:p14="http://schemas.microsoft.com/office/powerpoint/2010/main" val="42775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91F9-7297-4030-905B-B51ED7BE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Ethan </a:t>
            </a:r>
            <a:br>
              <a:rPr lang="en-US" dirty="0"/>
            </a:br>
            <a:r>
              <a:rPr lang="en-US" dirty="0"/>
              <a:t>physical aspect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BA610-EA67-4A0A-96FA-B64E6BE79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“Describe your eating habits.”</a:t>
            </a:r>
          </a:p>
          <a:p>
            <a:r>
              <a:rPr lang="en-US" dirty="0"/>
              <a:t>Response: He eats a lot of protein, salads, sushi, and the occasional sweet or salty snack</a:t>
            </a:r>
          </a:p>
          <a:p>
            <a:pPr lvl="1"/>
            <a:r>
              <a:rPr lang="en-US" dirty="0"/>
              <a:t>Ethan seems to eat better than most kids his age</a:t>
            </a:r>
          </a:p>
          <a:p>
            <a:pPr lvl="1"/>
            <a:r>
              <a:rPr lang="en-US" dirty="0"/>
              <a:t>Based on what he eats, he does not appear to be at risk for obesity</a:t>
            </a:r>
          </a:p>
          <a:p>
            <a:pPr lvl="1"/>
            <a:r>
              <a:rPr lang="en-US" dirty="0"/>
              <a:t>I was surprised by his response, what he typically eats is not what many of his peers probably eat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2D690-BB02-4C62-9CE7-781E0D1F0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6675" y="4316505"/>
            <a:ext cx="3264011" cy="217216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C2E707-C452-4C7C-891E-3ADA46A36BAB}"/>
              </a:ext>
            </a:extLst>
          </p:cNvPr>
          <p:cNvSpPr txBox="1"/>
          <p:nvPr/>
        </p:nvSpPr>
        <p:spPr>
          <a:xfrm>
            <a:off x="7297270" y="6485320"/>
            <a:ext cx="3123416" cy="3726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amaslegacycookbooks.com/food-and-health-new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3512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FF93-DE34-4232-BE04-2DF815F0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Ethan </a:t>
            </a:r>
            <a:br>
              <a:rPr lang="en-US" dirty="0"/>
            </a:br>
            <a:r>
              <a:rPr lang="en-US" dirty="0"/>
              <a:t>cognitive aspect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0AF9E-42B8-4AF8-8F19-FF34A3AC7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“Are you involved in an enrichment program at your school?”</a:t>
            </a:r>
          </a:p>
          <a:p>
            <a:r>
              <a:rPr lang="en-US" dirty="0"/>
              <a:t>His response: Yes, the program is called AVID</a:t>
            </a:r>
          </a:p>
          <a:p>
            <a:pPr lvl="1"/>
            <a:r>
              <a:rPr lang="en-US" dirty="0"/>
              <a:t>Ethan had to test into this program</a:t>
            </a:r>
          </a:p>
          <a:p>
            <a:pPr lvl="1"/>
            <a:r>
              <a:rPr lang="en-US" dirty="0"/>
              <a:t>Ethan is considered a gifted student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had positive effects on him socially </a:t>
            </a:r>
          </a:p>
        </p:txBody>
      </p:sp>
    </p:spTree>
    <p:extLst>
      <p:ext uri="{BB962C8B-B14F-4D97-AF65-F5344CB8AC3E}">
        <p14:creationId xmlns:p14="http://schemas.microsoft.com/office/powerpoint/2010/main" val="220673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DDF5-4DEA-4BA1-9876-BB2BD749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 </a:t>
            </a:r>
            <a:br>
              <a:rPr lang="en-US" dirty="0"/>
            </a:br>
            <a:r>
              <a:rPr lang="en-US" dirty="0"/>
              <a:t>social aspect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369AD-DFC2-4843-83B5-A3FC6EE01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“Do you care what other people think of you, why or why not?” </a:t>
            </a:r>
          </a:p>
          <a:p>
            <a:r>
              <a:rPr lang="en-US" dirty="0"/>
              <a:t>His response: Yes, he cares what others think because he wants others to look up to him and to think he is a good person in general.</a:t>
            </a:r>
          </a:p>
          <a:p>
            <a:pPr lvl="1"/>
            <a:r>
              <a:rPr lang="en-US" dirty="0"/>
              <a:t>His thought process reveals that he is beginning to develop a sense of self-esteem</a:t>
            </a:r>
          </a:p>
          <a:p>
            <a:pPr lvl="1"/>
            <a:r>
              <a:rPr lang="en-US" dirty="0"/>
              <a:t>He is making the normal shift from external characteristics of himself to internal psychological traits</a:t>
            </a:r>
          </a:p>
          <a:p>
            <a:pPr lvl="1"/>
            <a:r>
              <a:rPr lang="en-US" dirty="0"/>
              <a:t>Caring about what others think can also be a form of social comparison </a:t>
            </a:r>
          </a:p>
        </p:txBody>
      </p:sp>
    </p:spTree>
    <p:extLst>
      <p:ext uri="{BB962C8B-B14F-4D97-AF65-F5344CB8AC3E}">
        <p14:creationId xmlns:p14="http://schemas.microsoft.com/office/powerpoint/2010/main" val="369150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B072-D3C8-48FA-9E6F-A5EEE118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Emma</a:t>
            </a:r>
            <a:br>
              <a:rPr lang="en-US" dirty="0"/>
            </a:br>
            <a:r>
              <a:rPr lang="en-US" dirty="0"/>
              <a:t>physical aspect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6487-CCC6-466A-8CBE-E9B166F7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“How has puberty affected you?”</a:t>
            </a:r>
          </a:p>
          <a:p>
            <a:r>
              <a:rPr lang="en-US" dirty="0"/>
              <a:t>Her response: Puberty has not gone over well, especially in terms of acne. She has developed acne that has been treated by medication</a:t>
            </a:r>
          </a:p>
          <a:p>
            <a:pPr lvl="1"/>
            <a:r>
              <a:rPr lang="en-US" dirty="0"/>
              <a:t>This reaction is quite normal, especially for girls</a:t>
            </a:r>
          </a:p>
          <a:p>
            <a:pPr lvl="1"/>
            <a:r>
              <a:rPr lang="en-US" dirty="0"/>
              <a:t>This trouble with puberty physically has made her more self-conscious and moody</a:t>
            </a:r>
          </a:p>
        </p:txBody>
      </p:sp>
    </p:spTree>
    <p:extLst>
      <p:ext uri="{BB962C8B-B14F-4D97-AF65-F5344CB8AC3E}">
        <p14:creationId xmlns:p14="http://schemas.microsoft.com/office/powerpoint/2010/main" val="36753471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103</TotalTime>
  <Words>802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Vapor Trail</vt:lpstr>
      <vt:lpstr>Three Ages project</vt:lpstr>
      <vt:lpstr>Interviewees</vt:lpstr>
      <vt:lpstr>Daniel Physical aspect of development</vt:lpstr>
      <vt:lpstr>Daniel Cognitive Aspect of development</vt:lpstr>
      <vt:lpstr>Daniel Social aspect of development</vt:lpstr>
      <vt:lpstr>Ethan  physical aspect of development</vt:lpstr>
      <vt:lpstr>Ethan  cognitive aspect of development</vt:lpstr>
      <vt:lpstr>Ethan  social aspect of development</vt:lpstr>
      <vt:lpstr>Emma physical aspect of development</vt:lpstr>
      <vt:lpstr>Emma  cognitive aspect of development</vt:lpstr>
      <vt:lpstr>Emma  social aspect of development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Ages project</dc:title>
  <dc:creator>Grace Auld</dc:creator>
  <cp:lastModifiedBy>Grace Auld</cp:lastModifiedBy>
  <cp:revision>8</cp:revision>
  <dcterms:created xsi:type="dcterms:W3CDTF">2018-11-13T23:31:58Z</dcterms:created>
  <dcterms:modified xsi:type="dcterms:W3CDTF">2018-11-14T01:15:53Z</dcterms:modified>
</cp:coreProperties>
</file>