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86" r:id="rId4"/>
    <p:sldId id="257" r:id="rId5"/>
    <p:sldId id="258" r:id="rId6"/>
    <p:sldId id="261" r:id="rId7"/>
    <p:sldId id="276" r:id="rId8"/>
    <p:sldId id="262" r:id="rId9"/>
    <p:sldId id="264" r:id="rId10"/>
    <p:sldId id="268" r:id="rId11"/>
    <p:sldId id="282" r:id="rId12"/>
    <p:sldId id="279" r:id="rId13"/>
    <p:sldId id="283" r:id="rId14"/>
    <p:sldId id="277" r:id="rId15"/>
    <p:sldId id="284" r:id="rId16"/>
    <p:sldId id="280" r:id="rId17"/>
    <p:sldId id="265" r:id="rId18"/>
    <p:sldId id="266" r:id="rId19"/>
    <p:sldId id="287" r:id="rId20"/>
    <p:sldId id="285" r:id="rId21"/>
    <p:sldId id="267" r:id="rId22"/>
    <p:sldId id="271" r:id="rId23"/>
    <p:sldId id="273" r:id="rId24"/>
    <p:sldId id="281"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9CBD96B-A218-4409-B25D-6327DECFA4C7}" type="datetimeFigureOut">
              <a:rPr lang="en-US" smtClean="0"/>
              <a:t>2/6/2017</a:t>
            </a:fld>
            <a:endParaRPr lang="en-US"/>
          </a:p>
        </p:txBody>
      </p:sp>
      <p:sp>
        <p:nvSpPr>
          <p:cNvPr id="8" name="Slide Number Placeholder 7"/>
          <p:cNvSpPr>
            <a:spLocks noGrp="1"/>
          </p:cNvSpPr>
          <p:nvPr>
            <p:ph type="sldNum" sz="quarter" idx="11"/>
          </p:nvPr>
        </p:nvSpPr>
        <p:spPr/>
        <p:txBody>
          <a:bodyPr/>
          <a:lstStyle/>
          <a:p>
            <a:fld id="{0686B259-59D2-4D7F-8A2C-BF2CC662E84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BD96B-A218-4409-B25D-6327DECFA4C7}"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6B259-59D2-4D7F-8A2C-BF2CC662E8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BD96B-A218-4409-B25D-6327DECFA4C7}"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6B259-59D2-4D7F-8A2C-BF2CC662E8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BD96B-A218-4409-B25D-6327DECFA4C7}"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6B259-59D2-4D7F-8A2C-BF2CC662E8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BD96B-A218-4409-B25D-6327DECFA4C7}"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6B259-59D2-4D7F-8A2C-BF2CC662E84F}"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CBD96B-A218-4409-B25D-6327DECFA4C7}"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6B259-59D2-4D7F-8A2C-BF2CC662E84F}"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9CBD96B-A218-4409-B25D-6327DECFA4C7}" type="datetimeFigureOut">
              <a:rPr lang="en-US" smtClean="0"/>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86B259-59D2-4D7F-8A2C-BF2CC662E84F}"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CBD96B-A218-4409-B25D-6327DECFA4C7}" type="datetimeFigureOut">
              <a:rPr lang="en-US" smtClean="0"/>
              <a:t>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86B259-59D2-4D7F-8A2C-BF2CC662E8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BD96B-A218-4409-B25D-6327DECFA4C7}" type="datetimeFigureOut">
              <a:rPr lang="en-US" smtClean="0"/>
              <a:t>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86B259-59D2-4D7F-8A2C-BF2CC662E8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CBD96B-A218-4409-B25D-6327DECFA4C7}"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6B259-59D2-4D7F-8A2C-BF2CC662E8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CBD96B-A218-4409-B25D-6327DECFA4C7}"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6B259-59D2-4D7F-8A2C-BF2CC662E84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9CBD96B-A218-4409-B25D-6327DECFA4C7}" type="datetimeFigureOut">
              <a:rPr lang="en-US" smtClean="0"/>
              <a:t>2/6/2017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686B259-59D2-4D7F-8A2C-BF2CC662E84F}"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churchap@longwood.edu" TargetMode="External"/><Relationship Id="rId2" Type="http://schemas.openxmlformats.org/officeDocument/2006/relationships/hyperlink" Target="mailto:collinskb@longwood.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686800" cy="2667000"/>
          </a:xfrm>
        </p:spPr>
        <p:txBody>
          <a:bodyPr>
            <a:noAutofit/>
          </a:bodyPr>
          <a:lstStyle/>
          <a:p>
            <a:r>
              <a:rPr lang="en-US" sz="5400" dirty="0">
                <a:effectLst/>
              </a:rPr>
              <a:t>Using Professional Portfolios as an End-of-Program Assessment</a:t>
            </a:r>
            <a:endParaRPr lang="en-US" sz="5400" dirty="0"/>
          </a:p>
        </p:txBody>
      </p:sp>
      <p:sp>
        <p:nvSpPr>
          <p:cNvPr id="3" name="Subtitle 2"/>
          <p:cNvSpPr>
            <a:spLocks noGrp="1"/>
          </p:cNvSpPr>
          <p:nvPr>
            <p:ph type="subTitle" idx="1"/>
          </p:nvPr>
        </p:nvSpPr>
        <p:spPr>
          <a:xfrm>
            <a:off x="685800" y="3810000"/>
            <a:ext cx="7772400" cy="2667000"/>
          </a:xfrm>
        </p:spPr>
        <p:txBody>
          <a:bodyPr>
            <a:normAutofit/>
          </a:bodyPr>
          <a:lstStyle/>
          <a:p>
            <a:pPr algn="l"/>
            <a:r>
              <a:rPr lang="en-US" sz="2000" dirty="0"/>
              <a:t>Dr. Karla B. Collins, Assistant Professor</a:t>
            </a:r>
          </a:p>
          <a:p>
            <a:pPr algn="l"/>
            <a:r>
              <a:rPr lang="en-US" sz="2000" dirty="0"/>
              <a:t>Dr. Audrey P. Church, Professor</a:t>
            </a:r>
          </a:p>
          <a:p>
            <a:pPr algn="l"/>
            <a:r>
              <a:rPr lang="en-US" sz="2000" dirty="0"/>
              <a:t> </a:t>
            </a:r>
          </a:p>
          <a:p>
            <a:pPr algn="l"/>
            <a:r>
              <a:rPr lang="en-US" sz="2000" dirty="0"/>
              <a:t>  School Librarianship Program</a:t>
            </a:r>
          </a:p>
          <a:p>
            <a:pPr algn="l"/>
            <a:r>
              <a:rPr lang="en-US" sz="2000" dirty="0"/>
              <a:t>  College of Education and Human Services</a:t>
            </a:r>
          </a:p>
          <a:p>
            <a:pPr algn="l"/>
            <a:r>
              <a:rPr lang="en-US" sz="2000" dirty="0"/>
              <a:t>  Longwood University</a:t>
            </a:r>
          </a:p>
        </p:txBody>
      </p:sp>
    </p:spTree>
    <p:extLst>
      <p:ext uri="{BB962C8B-B14F-4D97-AF65-F5344CB8AC3E}">
        <p14:creationId xmlns:p14="http://schemas.microsoft.com/office/powerpoint/2010/main" val="2900305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 Search/Interviewing</a:t>
            </a:r>
            <a:br>
              <a:rPr lang="en-US" dirty="0"/>
            </a:br>
            <a:r>
              <a:rPr lang="en-US" dirty="0"/>
              <a:t>Results</a:t>
            </a:r>
          </a:p>
        </p:txBody>
      </p:sp>
      <p:sp>
        <p:nvSpPr>
          <p:cNvPr id="3" name="Content Placeholder 2"/>
          <p:cNvSpPr>
            <a:spLocks noGrp="1"/>
          </p:cNvSpPr>
          <p:nvPr>
            <p:ph idx="1"/>
          </p:nvPr>
        </p:nvSpPr>
        <p:spPr>
          <a:xfrm>
            <a:off x="457200" y="1828800"/>
            <a:ext cx="8229600" cy="4876800"/>
          </a:xfrm>
        </p:spPr>
        <p:txBody>
          <a:bodyPr>
            <a:noAutofit/>
          </a:bodyPr>
          <a:lstStyle/>
          <a:p>
            <a:pPr lvl="2"/>
            <a:endParaRPr lang="en-US" sz="2400" dirty="0"/>
          </a:p>
          <a:p>
            <a:pPr lvl="2"/>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263142866"/>
              </p:ext>
            </p:extLst>
          </p:nvPr>
        </p:nvGraphicFramePr>
        <p:xfrm>
          <a:off x="990600" y="1828800"/>
          <a:ext cx="6096000" cy="185420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15494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3">
                  <a:txBody>
                    <a:bodyPr/>
                    <a:lstStyle/>
                    <a:p>
                      <a:pPr algn="ctr"/>
                      <a:r>
                        <a:rPr lang="en-US" dirty="0"/>
                        <a:t>Comprehensive Exam</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dirty="0"/>
                        <a:t>Question</a:t>
                      </a:r>
                    </a:p>
                  </a:txBody>
                  <a:tcPr>
                    <a:lnB w="12700" cap="flat" cmpd="sng" algn="ctr">
                      <a:solidFill>
                        <a:schemeClr val="tx1"/>
                      </a:solidFill>
                      <a:prstDash val="solid"/>
                      <a:round/>
                      <a:headEnd type="none" w="med" len="med"/>
                      <a:tailEnd type="none" w="med" len="med"/>
                    </a:lnB>
                  </a:tcPr>
                </a:tc>
                <a:tc>
                  <a:txBody>
                    <a:bodyPr/>
                    <a:lstStyle/>
                    <a:p>
                      <a:pPr algn="ctr"/>
                      <a:r>
                        <a:rPr lang="en-US" dirty="0"/>
                        <a:t>N</a:t>
                      </a:r>
                    </a:p>
                  </a:txBody>
                  <a:tcPr>
                    <a:lnB w="12700" cap="flat" cmpd="sng" algn="ctr">
                      <a:solidFill>
                        <a:schemeClr val="tx1"/>
                      </a:solidFill>
                      <a:prstDash val="solid"/>
                      <a:round/>
                      <a:headEnd type="none" w="med" len="med"/>
                      <a:tailEnd type="none" w="med" len="med"/>
                    </a:lnB>
                  </a:tcPr>
                </a:tc>
                <a:tc>
                  <a:txBody>
                    <a:bodyPr/>
                    <a:lstStyle/>
                    <a:p>
                      <a:pPr algn="ctr"/>
                      <a:r>
                        <a:rPr lang="en-US" dirty="0"/>
                        <a:t>Mean</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a:t>Summary Paper</a:t>
                      </a:r>
                    </a:p>
                  </a:txBody>
                  <a:tcPr>
                    <a:lnT w="12700" cap="flat" cmpd="sng" algn="ctr">
                      <a:solidFill>
                        <a:schemeClr val="tx1"/>
                      </a:solidFill>
                      <a:prstDash val="solid"/>
                      <a:round/>
                      <a:headEnd type="none" w="med" len="med"/>
                      <a:tailEnd type="none" w="med" len="med"/>
                    </a:lnT>
                  </a:tcPr>
                </a:tc>
                <a:tc>
                  <a:txBody>
                    <a:bodyPr/>
                    <a:lstStyle/>
                    <a:p>
                      <a:pPr algn="ctr"/>
                      <a:r>
                        <a:rPr lang="en-US" dirty="0"/>
                        <a:t>24</a:t>
                      </a:r>
                    </a:p>
                  </a:txBody>
                  <a:tcPr>
                    <a:lnT w="12700" cap="flat" cmpd="sng" algn="ctr">
                      <a:solidFill>
                        <a:schemeClr val="tx1"/>
                      </a:solidFill>
                      <a:prstDash val="solid"/>
                      <a:round/>
                      <a:headEnd type="none" w="med" len="med"/>
                      <a:tailEnd type="none" w="med" len="med"/>
                    </a:lnT>
                  </a:tcPr>
                </a:tc>
                <a:tc>
                  <a:txBody>
                    <a:bodyPr/>
                    <a:lstStyle/>
                    <a:p>
                      <a:pPr algn="ctr"/>
                      <a:r>
                        <a:rPr lang="en-US" dirty="0"/>
                        <a:t>2.75</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r>
                        <a:rPr lang="en-US" dirty="0"/>
                        <a:t>Studying</a:t>
                      </a:r>
                    </a:p>
                  </a:txBody>
                  <a:tcPr/>
                </a:tc>
                <a:tc>
                  <a:txBody>
                    <a:bodyPr/>
                    <a:lstStyle/>
                    <a:p>
                      <a:pPr algn="ctr"/>
                      <a:r>
                        <a:rPr lang="en-US" dirty="0"/>
                        <a:t>24</a:t>
                      </a:r>
                    </a:p>
                  </a:txBody>
                  <a:tcPr/>
                </a:tc>
                <a:tc>
                  <a:txBody>
                    <a:bodyPr/>
                    <a:lstStyle/>
                    <a:p>
                      <a:pPr algn="ctr"/>
                      <a:r>
                        <a:rPr lang="en-US" dirty="0"/>
                        <a:t>2.666</a:t>
                      </a:r>
                    </a:p>
                  </a:txBody>
                  <a:tcPr/>
                </a:tc>
                <a:extLst>
                  <a:ext uri="{0D108BD9-81ED-4DB2-BD59-A6C34878D82A}">
                    <a16:rowId xmlns:a16="http://schemas.microsoft.com/office/drawing/2014/main" val="10003"/>
                  </a:ext>
                </a:extLst>
              </a:tr>
              <a:tr h="370840">
                <a:tc>
                  <a:txBody>
                    <a:bodyPr/>
                    <a:lstStyle/>
                    <a:p>
                      <a:r>
                        <a:rPr lang="en-US" dirty="0"/>
                        <a:t>Completing</a:t>
                      </a:r>
                      <a:r>
                        <a:rPr lang="en-US" baseline="0" dirty="0"/>
                        <a:t> Exam</a:t>
                      </a:r>
                      <a:endParaRPr lang="en-US" dirty="0"/>
                    </a:p>
                  </a:txBody>
                  <a:tcPr/>
                </a:tc>
                <a:tc>
                  <a:txBody>
                    <a:bodyPr/>
                    <a:lstStyle/>
                    <a:p>
                      <a:pPr algn="ctr"/>
                      <a:r>
                        <a:rPr lang="en-US" dirty="0"/>
                        <a:t>23</a:t>
                      </a:r>
                    </a:p>
                  </a:txBody>
                  <a:tcPr/>
                </a:tc>
                <a:tc>
                  <a:txBody>
                    <a:bodyPr/>
                    <a:lstStyle/>
                    <a:p>
                      <a:pPr algn="ctr"/>
                      <a:r>
                        <a:rPr lang="en-US" dirty="0"/>
                        <a:t>2.478</a:t>
                      </a:r>
                    </a:p>
                  </a:txBody>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793451"/>
              </p:ext>
            </p:extLst>
          </p:nvPr>
        </p:nvGraphicFramePr>
        <p:xfrm>
          <a:off x="990600" y="3810000"/>
          <a:ext cx="6096000" cy="259588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3">
                  <a:txBody>
                    <a:bodyPr/>
                    <a:lstStyle/>
                    <a:p>
                      <a:pPr algn="ctr"/>
                      <a:r>
                        <a:rPr lang="en-US" dirty="0"/>
                        <a:t>Portfolio</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dirty="0"/>
                        <a:t>Question</a:t>
                      </a:r>
                    </a:p>
                  </a:txBody>
                  <a:tcPr>
                    <a:lnB w="12700" cap="flat" cmpd="sng" algn="ctr">
                      <a:solidFill>
                        <a:schemeClr val="tx1"/>
                      </a:solidFill>
                      <a:prstDash val="solid"/>
                      <a:round/>
                      <a:headEnd type="none" w="med" len="med"/>
                      <a:tailEnd type="none" w="med" len="med"/>
                    </a:lnB>
                  </a:tcPr>
                </a:tc>
                <a:tc>
                  <a:txBody>
                    <a:bodyPr/>
                    <a:lstStyle/>
                    <a:p>
                      <a:pPr algn="ctr"/>
                      <a:r>
                        <a:rPr lang="en-US" dirty="0"/>
                        <a:t>N</a:t>
                      </a:r>
                    </a:p>
                  </a:txBody>
                  <a:tcPr>
                    <a:lnB w="12700" cap="flat" cmpd="sng" algn="ctr">
                      <a:solidFill>
                        <a:schemeClr val="tx1"/>
                      </a:solidFill>
                      <a:prstDash val="solid"/>
                      <a:round/>
                      <a:headEnd type="none" w="med" len="med"/>
                      <a:tailEnd type="none" w="med" len="med"/>
                    </a:lnB>
                  </a:tcPr>
                </a:tc>
                <a:tc>
                  <a:txBody>
                    <a:bodyPr/>
                    <a:lstStyle/>
                    <a:p>
                      <a:pPr algn="ctr"/>
                      <a:r>
                        <a:rPr lang="en-US" dirty="0"/>
                        <a:t>Mean </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a:t>Self-Reflection</a:t>
                      </a:r>
                    </a:p>
                  </a:txBody>
                  <a:tcPr>
                    <a:lnT w="12700" cap="flat" cmpd="sng" algn="ctr">
                      <a:solidFill>
                        <a:schemeClr val="tx1"/>
                      </a:solidFill>
                      <a:prstDash val="solid"/>
                      <a:round/>
                      <a:headEnd type="none" w="med" len="med"/>
                      <a:tailEnd type="none" w="med" len="med"/>
                    </a:lnT>
                  </a:tcPr>
                </a:tc>
                <a:tc>
                  <a:txBody>
                    <a:bodyPr/>
                    <a:lstStyle/>
                    <a:p>
                      <a:pPr algn="ctr"/>
                      <a:r>
                        <a:rPr lang="en-US" dirty="0"/>
                        <a:t>37</a:t>
                      </a:r>
                    </a:p>
                  </a:txBody>
                  <a:tcPr>
                    <a:lnT w="12700" cap="flat" cmpd="sng" algn="ctr">
                      <a:solidFill>
                        <a:schemeClr val="tx1"/>
                      </a:solidFill>
                      <a:prstDash val="solid"/>
                      <a:round/>
                      <a:headEnd type="none" w="med" len="med"/>
                      <a:tailEnd type="none" w="med" len="med"/>
                    </a:lnT>
                  </a:tcPr>
                </a:tc>
                <a:tc>
                  <a:txBody>
                    <a:bodyPr/>
                    <a:lstStyle/>
                    <a:p>
                      <a:pPr algn="ctr"/>
                      <a:r>
                        <a:rPr lang="en-US" dirty="0"/>
                        <a:t>3.621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r>
                        <a:rPr lang="en-US" dirty="0"/>
                        <a:t>Creation</a:t>
                      </a:r>
                    </a:p>
                  </a:txBody>
                  <a:tcPr/>
                </a:tc>
                <a:tc>
                  <a:txBody>
                    <a:bodyPr/>
                    <a:lstStyle/>
                    <a:p>
                      <a:pPr algn="ctr"/>
                      <a:r>
                        <a:rPr lang="en-US" dirty="0"/>
                        <a:t>37</a:t>
                      </a:r>
                    </a:p>
                  </a:txBody>
                  <a:tcPr/>
                </a:tc>
                <a:tc>
                  <a:txBody>
                    <a:bodyPr/>
                    <a:lstStyle/>
                    <a:p>
                      <a:pPr algn="ctr"/>
                      <a:r>
                        <a:rPr lang="en-US" dirty="0"/>
                        <a:t>3.540</a:t>
                      </a:r>
                    </a:p>
                  </a:txBody>
                  <a:tcPr/>
                </a:tc>
                <a:extLst>
                  <a:ext uri="{0D108BD9-81ED-4DB2-BD59-A6C34878D82A}">
                    <a16:rowId xmlns:a16="http://schemas.microsoft.com/office/drawing/2014/main" val="10003"/>
                  </a:ext>
                </a:extLst>
              </a:tr>
              <a:tr h="370840">
                <a:tc>
                  <a:txBody>
                    <a:bodyPr/>
                    <a:lstStyle/>
                    <a:p>
                      <a:r>
                        <a:rPr lang="en-US" dirty="0"/>
                        <a:t>Choosing Artifacts</a:t>
                      </a:r>
                    </a:p>
                  </a:txBody>
                  <a:tcPr/>
                </a:tc>
                <a:tc>
                  <a:txBody>
                    <a:bodyPr/>
                    <a:lstStyle/>
                    <a:p>
                      <a:pPr algn="ctr"/>
                      <a:r>
                        <a:rPr lang="en-US" dirty="0"/>
                        <a:t>37</a:t>
                      </a:r>
                    </a:p>
                  </a:txBody>
                  <a:tcPr/>
                </a:tc>
                <a:tc>
                  <a:txBody>
                    <a:bodyPr/>
                    <a:lstStyle/>
                    <a:p>
                      <a:pPr algn="ctr"/>
                      <a:r>
                        <a:rPr lang="en-US" dirty="0"/>
                        <a:t>3.513</a:t>
                      </a:r>
                    </a:p>
                  </a:txBody>
                  <a:tcPr/>
                </a:tc>
                <a:extLst>
                  <a:ext uri="{0D108BD9-81ED-4DB2-BD59-A6C34878D82A}">
                    <a16:rowId xmlns:a16="http://schemas.microsoft.com/office/drawing/2014/main" val="10004"/>
                  </a:ext>
                </a:extLst>
              </a:tr>
              <a:tr h="370840">
                <a:tc>
                  <a:txBody>
                    <a:bodyPr/>
                    <a:lstStyle/>
                    <a:p>
                      <a:r>
                        <a:rPr lang="en-US" dirty="0"/>
                        <a:t>Explaining Standard</a:t>
                      </a:r>
                    </a:p>
                  </a:txBody>
                  <a:tcPr/>
                </a:tc>
                <a:tc>
                  <a:txBody>
                    <a:bodyPr/>
                    <a:lstStyle/>
                    <a:p>
                      <a:pPr algn="ctr"/>
                      <a:r>
                        <a:rPr lang="en-US" dirty="0"/>
                        <a:t>37</a:t>
                      </a:r>
                    </a:p>
                  </a:txBody>
                  <a:tcPr/>
                </a:tc>
                <a:tc>
                  <a:txBody>
                    <a:bodyPr/>
                    <a:lstStyle/>
                    <a:p>
                      <a:pPr algn="ctr"/>
                      <a:r>
                        <a:rPr lang="en-US" dirty="0"/>
                        <a:t>3.540</a:t>
                      </a:r>
                    </a:p>
                  </a:txBody>
                  <a:tcPr/>
                </a:tc>
                <a:extLst>
                  <a:ext uri="{0D108BD9-81ED-4DB2-BD59-A6C34878D82A}">
                    <a16:rowId xmlns:a16="http://schemas.microsoft.com/office/drawing/2014/main" val="10005"/>
                  </a:ext>
                </a:extLst>
              </a:tr>
              <a:tr h="370840">
                <a:tc>
                  <a:txBody>
                    <a:bodyPr/>
                    <a:lstStyle/>
                    <a:p>
                      <a:r>
                        <a:rPr lang="en-US" dirty="0"/>
                        <a:t>Presentation</a:t>
                      </a:r>
                    </a:p>
                  </a:txBody>
                  <a:tcPr/>
                </a:tc>
                <a:tc>
                  <a:txBody>
                    <a:bodyPr/>
                    <a:lstStyle/>
                    <a:p>
                      <a:pPr algn="ctr"/>
                      <a:r>
                        <a:rPr lang="en-US" dirty="0"/>
                        <a:t>37</a:t>
                      </a:r>
                    </a:p>
                  </a:txBody>
                  <a:tcPr/>
                </a:tc>
                <a:tc>
                  <a:txBody>
                    <a:bodyPr/>
                    <a:lstStyle/>
                    <a:p>
                      <a:pPr algn="ctr"/>
                      <a:r>
                        <a:rPr lang="en-US" dirty="0"/>
                        <a:t>3.837</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71502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 Search/Interviewing -</a:t>
            </a:r>
            <a:br>
              <a:rPr lang="en-US" dirty="0"/>
            </a:br>
            <a:r>
              <a:rPr lang="en-US" dirty="0"/>
              <a:t>Findings</a:t>
            </a: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t>Job Searching/Interviewing:</a:t>
            </a:r>
          </a:p>
          <a:p>
            <a:pPr lvl="1"/>
            <a:r>
              <a:rPr lang="en-US" dirty="0"/>
              <a:t>Mean scores higher for Portfolio</a:t>
            </a:r>
          </a:p>
          <a:p>
            <a:pPr lvl="1"/>
            <a:r>
              <a:rPr lang="en-US" dirty="0"/>
              <a:t>Portfolio participants scored “self-reflection” higher than Comprehensive Exam participants scored “summary paper.” (Statistically significant, </a:t>
            </a:r>
            <a:r>
              <a:rPr lang="en-US" i="1" dirty="0"/>
              <a:t>p&lt;.05</a:t>
            </a:r>
            <a:r>
              <a:rPr lang="en-US" dirty="0"/>
              <a:t>) These are similar activities within the culminating experience course.</a:t>
            </a:r>
          </a:p>
          <a:p>
            <a:pPr lvl="1"/>
            <a:endParaRPr lang="en-US" dirty="0"/>
          </a:p>
          <a:p>
            <a:pPr marL="457200" lvl="1" indent="0">
              <a:buNone/>
            </a:pPr>
            <a:r>
              <a:rPr lang="en-US" u="sng" dirty="0"/>
              <a:t>Portfolio:</a:t>
            </a:r>
          </a:p>
          <a:p>
            <a:pPr lvl="1"/>
            <a:r>
              <a:rPr lang="en-US" dirty="0"/>
              <a:t>“I liked being able show and reference my portfolio. Showing off a thesis isn't quite as impressive!”</a:t>
            </a:r>
          </a:p>
          <a:p>
            <a:pPr lvl="1"/>
            <a:r>
              <a:rPr lang="en-US" dirty="0"/>
              <a:t>“Practice presenting in front of a panel.”</a:t>
            </a:r>
          </a:p>
          <a:p>
            <a:pPr lvl="1"/>
            <a:r>
              <a:rPr lang="en-US" dirty="0"/>
              <a:t>“The portfolio allowed me to show many different facets of myself without "talking" too much!”</a:t>
            </a:r>
          </a:p>
          <a:p>
            <a:pPr lvl="1"/>
            <a:r>
              <a:rPr lang="en-US" dirty="0"/>
              <a:t>“After formally presenting my portfolio, I felt well prepared for a job interview. I actually enjoyed the interview and left with no regrets.”</a:t>
            </a:r>
          </a:p>
          <a:p>
            <a:pPr marL="457200" lvl="1" indent="0">
              <a:buNone/>
            </a:pPr>
            <a:r>
              <a:rPr lang="en-US" u="sng" dirty="0"/>
              <a:t>Comps:</a:t>
            </a:r>
          </a:p>
          <a:p>
            <a:pPr lvl="1"/>
            <a:r>
              <a:rPr lang="en-US" dirty="0"/>
              <a:t>“As I was interviewing, it was helpful that I had already been reflective/purposeful about my vision of librarianship. “</a:t>
            </a:r>
          </a:p>
          <a:p>
            <a:pPr lvl="1"/>
            <a:r>
              <a:rPr lang="en-US" dirty="0"/>
              <a:t>“The ability to put everything together and think of the library media specialist I wanted to become, gave me a clear vision that I was able to share in my interviews.”</a:t>
            </a:r>
          </a:p>
          <a:p>
            <a:pPr lvl="1"/>
            <a:r>
              <a:rPr lang="en-US" dirty="0"/>
              <a:t>“I prepared more for this exam than for any other in my lifetime. Knowing that I mastered the program objectives gave me confidence to comfortably discuss library issues without having real job experience.” </a:t>
            </a:r>
          </a:p>
          <a:p>
            <a:pPr marL="0" indent="0">
              <a:buNone/>
            </a:pPr>
            <a:endParaRPr lang="en-US" dirty="0"/>
          </a:p>
        </p:txBody>
      </p:sp>
    </p:spTree>
    <p:extLst>
      <p:ext uri="{BB962C8B-B14F-4D97-AF65-F5344CB8AC3E}">
        <p14:creationId xmlns:p14="http://schemas.microsoft.com/office/powerpoint/2010/main" val="3628813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Career</a:t>
            </a:r>
            <a:br>
              <a:rPr lang="en-US" dirty="0"/>
            </a:br>
            <a:r>
              <a:rPr lang="en-US" dirty="0"/>
              <a:t>Results</a:t>
            </a:r>
          </a:p>
        </p:txBody>
      </p:sp>
      <p:sp>
        <p:nvSpPr>
          <p:cNvPr id="3" name="Content Placeholder 2"/>
          <p:cNvSpPr>
            <a:spLocks noGrp="1"/>
          </p:cNvSpPr>
          <p:nvPr>
            <p:ph idx="1"/>
          </p:nvPr>
        </p:nvSpPr>
        <p:spPr>
          <a:xfrm>
            <a:off x="457200" y="1828800"/>
            <a:ext cx="8229600" cy="4876800"/>
          </a:xfrm>
        </p:spPr>
        <p:txBody>
          <a:bodyPr>
            <a:noAutofit/>
          </a:bodyPr>
          <a:lstStyle/>
          <a:p>
            <a:pPr lvl="2"/>
            <a:endParaRPr lang="en-US" sz="2400" dirty="0"/>
          </a:p>
          <a:p>
            <a:pPr lvl="2"/>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17502765"/>
              </p:ext>
            </p:extLst>
          </p:nvPr>
        </p:nvGraphicFramePr>
        <p:xfrm>
          <a:off x="990600" y="1828800"/>
          <a:ext cx="6096000" cy="185420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15494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3">
                  <a:txBody>
                    <a:bodyPr/>
                    <a:lstStyle/>
                    <a:p>
                      <a:pPr algn="ctr"/>
                      <a:r>
                        <a:rPr lang="en-US" dirty="0"/>
                        <a:t>Comprehensive Exam</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dirty="0"/>
                        <a:t>Question</a:t>
                      </a:r>
                    </a:p>
                  </a:txBody>
                  <a:tcPr>
                    <a:lnB w="12700" cap="flat" cmpd="sng" algn="ctr">
                      <a:solidFill>
                        <a:schemeClr val="tx1"/>
                      </a:solidFill>
                      <a:prstDash val="solid"/>
                      <a:round/>
                      <a:headEnd type="none" w="med" len="med"/>
                      <a:tailEnd type="none" w="med" len="med"/>
                    </a:lnB>
                  </a:tcPr>
                </a:tc>
                <a:tc>
                  <a:txBody>
                    <a:bodyPr/>
                    <a:lstStyle/>
                    <a:p>
                      <a:pPr algn="ctr"/>
                      <a:r>
                        <a:rPr lang="en-US" dirty="0"/>
                        <a:t>N</a:t>
                      </a:r>
                    </a:p>
                  </a:txBody>
                  <a:tcPr>
                    <a:lnB w="12700" cap="flat" cmpd="sng" algn="ctr">
                      <a:solidFill>
                        <a:schemeClr val="tx1"/>
                      </a:solidFill>
                      <a:prstDash val="solid"/>
                      <a:round/>
                      <a:headEnd type="none" w="med" len="med"/>
                      <a:tailEnd type="none" w="med" len="med"/>
                    </a:lnB>
                  </a:tcPr>
                </a:tc>
                <a:tc>
                  <a:txBody>
                    <a:bodyPr/>
                    <a:lstStyle/>
                    <a:p>
                      <a:pPr algn="ctr"/>
                      <a:r>
                        <a:rPr lang="en-US" dirty="0"/>
                        <a:t>Mean</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a:t>Summary Paper</a:t>
                      </a:r>
                    </a:p>
                  </a:txBody>
                  <a:tcPr>
                    <a:lnT w="12700" cap="flat" cmpd="sng" algn="ctr">
                      <a:solidFill>
                        <a:schemeClr val="tx1"/>
                      </a:solidFill>
                      <a:prstDash val="solid"/>
                      <a:round/>
                      <a:headEnd type="none" w="med" len="med"/>
                      <a:tailEnd type="none" w="med" len="med"/>
                    </a:lnT>
                  </a:tcPr>
                </a:tc>
                <a:tc>
                  <a:txBody>
                    <a:bodyPr/>
                    <a:lstStyle/>
                    <a:p>
                      <a:pPr algn="ctr"/>
                      <a:r>
                        <a:rPr lang="en-US" dirty="0"/>
                        <a:t>24</a:t>
                      </a:r>
                    </a:p>
                  </a:txBody>
                  <a:tcPr>
                    <a:lnT w="12700" cap="flat" cmpd="sng" algn="ctr">
                      <a:solidFill>
                        <a:schemeClr val="tx1"/>
                      </a:solidFill>
                      <a:prstDash val="solid"/>
                      <a:round/>
                      <a:headEnd type="none" w="med" len="med"/>
                      <a:tailEnd type="none" w="med" len="med"/>
                    </a:lnT>
                  </a:tcPr>
                </a:tc>
                <a:tc>
                  <a:txBody>
                    <a:bodyPr/>
                    <a:lstStyle/>
                    <a:p>
                      <a:pPr algn="ctr"/>
                      <a:r>
                        <a:rPr lang="en-US" dirty="0"/>
                        <a:t>2.791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r>
                        <a:rPr lang="en-US" dirty="0"/>
                        <a:t>Studying</a:t>
                      </a:r>
                    </a:p>
                  </a:txBody>
                  <a:tcPr/>
                </a:tc>
                <a:tc>
                  <a:txBody>
                    <a:bodyPr/>
                    <a:lstStyle/>
                    <a:p>
                      <a:pPr algn="ctr"/>
                      <a:r>
                        <a:rPr lang="en-US" dirty="0"/>
                        <a:t>24</a:t>
                      </a:r>
                    </a:p>
                  </a:txBody>
                  <a:tcPr/>
                </a:tc>
                <a:tc>
                  <a:txBody>
                    <a:bodyPr/>
                    <a:lstStyle/>
                    <a:p>
                      <a:pPr algn="ctr"/>
                      <a:r>
                        <a:rPr lang="en-US" dirty="0"/>
                        <a:t>2.583</a:t>
                      </a:r>
                    </a:p>
                  </a:txBody>
                  <a:tcPr/>
                </a:tc>
                <a:extLst>
                  <a:ext uri="{0D108BD9-81ED-4DB2-BD59-A6C34878D82A}">
                    <a16:rowId xmlns:a16="http://schemas.microsoft.com/office/drawing/2014/main" val="10003"/>
                  </a:ext>
                </a:extLst>
              </a:tr>
              <a:tr h="370840">
                <a:tc>
                  <a:txBody>
                    <a:bodyPr/>
                    <a:lstStyle/>
                    <a:p>
                      <a:r>
                        <a:rPr lang="en-US" dirty="0"/>
                        <a:t>Completing</a:t>
                      </a:r>
                      <a:r>
                        <a:rPr lang="en-US" baseline="0" dirty="0"/>
                        <a:t> Exam</a:t>
                      </a:r>
                      <a:endParaRPr lang="en-US" dirty="0"/>
                    </a:p>
                  </a:txBody>
                  <a:tcPr/>
                </a:tc>
                <a:tc>
                  <a:txBody>
                    <a:bodyPr/>
                    <a:lstStyle/>
                    <a:p>
                      <a:pPr algn="ctr"/>
                      <a:r>
                        <a:rPr lang="en-US" dirty="0"/>
                        <a:t>24</a:t>
                      </a:r>
                    </a:p>
                  </a:txBody>
                  <a:tcPr/>
                </a:tc>
                <a:tc>
                  <a:txBody>
                    <a:bodyPr/>
                    <a:lstStyle/>
                    <a:p>
                      <a:pPr algn="ctr"/>
                      <a:r>
                        <a:rPr lang="en-US" dirty="0"/>
                        <a:t>2.416</a:t>
                      </a:r>
                    </a:p>
                  </a:txBody>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38366484"/>
              </p:ext>
            </p:extLst>
          </p:nvPr>
        </p:nvGraphicFramePr>
        <p:xfrm>
          <a:off x="990600" y="3810000"/>
          <a:ext cx="6096000" cy="259588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3">
                  <a:txBody>
                    <a:bodyPr/>
                    <a:lstStyle/>
                    <a:p>
                      <a:pPr algn="ctr"/>
                      <a:r>
                        <a:rPr lang="en-US" dirty="0"/>
                        <a:t>Portfolio</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dirty="0"/>
                        <a:t>Question</a:t>
                      </a:r>
                    </a:p>
                  </a:txBody>
                  <a:tcPr>
                    <a:lnB w="12700" cap="flat" cmpd="sng" algn="ctr">
                      <a:solidFill>
                        <a:schemeClr val="tx1"/>
                      </a:solidFill>
                      <a:prstDash val="solid"/>
                      <a:round/>
                      <a:headEnd type="none" w="med" len="med"/>
                      <a:tailEnd type="none" w="med" len="med"/>
                    </a:lnB>
                  </a:tcPr>
                </a:tc>
                <a:tc>
                  <a:txBody>
                    <a:bodyPr/>
                    <a:lstStyle/>
                    <a:p>
                      <a:pPr algn="ctr"/>
                      <a:r>
                        <a:rPr lang="en-US" dirty="0"/>
                        <a:t>N</a:t>
                      </a:r>
                    </a:p>
                  </a:txBody>
                  <a:tcPr>
                    <a:lnB w="12700" cap="flat" cmpd="sng" algn="ctr">
                      <a:solidFill>
                        <a:schemeClr val="tx1"/>
                      </a:solidFill>
                      <a:prstDash val="solid"/>
                      <a:round/>
                      <a:headEnd type="none" w="med" len="med"/>
                      <a:tailEnd type="none" w="med" len="med"/>
                    </a:lnB>
                  </a:tcPr>
                </a:tc>
                <a:tc>
                  <a:txBody>
                    <a:bodyPr/>
                    <a:lstStyle/>
                    <a:p>
                      <a:pPr algn="ctr"/>
                      <a:r>
                        <a:rPr lang="en-US" dirty="0"/>
                        <a:t>Mean </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a:t>Self-Reflecting</a:t>
                      </a:r>
                    </a:p>
                  </a:txBody>
                  <a:tcPr>
                    <a:lnT w="12700" cap="flat" cmpd="sng" algn="ctr">
                      <a:solidFill>
                        <a:schemeClr val="tx1"/>
                      </a:solidFill>
                      <a:prstDash val="solid"/>
                      <a:round/>
                      <a:headEnd type="none" w="med" len="med"/>
                      <a:tailEnd type="none" w="med" len="med"/>
                    </a:lnT>
                  </a:tcPr>
                </a:tc>
                <a:tc>
                  <a:txBody>
                    <a:bodyPr/>
                    <a:lstStyle/>
                    <a:p>
                      <a:pPr algn="ctr"/>
                      <a:r>
                        <a:rPr lang="en-US" dirty="0"/>
                        <a:t>38</a:t>
                      </a:r>
                    </a:p>
                  </a:txBody>
                  <a:tcPr>
                    <a:lnT w="12700" cap="flat" cmpd="sng" algn="ctr">
                      <a:solidFill>
                        <a:schemeClr val="tx1"/>
                      </a:solidFill>
                      <a:prstDash val="solid"/>
                      <a:round/>
                      <a:headEnd type="none" w="med" len="med"/>
                      <a:tailEnd type="none" w="med" len="med"/>
                    </a:lnT>
                  </a:tcPr>
                </a:tc>
                <a:tc>
                  <a:txBody>
                    <a:bodyPr/>
                    <a:lstStyle/>
                    <a:p>
                      <a:pPr algn="ctr"/>
                      <a:r>
                        <a:rPr lang="en-US" dirty="0"/>
                        <a:t>3.736</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r>
                        <a:rPr lang="en-US" dirty="0"/>
                        <a:t>Creating</a:t>
                      </a:r>
                      <a:r>
                        <a:rPr lang="en-US" baseline="0" dirty="0"/>
                        <a:t> Portfolio</a:t>
                      </a:r>
                      <a:endParaRPr lang="en-US" dirty="0"/>
                    </a:p>
                  </a:txBody>
                  <a:tcPr/>
                </a:tc>
                <a:tc>
                  <a:txBody>
                    <a:bodyPr/>
                    <a:lstStyle/>
                    <a:p>
                      <a:pPr algn="ctr"/>
                      <a:r>
                        <a:rPr lang="en-US" dirty="0"/>
                        <a:t>38</a:t>
                      </a:r>
                    </a:p>
                  </a:txBody>
                  <a:tcPr/>
                </a:tc>
                <a:tc>
                  <a:txBody>
                    <a:bodyPr/>
                    <a:lstStyle/>
                    <a:p>
                      <a:pPr algn="ctr"/>
                      <a:r>
                        <a:rPr lang="en-US" dirty="0"/>
                        <a:t>3.684</a:t>
                      </a:r>
                    </a:p>
                  </a:txBody>
                  <a:tcPr/>
                </a:tc>
                <a:extLst>
                  <a:ext uri="{0D108BD9-81ED-4DB2-BD59-A6C34878D82A}">
                    <a16:rowId xmlns:a16="http://schemas.microsoft.com/office/drawing/2014/main" val="10003"/>
                  </a:ext>
                </a:extLst>
              </a:tr>
              <a:tr h="370840">
                <a:tc>
                  <a:txBody>
                    <a:bodyPr/>
                    <a:lstStyle/>
                    <a:p>
                      <a:r>
                        <a:rPr lang="en-US" dirty="0"/>
                        <a:t>Choosing Artifacts</a:t>
                      </a:r>
                    </a:p>
                  </a:txBody>
                  <a:tcPr/>
                </a:tc>
                <a:tc>
                  <a:txBody>
                    <a:bodyPr/>
                    <a:lstStyle/>
                    <a:p>
                      <a:pPr algn="ctr"/>
                      <a:r>
                        <a:rPr lang="en-US" dirty="0"/>
                        <a:t>38</a:t>
                      </a:r>
                    </a:p>
                  </a:txBody>
                  <a:tcPr/>
                </a:tc>
                <a:tc>
                  <a:txBody>
                    <a:bodyPr/>
                    <a:lstStyle/>
                    <a:p>
                      <a:pPr algn="ctr"/>
                      <a:r>
                        <a:rPr lang="en-US" dirty="0"/>
                        <a:t>3.605</a:t>
                      </a:r>
                    </a:p>
                  </a:txBody>
                  <a:tcPr/>
                </a:tc>
                <a:extLst>
                  <a:ext uri="{0D108BD9-81ED-4DB2-BD59-A6C34878D82A}">
                    <a16:rowId xmlns:a16="http://schemas.microsoft.com/office/drawing/2014/main" val="10004"/>
                  </a:ext>
                </a:extLst>
              </a:tr>
              <a:tr h="370840">
                <a:tc>
                  <a:txBody>
                    <a:bodyPr/>
                    <a:lstStyle/>
                    <a:p>
                      <a:r>
                        <a:rPr lang="en-US" dirty="0"/>
                        <a:t>Explaining Standard</a:t>
                      </a:r>
                    </a:p>
                  </a:txBody>
                  <a:tcPr/>
                </a:tc>
                <a:tc>
                  <a:txBody>
                    <a:bodyPr/>
                    <a:lstStyle/>
                    <a:p>
                      <a:pPr algn="ctr"/>
                      <a:r>
                        <a:rPr lang="en-US" dirty="0"/>
                        <a:t>38</a:t>
                      </a:r>
                    </a:p>
                  </a:txBody>
                  <a:tcPr/>
                </a:tc>
                <a:tc>
                  <a:txBody>
                    <a:bodyPr/>
                    <a:lstStyle/>
                    <a:p>
                      <a:pPr algn="ctr"/>
                      <a:r>
                        <a:rPr lang="en-US" dirty="0"/>
                        <a:t>3.5</a:t>
                      </a:r>
                    </a:p>
                  </a:txBody>
                  <a:tcPr/>
                </a:tc>
                <a:extLst>
                  <a:ext uri="{0D108BD9-81ED-4DB2-BD59-A6C34878D82A}">
                    <a16:rowId xmlns:a16="http://schemas.microsoft.com/office/drawing/2014/main" val="10005"/>
                  </a:ext>
                </a:extLst>
              </a:tr>
              <a:tr h="370840">
                <a:tc>
                  <a:txBody>
                    <a:bodyPr/>
                    <a:lstStyle/>
                    <a:p>
                      <a:r>
                        <a:rPr lang="en-US" dirty="0"/>
                        <a:t>Presenting</a:t>
                      </a:r>
                      <a:r>
                        <a:rPr lang="en-US" baseline="0" dirty="0"/>
                        <a:t> Portfolio</a:t>
                      </a:r>
                      <a:endParaRPr lang="en-US" dirty="0"/>
                    </a:p>
                  </a:txBody>
                  <a:tcPr/>
                </a:tc>
                <a:tc>
                  <a:txBody>
                    <a:bodyPr/>
                    <a:lstStyle/>
                    <a:p>
                      <a:pPr algn="ctr"/>
                      <a:r>
                        <a:rPr lang="en-US" dirty="0"/>
                        <a:t>38</a:t>
                      </a:r>
                    </a:p>
                  </a:txBody>
                  <a:tcPr/>
                </a:tc>
                <a:tc>
                  <a:txBody>
                    <a:bodyPr/>
                    <a:lstStyle/>
                    <a:p>
                      <a:pPr algn="ctr"/>
                      <a:r>
                        <a:rPr lang="en-US" dirty="0"/>
                        <a:t>3.684</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72049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Career -</a:t>
            </a:r>
            <a:br>
              <a:rPr lang="en-US" dirty="0"/>
            </a:br>
            <a:r>
              <a:rPr lang="en-US" dirty="0"/>
              <a:t>Findings</a:t>
            </a: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a:t>Future Career:</a:t>
            </a:r>
          </a:p>
          <a:p>
            <a:pPr lvl="1"/>
            <a:r>
              <a:rPr lang="en-US" dirty="0"/>
              <a:t>Mean scores higher for Portfolio</a:t>
            </a:r>
          </a:p>
          <a:p>
            <a:pPr lvl="1"/>
            <a:r>
              <a:rPr lang="en-US" dirty="0"/>
              <a:t>Portfolio participants scored “self-reflection” higher than Comprehensive Exam participants scored “summary paper.” (Statistically significant, </a:t>
            </a:r>
            <a:r>
              <a:rPr lang="en-US" i="1" dirty="0"/>
              <a:t>p&lt;.05</a:t>
            </a:r>
            <a:r>
              <a:rPr lang="en-US" dirty="0"/>
              <a:t>) These are similar activities within the culminating experience course.</a:t>
            </a:r>
          </a:p>
          <a:p>
            <a:pPr lvl="1"/>
            <a:endParaRPr lang="en-US" dirty="0"/>
          </a:p>
          <a:p>
            <a:pPr marL="457200" lvl="1" indent="0">
              <a:buNone/>
            </a:pPr>
            <a:r>
              <a:rPr lang="en-US" u="sng" dirty="0"/>
              <a:t>Portfolio:</a:t>
            </a:r>
          </a:p>
          <a:p>
            <a:pPr lvl="1"/>
            <a:r>
              <a:rPr lang="en-US" dirty="0"/>
              <a:t>“Listening to the experiences of our classmates and getting ideas from their portfolios showed how keeping in touch with our peers will be beneficial in the future.”</a:t>
            </a:r>
          </a:p>
          <a:p>
            <a:pPr lvl="1"/>
            <a:r>
              <a:rPr lang="en-US" dirty="0"/>
              <a:t>“I liked the small group setting, with colleagues and professors because it reminded me of other professional presentations I have to give now in my role as LMS.”</a:t>
            </a:r>
          </a:p>
          <a:p>
            <a:pPr lvl="1"/>
            <a:r>
              <a:rPr lang="en-US" dirty="0"/>
              <a:t>“Learning how to create a website and it was good practice for providing artifacts which librarians have to do for their PGPP-L.”</a:t>
            </a:r>
          </a:p>
          <a:p>
            <a:pPr lvl="1"/>
            <a:r>
              <a:rPr lang="en-US" dirty="0"/>
              <a:t>“It helped me to pull together what I consider to be some of the most important things that I will be able to offer as a librarian.”</a:t>
            </a:r>
          </a:p>
          <a:p>
            <a:pPr marL="457200" lvl="1" indent="0">
              <a:buNone/>
            </a:pPr>
            <a:r>
              <a:rPr lang="en-US" u="sng" dirty="0"/>
              <a:t>Comps:</a:t>
            </a:r>
          </a:p>
          <a:p>
            <a:pPr lvl="1"/>
            <a:r>
              <a:rPr lang="en-US" dirty="0"/>
              <a:t>“It did allow me to apply various things I had learned in a situation that I might encounter in my job as school librarian.”</a:t>
            </a:r>
          </a:p>
          <a:p>
            <a:pPr lvl="1"/>
            <a:r>
              <a:rPr lang="en-US" dirty="0"/>
              <a:t>“I felt I couldn't use that knowledge to directly apply to jobs the way a portfolio might have.”</a:t>
            </a:r>
          </a:p>
        </p:txBody>
      </p:sp>
    </p:spTree>
    <p:extLst>
      <p:ext uri="{BB962C8B-B14F-4D97-AF65-F5344CB8AC3E}">
        <p14:creationId xmlns:p14="http://schemas.microsoft.com/office/powerpoint/2010/main" val="4252132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a:t>
            </a:r>
            <a:br>
              <a:rPr lang="en-US" dirty="0"/>
            </a:br>
            <a:r>
              <a:rPr lang="en-US" dirty="0"/>
              <a:t>Results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2862472"/>
              </p:ext>
            </p:extLst>
          </p:nvPr>
        </p:nvGraphicFramePr>
        <p:xfrm>
          <a:off x="457200" y="1600200"/>
          <a:ext cx="8077200" cy="367284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gridCol w="1009650">
                  <a:extLst>
                    <a:ext uri="{9D8B030D-6E8A-4147-A177-3AD203B41FA5}">
                      <a16:colId xmlns:a16="http://schemas.microsoft.com/office/drawing/2014/main" val="20002"/>
                    </a:ext>
                  </a:extLst>
                </a:gridCol>
                <a:gridCol w="1009650">
                  <a:extLst>
                    <a:ext uri="{9D8B030D-6E8A-4147-A177-3AD203B41FA5}">
                      <a16:colId xmlns:a16="http://schemas.microsoft.com/office/drawing/2014/main" val="20003"/>
                    </a:ext>
                  </a:extLst>
                </a:gridCol>
                <a:gridCol w="1009650">
                  <a:extLst>
                    <a:ext uri="{9D8B030D-6E8A-4147-A177-3AD203B41FA5}">
                      <a16:colId xmlns:a16="http://schemas.microsoft.com/office/drawing/2014/main" val="20004"/>
                    </a:ext>
                  </a:extLst>
                </a:gridCol>
                <a:gridCol w="2019300">
                  <a:extLst>
                    <a:ext uri="{9D8B030D-6E8A-4147-A177-3AD203B41FA5}">
                      <a16:colId xmlns:a16="http://schemas.microsoft.com/office/drawing/2014/main" val="20005"/>
                    </a:ext>
                  </a:extLst>
                </a:gridCol>
              </a:tblGrid>
              <a:tr h="370840">
                <a:tc>
                  <a:txBody>
                    <a:bodyPr/>
                    <a:lstStyle/>
                    <a:p>
                      <a:r>
                        <a:rPr lang="en-US" dirty="0"/>
                        <a:t>Question</a:t>
                      </a:r>
                    </a:p>
                  </a:txBody>
                  <a:tcPr/>
                </a:tc>
                <a:tc gridSpan="2">
                  <a:txBody>
                    <a:bodyPr/>
                    <a:lstStyle/>
                    <a:p>
                      <a:r>
                        <a:rPr lang="en-US" dirty="0"/>
                        <a:t>Comprehensive</a:t>
                      </a:r>
                    </a:p>
                  </a:txBody>
                  <a:tcPr/>
                </a:tc>
                <a:tc hMerge="1">
                  <a:txBody>
                    <a:bodyPr/>
                    <a:lstStyle/>
                    <a:p>
                      <a:endParaRPr lang="en-US"/>
                    </a:p>
                  </a:txBody>
                  <a:tcPr/>
                </a:tc>
                <a:tc gridSpan="2">
                  <a:txBody>
                    <a:bodyPr/>
                    <a:lstStyle/>
                    <a:p>
                      <a:r>
                        <a:rPr lang="en-US" dirty="0"/>
                        <a:t>Portfolio</a:t>
                      </a:r>
                    </a:p>
                  </a:txBody>
                  <a:tcPr/>
                </a:tc>
                <a:tc hMerge="1">
                  <a:txBody>
                    <a:bodyPr/>
                    <a:lstStyle/>
                    <a:p>
                      <a:endParaRPr lang="en-US"/>
                    </a:p>
                  </a:txBody>
                  <a:tcPr/>
                </a:tc>
                <a:tc>
                  <a:txBody>
                    <a:bodyPr/>
                    <a:lstStyle/>
                    <a:p>
                      <a:r>
                        <a:rPr lang="en-US" dirty="0"/>
                        <a:t>Comparison</a:t>
                      </a:r>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dirty="0"/>
                        <a:t>N</a:t>
                      </a:r>
                    </a:p>
                  </a:txBody>
                  <a:tcPr>
                    <a:lnB w="12700" cap="flat" cmpd="sng" algn="ctr">
                      <a:solidFill>
                        <a:schemeClr val="tx1"/>
                      </a:solidFill>
                      <a:prstDash val="solid"/>
                      <a:round/>
                      <a:headEnd type="none" w="med" len="med"/>
                      <a:tailEnd type="none" w="med" len="med"/>
                    </a:lnB>
                  </a:tcPr>
                </a:tc>
                <a:tc>
                  <a:txBody>
                    <a:bodyPr/>
                    <a:lstStyle/>
                    <a:p>
                      <a:pPr algn="ctr"/>
                      <a:r>
                        <a:rPr lang="en-US" dirty="0"/>
                        <a:t>Mean</a:t>
                      </a:r>
                    </a:p>
                  </a:txBody>
                  <a:tcPr>
                    <a:lnB w="12700" cap="flat" cmpd="sng" algn="ctr">
                      <a:solidFill>
                        <a:schemeClr val="tx1"/>
                      </a:solidFill>
                      <a:prstDash val="solid"/>
                      <a:round/>
                      <a:headEnd type="none" w="med" len="med"/>
                      <a:tailEnd type="none" w="med" len="med"/>
                    </a:lnB>
                  </a:tcPr>
                </a:tc>
                <a:tc>
                  <a:txBody>
                    <a:bodyPr/>
                    <a:lstStyle/>
                    <a:p>
                      <a:pPr algn="ctr"/>
                      <a:r>
                        <a:rPr lang="en-US" dirty="0"/>
                        <a:t>N</a:t>
                      </a:r>
                    </a:p>
                  </a:txBody>
                  <a:tcPr>
                    <a:lnB w="12700" cap="flat" cmpd="sng" algn="ctr">
                      <a:solidFill>
                        <a:schemeClr val="tx1"/>
                      </a:solidFill>
                      <a:prstDash val="solid"/>
                      <a:round/>
                      <a:headEnd type="none" w="med" len="med"/>
                      <a:tailEnd type="none" w="med" len="med"/>
                    </a:lnB>
                  </a:tcPr>
                </a:tc>
                <a:tc>
                  <a:txBody>
                    <a:bodyPr/>
                    <a:lstStyle/>
                    <a:p>
                      <a:pPr algn="ctr"/>
                      <a:r>
                        <a:rPr lang="en-US" dirty="0"/>
                        <a:t>Mean</a:t>
                      </a:r>
                    </a:p>
                  </a:txBody>
                  <a:tcPr>
                    <a:lnB w="12700" cap="flat" cmpd="sng" algn="ctr">
                      <a:solidFill>
                        <a:schemeClr val="tx1"/>
                      </a:solidFill>
                      <a:prstDash val="solid"/>
                      <a:round/>
                      <a:headEnd type="none" w="med" len="med"/>
                      <a:tailEnd type="none" w="med" len="med"/>
                    </a:lnB>
                  </a:tcPr>
                </a:tc>
                <a:tc>
                  <a:txBody>
                    <a:bodyPr/>
                    <a:lstStyle/>
                    <a:p>
                      <a:pPr algn="ctr"/>
                      <a:r>
                        <a:rPr lang="en-US" dirty="0"/>
                        <a:t>P-value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a:t>Program Reflection</a:t>
                      </a:r>
                    </a:p>
                  </a:txBody>
                  <a:tcPr/>
                </a:tc>
                <a:tc>
                  <a:txBody>
                    <a:bodyPr/>
                    <a:lstStyle/>
                    <a:p>
                      <a:pPr algn="ctr"/>
                      <a:r>
                        <a:rPr lang="en-US" dirty="0"/>
                        <a:t>24</a:t>
                      </a:r>
                    </a:p>
                  </a:txBody>
                  <a:tcPr>
                    <a:lnT w="12700" cap="flat" cmpd="sng" algn="ctr">
                      <a:solidFill>
                        <a:schemeClr val="tx1"/>
                      </a:solidFill>
                      <a:prstDash val="solid"/>
                      <a:round/>
                      <a:headEnd type="none" w="med" len="med"/>
                      <a:tailEnd type="none" w="med" len="med"/>
                    </a:lnT>
                  </a:tcPr>
                </a:tc>
                <a:tc>
                  <a:txBody>
                    <a:bodyPr/>
                    <a:lstStyle/>
                    <a:p>
                      <a:pPr algn="ctr"/>
                      <a:r>
                        <a:rPr lang="en-US" dirty="0"/>
                        <a:t>3.5</a:t>
                      </a:r>
                    </a:p>
                  </a:txBody>
                  <a:tcPr>
                    <a:lnT w="12700" cap="flat" cmpd="sng" algn="ctr">
                      <a:solidFill>
                        <a:schemeClr val="tx1"/>
                      </a:solidFill>
                      <a:prstDash val="solid"/>
                      <a:round/>
                      <a:headEnd type="none" w="med" len="med"/>
                      <a:tailEnd type="none" w="med" len="med"/>
                    </a:lnT>
                  </a:tcPr>
                </a:tc>
                <a:tc>
                  <a:txBody>
                    <a:bodyPr/>
                    <a:lstStyle/>
                    <a:p>
                      <a:pPr algn="ctr"/>
                      <a:r>
                        <a:rPr lang="en-US" dirty="0"/>
                        <a:t>38</a:t>
                      </a:r>
                    </a:p>
                  </a:txBody>
                  <a:tcPr>
                    <a:lnT w="12700" cap="flat" cmpd="sng" algn="ctr">
                      <a:solidFill>
                        <a:schemeClr val="tx1"/>
                      </a:solidFill>
                      <a:prstDash val="solid"/>
                      <a:round/>
                      <a:headEnd type="none" w="med" len="med"/>
                      <a:tailEnd type="none" w="med" len="med"/>
                    </a:lnT>
                  </a:tcPr>
                </a:tc>
                <a:tc>
                  <a:txBody>
                    <a:bodyPr/>
                    <a:lstStyle/>
                    <a:p>
                      <a:pPr algn="ctr"/>
                      <a:r>
                        <a:rPr lang="en-US" dirty="0"/>
                        <a:t>3.815</a:t>
                      </a:r>
                    </a:p>
                  </a:txBody>
                  <a:tcPr>
                    <a:lnT w="12700" cap="flat" cmpd="sng" algn="ctr">
                      <a:solidFill>
                        <a:schemeClr val="tx1"/>
                      </a:solidFill>
                      <a:prstDash val="solid"/>
                      <a:round/>
                      <a:headEnd type="none" w="med" len="med"/>
                      <a:tailEnd type="none" w="med" len="med"/>
                    </a:lnT>
                  </a:tcPr>
                </a:tc>
                <a:tc>
                  <a:txBody>
                    <a:bodyPr/>
                    <a:lstStyle/>
                    <a:p>
                      <a:pPr algn="ctr"/>
                      <a:r>
                        <a:rPr lang="en-US" dirty="0"/>
                        <a:t>0.026</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r>
                        <a:rPr lang="en-US" dirty="0"/>
                        <a:t>Growth Reflection</a:t>
                      </a:r>
                    </a:p>
                  </a:txBody>
                  <a:tcPr/>
                </a:tc>
                <a:tc>
                  <a:txBody>
                    <a:bodyPr/>
                    <a:lstStyle/>
                    <a:p>
                      <a:pPr algn="ctr"/>
                      <a:r>
                        <a:rPr lang="en-US" dirty="0"/>
                        <a:t>24</a:t>
                      </a:r>
                    </a:p>
                  </a:txBody>
                  <a:tcPr/>
                </a:tc>
                <a:tc>
                  <a:txBody>
                    <a:bodyPr/>
                    <a:lstStyle/>
                    <a:p>
                      <a:pPr algn="ctr"/>
                      <a:r>
                        <a:rPr lang="en-US" dirty="0"/>
                        <a:t>3.166</a:t>
                      </a:r>
                    </a:p>
                  </a:txBody>
                  <a:tcPr/>
                </a:tc>
                <a:tc>
                  <a:txBody>
                    <a:bodyPr/>
                    <a:lstStyle/>
                    <a:p>
                      <a:pPr algn="ctr"/>
                      <a:r>
                        <a:rPr lang="en-US" dirty="0"/>
                        <a:t>38</a:t>
                      </a:r>
                    </a:p>
                  </a:txBody>
                  <a:tcPr/>
                </a:tc>
                <a:tc>
                  <a:txBody>
                    <a:bodyPr/>
                    <a:lstStyle/>
                    <a:p>
                      <a:pPr algn="ctr"/>
                      <a:r>
                        <a:rPr lang="en-US" dirty="0"/>
                        <a:t>3.842</a:t>
                      </a:r>
                    </a:p>
                  </a:txBody>
                  <a:tcPr/>
                </a:tc>
                <a:tc>
                  <a:txBody>
                    <a:bodyPr/>
                    <a:lstStyle/>
                    <a:p>
                      <a:pPr algn="ctr"/>
                      <a:r>
                        <a:rPr lang="en-US" dirty="0"/>
                        <a:t>0.000</a:t>
                      </a:r>
                    </a:p>
                  </a:txBody>
                  <a:tcPr/>
                </a:tc>
                <a:extLst>
                  <a:ext uri="{0D108BD9-81ED-4DB2-BD59-A6C34878D82A}">
                    <a16:rowId xmlns:a16="http://schemas.microsoft.com/office/drawing/2014/main" val="10003"/>
                  </a:ext>
                </a:extLst>
              </a:tr>
              <a:tr h="370840">
                <a:tc>
                  <a:txBody>
                    <a:bodyPr/>
                    <a:lstStyle/>
                    <a:p>
                      <a:r>
                        <a:rPr lang="en-US" dirty="0"/>
                        <a:t>Knowledge Reflection</a:t>
                      </a:r>
                    </a:p>
                  </a:txBody>
                  <a:tcPr/>
                </a:tc>
                <a:tc>
                  <a:txBody>
                    <a:bodyPr/>
                    <a:lstStyle/>
                    <a:p>
                      <a:pPr algn="ctr"/>
                      <a:r>
                        <a:rPr lang="en-US" dirty="0"/>
                        <a:t>24</a:t>
                      </a:r>
                    </a:p>
                  </a:txBody>
                  <a:tcPr/>
                </a:tc>
                <a:tc>
                  <a:txBody>
                    <a:bodyPr/>
                    <a:lstStyle/>
                    <a:p>
                      <a:pPr algn="ctr"/>
                      <a:r>
                        <a:rPr lang="en-US" dirty="0"/>
                        <a:t>3.166</a:t>
                      </a:r>
                    </a:p>
                  </a:txBody>
                  <a:tcPr/>
                </a:tc>
                <a:tc>
                  <a:txBody>
                    <a:bodyPr/>
                    <a:lstStyle/>
                    <a:p>
                      <a:pPr algn="ctr"/>
                      <a:r>
                        <a:rPr lang="en-US" dirty="0"/>
                        <a:t>38</a:t>
                      </a:r>
                    </a:p>
                  </a:txBody>
                  <a:tcPr/>
                </a:tc>
                <a:tc>
                  <a:txBody>
                    <a:bodyPr/>
                    <a:lstStyle/>
                    <a:p>
                      <a:pPr algn="ctr"/>
                      <a:r>
                        <a:rPr lang="en-US" dirty="0"/>
                        <a:t>3.631</a:t>
                      </a:r>
                    </a:p>
                  </a:txBody>
                  <a:tcPr/>
                </a:tc>
                <a:tc>
                  <a:txBody>
                    <a:bodyPr/>
                    <a:lstStyle/>
                    <a:p>
                      <a:pPr algn="ctr"/>
                      <a:r>
                        <a:rPr lang="en-US" dirty="0"/>
                        <a:t>0.038</a:t>
                      </a:r>
                    </a:p>
                  </a:txBody>
                  <a:tcPr/>
                </a:tc>
                <a:extLst>
                  <a:ext uri="{0D108BD9-81ED-4DB2-BD59-A6C34878D82A}">
                    <a16:rowId xmlns:a16="http://schemas.microsoft.com/office/drawing/2014/main" val="10004"/>
                  </a:ext>
                </a:extLst>
              </a:tr>
              <a:tr h="370840">
                <a:tc>
                  <a:txBody>
                    <a:bodyPr/>
                    <a:lstStyle/>
                    <a:p>
                      <a:r>
                        <a:rPr lang="en-US" dirty="0"/>
                        <a:t>Learning Opportunity</a:t>
                      </a:r>
                    </a:p>
                  </a:txBody>
                  <a:tcPr/>
                </a:tc>
                <a:tc>
                  <a:txBody>
                    <a:bodyPr/>
                    <a:lstStyle/>
                    <a:p>
                      <a:pPr algn="ctr"/>
                      <a:r>
                        <a:rPr lang="en-US" dirty="0"/>
                        <a:t>24</a:t>
                      </a:r>
                    </a:p>
                  </a:txBody>
                  <a:tcPr/>
                </a:tc>
                <a:tc>
                  <a:txBody>
                    <a:bodyPr/>
                    <a:lstStyle/>
                    <a:p>
                      <a:pPr algn="ctr"/>
                      <a:r>
                        <a:rPr lang="en-US" dirty="0"/>
                        <a:t>1.375</a:t>
                      </a:r>
                    </a:p>
                  </a:txBody>
                  <a:tcPr/>
                </a:tc>
                <a:tc>
                  <a:txBody>
                    <a:bodyPr/>
                    <a:lstStyle/>
                    <a:p>
                      <a:pPr algn="ctr"/>
                      <a:r>
                        <a:rPr lang="en-US" dirty="0"/>
                        <a:t>38</a:t>
                      </a:r>
                    </a:p>
                  </a:txBody>
                  <a:tcPr/>
                </a:tc>
                <a:tc>
                  <a:txBody>
                    <a:bodyPr/>
                    <a:lstStyle/>
                    <a:p>
                      <a:pPr algn="ctr"/>
                      <a:r>
                        <a:rPr lang="en-US" dirty="0"/>
                        <a:t>1.973</a:t>
                      </a:r>
                    </a:p>
                  </a:txBody>
                  <a:tcPr/>
                </a:tc>
                <a:tc>
                  <a:txBody>
                    <a:bodyPr/>
                    <a:lstStyle/>
                    <a:p>
                      <a:pPr algn="ctr"/>
                      <a:r>
                        <a:rPr lang="en-US" dirty="0"/>
                        <a:t>0.000</a:t>
                      </a:r>
                    </a:p>
                  </a:txBody>
                  <a:tcPr/>
                </a:tc>
                <a:extLst>
                  <a:ext uri="{0D108BD9-81ED-4DB2-BD59-A6C34878D82A}">
                    <a16:rowId xmlns:a16="http://schemas.microsoft.com/office/drawing/2014/main" val="10005"/>
                  </a:ext>
                </a:extLst>
              </a:tr>
              <a:tr h="370840">
                <a:tc>
                  <a:txBody>
                    <a:bodyPr/>
                    <a:lstStyle/>
                    <a:p>
                      <a:r>
                        <a:rPr lang="en-US" dirty="0"/>
                        <a:t>Effort</a:t>
                      </a:r>
                    </a:p>
                  </a:txBody>
                  <a:tcPr/>
                </a:tc>
                <a:tc>
                  <a:txBody>
                    <a:bodyPr/>
                    <a:lstStyle/>
                    <a:p>
                      <a:pPr algn="ctr"/>
                      <a:r>
                        <a:rPr lang="en-US" dirty="0"/>
                        <a:t>24</a:t>
                      </a:r>
                    </a:p>
                  </a:txBody>
                  <a:tcPr/>
                </a:tc>
                <a:tc>
                  <a:txBody>
                    <a:bodyPr/>
                    <a:lstStyle/>
                    <a:p>
                      <a:pPr algn="ctr"/>
                      <a:r>
                        <a:rPr lang="en-US" dirty="0"/>
                        <a:t>2.791</a:t>
                      </a:r>
                    </a:p>
                  </a:txBody>
                  <a:tcPr/>
                </a:tc>
                <a:tc>
                  <a:txBody>
                    <a:bodyPr/>
                    <a:lstStyle/>
                    <a:p>
                      <a:pPr algn="ctr"/>
                      <a:r>
                        <a:rPr lang="en-US" dirty="0"/>
                        <a:t>38</a:t>
                      </a:r>
                    </a:p>
                  </a:txBody>
                  <a:tcPr/>
                </a:tc>
                <a:tc>
                  <a:txBody>
                    <a:bodyPr/>
                    <a:lstStyle/>
                    <a:p>
                      <a:pPr algn="ctr"/>
                      <a:r>
                        <a:rPr lang="en-US" dirty="0"/>
                        <a:t>3.263</a:t>
                      </a:r>
                    </a:p>
                  </a:txBody>
                  <a:tcPr/>
                </a:tc>
                <a:tc>
                  <a:txBody>
                    <a:bodyPr/>
                    <a:lstStyle/>
                    <a:p>
                      <a:pPr algn="ctr"/>
                      <a:r>
                        <a:rPr lang="en-US" dirty="0"/>
                        <a:t>0.012</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43512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a:t>
            </a:r>
            <a:br>
              <a:rPr lang="en-US" dirty="0"/>
            </a:br>
            <a:r>
              <a:rPr lang="en-US" dirty="0"/>
              <a:t>Findings</a:t>
            </a: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a:t>Process:</a:t>
            </a:r>
          </a:p>
          <a:p>
            <a:pPr lvl="1"/>
            <a:r>
              <a:rPr lang="en-US" dirty="0"/>
              <a:t>For both groups, the activity as an additional learning opportunity scored lower than the rest of the categories.</a:t>
            </a:r>
          </a:p>
          <a:p>
            <a:pPr lvl="1"/>
            <a:r>
              <a:rPr lang="en-US" dirty="0"/>
              <a:t>Both groups felt strongly that the activity allowed them to reflect on the entire program.</a:t>
            </a:r>
          </a:p>
          <a:p>
            <a:pPr lvl="1"/>
            <a:r>
              <a:rPr lang="en-US" dirty="0"/>
              <a:t>Statistically significant differences at .05 level across each category, showing Portfolio as consistently more effective than Comprehensive Exam</a:t>
            </a:r>
          </a:p>
          <a:p>
            <a:pPr marL="457200" lvl="1" indent="0">
              <a:buNone/>
            </a:pPr>
            <a:endParaRPr lang="en-US" dirty="0"/>
          </a:p>
          <a:p>
            <a:pPr marL="457200" lvl="1" indent="0">
              <a:buNone/>
            </a:pPr>
            <a:r>
              <a:rPr lang="en-US" u="sng" dirty="0"/>
              <a:t>Portfolio:</a:t>
            </a:r>
          </a:p>
          <a:p>
            <a:pPr lvl="1"/>
            <a:r>
              <a:rPr lang="en-US" dirty="0"/>
              <a:t>“Having to choose activities and projects that reflected my learning was one piece. Being able to share that with others was another whole level of learning and reflecting.”</a:t>
            </a:r>
          </a:p>
          <a:p>
            <a:pPr lvl="1"/>
            <a:r>
              <a:rPr lang="en-US" dirty="0"/>
              <a:t>“I got to gather my actual learning and realize what all I had gained/gathered throughout the whole program. You don't stop and consider that during the process, so having to pull away/step back allowed me to see the true depth of knowledge I gained. That self-reflection is an important part of learning...as I learned in-depth through this program.”</a:t>
            </a:r>
          </a:p>
          <a:p>
            <a:pPr marL="457200" lvl="1" indent="0">
              <a:buNone/>
            </a:pPr>
            <a:r>
              <a:rPr lang="en-US" u="sng" dirty="0"/>
              <a:t>Comps:</a:t>
            </a:r>
          </a:p>
          <a:p>
            <a:pPr lvl="1"/>
            <a:r>
              <a:rPr lang="en-US" dirty="0"/>
              <a:t>“It allowed me to review the material and then apply it in a format which was a culmination of that knowledge.”</a:t>
            </a:r>
          </a:p>
          <a:p>
            <a:pPr lvl="1"/>
            <a:r>
              <a:rPr lang="en-US" dirty="0"/>
              <a:t>“By synthesizing everything I learned from the program during the Comp Exam, I feel like it was an additional learning opportunity.”</a:t>
            </a:r>
          </a:p>
        </p:txBody>
      </p:sp>
    </p:spTree>
    <p:extLst>
      <p:ext uri="{BB962C8B-B14F-4D97-AF65-F5344CB8AC3E}">
        <p14:creationId xmlns:p14="http://schemas.microsoft.com/office/powerpoint/2010/main" val="1064152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a:t>
            </a:r>
            <a:br>
              <a:rPr lang="en-US" dirty="0"/>
            </a:br>
            <a:r>
              <a:rPr lang="en-US" dirty="0"/>
              <a:t>Results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575397"/>
              </p:ext>
            </p:extLst>
          </p:nvPr>
        </p:nvGraphicFramePr>
        <p:xfrm>
          <a:off x="457200" y="1600200"/>
          <a:ext cx="8077200" cy="185420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gridCol w="1009650">
                  <a:extLst>
                    <a:ext uri="{9D8B030D-6E8A-4147-A177-3AD203B41FA5}">
                      <a16:colId xmlns:a16="http://schemas.microsoft.com/office/drawing/2014/main" val="20002"/>
                    </a:ext>
                  </a:extLst>
                </a:gridCol>
                <a:gridCol w="1009650">
                  <a:extLst>
                    <a:ext uri="{9D8B030D-6E8A-4147-A177-3AD203B41FA5}">
                      <a16:colId xmlns:a16="http://schemas.microsoft.com/office/drawing/2014/main" val="20003"/>
                    </a:ext>
                  </a:extLst>
                </a:gridCol>
                <a:gridCol w="1009650">
                  <a:extLst>
                    <a:ext uri="{9D8B030D-6E8A-4147-A177-3AD203B41FA5}">
                      <a16:colId xmlns:a16="http://schemas.microsoft.com/office/drawing/2014/main" val="20004"/>
                    </a:ext>
                  </a:extLst>
                </a:gridCol>
                <a:gridCol w="2019300">
                  <a:extLst>
                    <a:ext uri="{9D8B030D-6E8A-4147-A177-3AD203B41FA5}">
                      <a16:colId xmlns:a16="http://schemas.microsoft.com/office/drawing/2014/main" val="20005"/>
                    </a:ext>
                  </a:extLst>
                </a:gridCol>
              </a:tblGrid>
              <a:tr h="370840">
                <a:tc>
                  <a:txBody>
                    <a:bodyPr/>
                    <a:lstStyle/>
                    <a:p>
                      <a:r>
                        <a:rPr lang="en-US" dirty="0"/>
                        <a:t>Question</a:t>
                      </a:r>
                    </a:p>
                  </a:txBody>
                  <a:tcPr/>
                </a:tc>
                <a:tc gridSpan="2">
                  <a:txBody>
                    <a:bodyPr/>
                    <a:lstStyle/>
                    <a:p>
                      <a:r>
                        <a:rPr lang="en-US" dirty="0"/>
                        <a:t>Comprehensive</a:t>
                      </a:r>
                    </a:p>
                  </a:txBody>
                  <a:tcPr/>
                </a:tc>
                <a:tc hMerge="1">
                  <a:txBody>
                    <a:bodyPr/>
                    <a:lstStyle/>
                    <a:p>
                      <a:endParaRPr lang="en-US"/>
                    </a:p>
                  </a:txBody>
                  <a:tcPr/>
                </a:tc>
                <a:tc gridSpan="2">
                  <a:txBody>
                    <a:bodyPr/>
                    <a:lstStyle/>
                    <a:p>
                      <a:r>
                        <a:rPr lang="en-US" dirty="0"/>
                        <a:t>Portfolio</a:t>
                      </a:r>
                    </a:p>
                  </a:txBody>
                  <a:tcPr/>
                </a:tc>
                <a:tc hMerge="1">
                  <a:txBody>
                    <a:bodyPr/>
                    <a:lstStyle/>
                    <a:p>
                      <a:endParaRPr lang="en-US"/>
                    </a:p>
                  </a:txBody>
                  <a:tcPr/>
                </a:tc>
                <a:tc>
                  <a:txBody>
                    <a:bodyPr/>
                    <a:lstStyle/>
                    <a:p>
                      <a:r>
                        <a:rPr lang="en-US" dirty="0"/>
                        <a:t>Comparison</a:t>
                      </a:r>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dirty="0"/>
                        <a:t>N</a:t>
                      </a:r>
                    </a:p>
                  </a:txBody>
                  <a:tcPr>
                    <a:lnB w="12700" cap="flat" cmpd="sng" algn="ctr">
                      <a:solidFill>
                        <a:schemeClr val="tx1"/>
                      </a:solidFill>
                      <a:prstDash val="solid"/>
                      <a:round/>
                      <a:headEnd type="none" w="med" len="med"/>
                      <a:tailEnd type="none" w="med" len="med"/>
                    </a:lnB>
                  </a:tcPr>
                </a:tc>
                <a:tc>
                  <a:txBody>
                    <a:bodyPr/>
                    <a:lstStyle/>
                    <a:p>
                      <a:pPr algn="ctr"/>
                      <a:r>
                        <a:rPr lang="en-US" dirty="0"/>
                        <a:t>Mean</a:t>
                      </a:r>
                    </a:p>
                  </a:txBody>
                  <a:tcPr>
                    <a:lnB w="12700" cap="flat" cmpd="sng" algn="ctr">
                      <a:solidFill>
                        <a:schemeClr val="tx1"/>
                      </a:solidFill>
                      <a:prstDash val="solid"/>
                      <a:round/>
                      <a:headEnd type="none" w="med" len="med"/>
                      <a:tailEnd type="none" w="med" len="med"/>
                    </a:lnB>
                  </a:tcPr>
                </a:tc>
                <a:tc>
                  <a:txBody>
                    <a:bodyPr/>
                    <a:lstStyle/>
                    <a:p>
                      <a:pPr algn="ctr"/>
                      <a:r>
                        <a:rPr lang="en-US" dirty="0"/>
                        <a:t>N</a:t>
                      </a:r>
                    </a:p>
                  </a:txBody>
                  <a:tcPr>
                    <a:lnB w="12700" cap="flat" cmpd="sng" algn="ctr">
                      <a:solidFill>
                        <a:schemeClr val="tx1"/>
                      </a:solidFill>
                      <a:prstDash val="solid"/>
                      <a:round/>
                      <a:headEnd type="none" w="med" len="med"/>
                      <a:tailEnd type="none" w="med" len="med"/>
                    </a:lnB>
                  </a:tcPr>
                </a:tc>
                <a:tc>
                  <a:txBody>
                    <a:bodyPr/>
                    <a:lstStyle/>
                    <a:p>
                      <a:pPr algn="ctr"/>
                      <a:r>
                        <a:rPr lang="en-US" dirty="0"/>
                        <a:t>Mean</a:t>
                      </a:r>
                    </a:p>
                  </a:txBody>
                  <a:tcPr>
                    <a:lnB w="12700" cap="flat" cmpd="sng" algn="ctr">
                      <a:solidFill>
                        <a:schemeClr val="tx1"/>
                      </a:solidFill>
                      <a:prstDash val="solid"/>
                      <a:round/>
                      <a:headEnd type="none" w="med" len="med"/>
                      <a:tailEnd type="none" w="med" len="med"/>
                    </a:lnB>
                  </a:tcPr>
                </a:tc>
                <a:tc>
                  <a:txBody>
                    <a:bodyPr/>
                    <a:lstStyle/>
                    <a:p>
                      <a:pPr algn="ctr"/>
                      <a:r>
                        <a:rPr lang="en-US" dirty="0"/>
                        <a:t>P-value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a:t>Usefulness</a:t>
                      </a:r>
                    </a:p>
                  </a:txBody>
                  <a:tcPr/>
                </a:tc>
                <a:tc>
                  <a:txBody>
                    <a:bodyPr/>
                    <a:lstStyle/>
                    <a:p>
                      <a:pPr algn="ctr"/>
                      <a:r>
                        <a:rPr lang="en-US" dirty="0"/>
                        <a:t>24</a:t>
                      </a:r>
                    </a:p>
                  </a:txBody>
                  <a:tcPr>
                    <a:lnT w="12700" cap="flat" cmpd="sng" algn="ctr">
                      <a:solidFill>
                        <a:schemeClr val="tx1"/>
                      </a:solidFill>
                      <a:prstDash val="solid"/>
                      <a:round/>
                      <a:headEnd type="none" w="med" len="med"/>
                      <a:tailEnd type="none" w="med" len="med"/>
                    </a:lnT>
                  </a:tcPr>
                </a:tc>
                <a:tc>
                  <a:txBody>
                    <a:bodyPr/>
                    <a:lstStyle/>
                    <a:p>
                      <a:pPr algn="ctr"/>
                      <a:r>
                        <a:rPr lang="en-US" dirty="0"/>
                        <a:t>2.125</a:t>
                      </a:r>
                    </a:p>
                  </a:txBody>
                  <a:tcPr>
                    <a:lnT w="12700" cap="flat" cmpd="sng" algn="ctr">
                      <a:solidFill>
                        <a:schemeClr val="tx1"/>
                      </a:solidFill>
                      <a:prstDash val="solid"/>
                      <a:round/>
                      <a:headEnd type="none" w="med" len="med"/>
                      <a:tailEnd type="none" w="med" len="med"/>
                    </a:lnT>
                  </a:tcPr>
                </a:tc>
                <a:tc>
                  <a:txBody>
                    <a:bodyPr/>
                    <a:lstStyle/>
                    <a:p>
                      <a:pPr algn="ctr"/>
                      <a:r>
                        <a:rPr lang="en-US" dirty="0"/>
                        <a:t>38</a:t>
                      </a:r>
                    </a:p>
                  </a:txBody>
                  <a:tcPr>
                    <a:lnT w="12700" cap="flat" cmpd="sng" algn="ctr">
                      <a:solidFill>
                        <a:schemeClr val="tx1"/>
                      </a:solidFill>
                      <a:prstDash val="solid"/>
                      <a:round/>
                      <a:headEnd type="none" w="med" len="med"/>
                      <a:tailEnd type="none" w="med" len="med"/>
                    </a:lnT>
                  </a:tcPr>
                </a:tc>
                <a:tc>
                  <a:txBody>
                    <a:bodyPr/>
                    <a:lstStyle/>
                    <a:p>
                      <a:pPr algn="ctr"/>
                      <a:r>
                        <a:rPr lang="en-US" dirty="0"/>
                        <a:t>2.945</a:t>
                      </a:r>
                    </a:p>
                  </a:txBody>
                  <a:tcPr>
                    <a:lnT w="12700" cap="flat" cmpd="sng" algn="ctr">
                      <a:solidFill>
                        <a:schemeClr val="tx1"/>
                      </a:solidFill>
                      <a:prstDash val="solid"/>
                      <a:round/>
                      <a:headEnd type="none" w="med" len="med"/>
                      <a:tailEnd type="none" w="med" len="med"/>
                    </a:lnT>
                  </a:tcPr>
                </a:tc>
                <a:tc>
                  <a:txBody>
                    <a:bodyPr/>
                    <a:lstStyle/>
                    <a:p>
                      <a:pPr algn="ctr"/>
                      <a:r>
                        <a:rPr lang="en-US" dirty="0"/>
                        <a:t>0.002</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r>
                        <a:rPr lang="en-US" dirty="0"/>
                        <a:t>Time</a:t>
                      </a:r>
                      <a:r>
                        <a:rPr lang="en-US" baseline="0" dirty="0"/>
                        <a:t> Beneficial</a:t>
                      </a:r>
                      <a:endParaRPr lang="en-US" dirty="0"/>
                    </a:p>
                  </a:txBody>
                  <a:tcPr/>
                </a:tc>
                <a:tc>
                  <a:txBody>
                    <a:bodyPr/>
                    <a:lstStyle/>
                    <a:p>
                      <a:pPr algn="ctr"/>
                      <a:r>
                        <a:rPr lang="en-US" dirty="0"/>
                        <a:t>23</a:t>
                      </a:r>
                    </a:p>
                  </a:txBody>
                  <a:tcPr/>
                </a:tc>
                <a:tc>
                  <a:txBody>
                    <a:bodyPr/>
                    <a:lstStyle/>
                    <a:p>
                      <a:pPr algn="ctr"/>
                      <a:r>
                        <a:rPr lang="en-US" dirty="0"/>
                        <a:t>2.869</a:t>
                      </a:r>
                    </a:p>
                  </a:txBody>
                  <a:tcPr/>
                </a:tc>
                <a:tc>
                  <a:txBody>
                    <a:bodyPr/>
                    <a:lstStyle/>
                    <a:p>
                      <a:pPr algn="ctr"/>
                      <a:r>
                        <a:rPr lang="en-US" dirty="0"/>
                        <a:t>38</a:t>
                      </a:r>
                    </a:p>
                  </a:txBody>
                  <a:tcPr/>
                </a:tc>
                <a:tc>
                  <a:txBody>
                    <a:bodyPr/>
                    <a:lstStyle/>
                    <a:p>
                      <a:pPr algn="ctr"/>
                      <a:r>
                        <a:rPr lang="en-US" dirty="0"/>
                        <a:t>3.605</a:t>
                      </a:r>
                    </a:p>
                  </a:txBody>
                  <a:tcPr/>
                </a:tc>
                <a:tc>
                  <a:txBody>
                    <a:bodyPr/>
                    <a:lstStyle/>
                    <a:p>
                      <a:pPr algn="ctr"/>
                      <a:r>
                        <a:rPr lang="en-US" dirty="0"/>
                        <a:t>0.004</a:t>
                      </a:r>
                    </a:p>
                  </a:txBody>
                  <a:tcPr/>
                </a:tc>
                <a:extLst>
                  <a:ext uri="{0D108BD9-81ED-4DB2-BD59-A6C34878D82A}">
                    <a16:rowId xmlns:a16="http://schemas.microsoft.com/office/drawing/2014/main" val="10003"/>
                  </a:ext>
                </a:extLst>
              </a:tr>
              <a:tr h="370840">
                <a:tc>
                  <a:txBody>
                    <a:bodyPr/>
                    <a:lstStyle/>
                    <a:p>
                      <a:r>
                        <a:rPr lang="en-US" dirty="0"/>
                        <a:t>Satisfaction</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38</a:t>
                      </a:r>
                    </a:p>
                  </a:txBody>
                  <a:tcPr/>
                </a:tc>
                <a:tc>
                  <a:txBody>
                    <a:bodyPr/>
                    <a:lstStyle/>
                    <a:p>
                      <a:pPr algn="ctr"/>
                      <a:r>
                        <a:rPr lang="en-US" dirty="0"/>
                        <a:t>3.631</a:t>
                      </a:r>
                    </a:p>
                  </a:txBody>
                  <a:tcPr/>
                </a:tc>
                <a:tc>
                  <a:txBody>
                    <a:bodyPr/>
                    <a:lstStyle/>
                    <a:p>
                      <a:pPr algn="ctr"/>
                      <a:r>
                        <a:rPr lang="en-US" dirty="0"/>
                        <a:t>X</a:t>
                      </a:r>
                    </a:p>
                  </a:txBody>
                  <a:tcPr/>
                </a:tc>
                <a:extLst>
                  <a:ext uri="{0D108BD9-81ED-4DB2-BD59-A6C34878D82A}">
                    <a16:rowId xmlns:a16="http://schemas.microsoft.com/office/drawing/2014/main" val="10004"/>
                  </a:ext>
                </a:extLst>
              </a:tr>
            </a:tbl>
          </a:graphicData>
        </a:graphic>
      </p:graphicFrame>
      <p:sp>
        <p:nvSpPr>
          <p:cNvPr id="5" name="AutoShape 2" descr="data:image/png;base64,iVBORw0KGgoAAAANSUhEUgAAAlgAAAFzCAYAAADi5Xe0AAAdqklEQVR4Xu3cTXIlxXoG4GYHRHgJLEE98lwsxYxYDSO8FDT3qLUEluAIdnCNboRktdBPVinr+8l8mF13ncwvnzeh3jgH88O//v7ri78IECBAgAABAgSmCfygYE2ztBABAgQIECBA4N8CCpaL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Z9b7nb29unP767u/vu0ff+LHBEWxEgQIAAAQITBBSsCYgjSzwUqOel6vn/fu/PRtb2DAECBAgQIFBLQMFKykPBSoK3LQECBAgQCBBQsAKQX9tCwUqCty0BAgQIEAgQULACkJ9v8fjvWr31c+HDsy9/Mhwd8f7+fvRRzxEgQIBAUYGbm5tDk3395dp/9n/7/dg8h4Zf+GEFKylc32AlwduWAAECiwkoWDUDVbCSclGwkuBtS4AAgcUEFKyagSpYQbn4/yIMgrYNAQIENhNQsGoGrmAF5uK/gxWIbSsCBAhsIqBg1QxawaqZi6kIECBAgMCQgII1xBT+kIIVTm5DAgQIECAwT0DBmmc5cyUFa6amtQgQIECAQLCAghUMPridgjUI5TECBAgQIFBRQMGqmMqXLwpWzVxMRYAAAQIEhgQUrCGm8IcUrHByGxIgQIAAgXkCCtY8y5krKVgzNa1FgAABAgSCBRSsYPDB7RSsQSiPESBAgAABAgRGBRSsUSnPESBAgAABAgQGBRSsQSiPESBAgAABAgRGBRSsUSnPESBAgAABAgQGBRSsQSiPESBAgEAvgT//8z9CB/7pf/43dD+b1RZQsGrnYzoCBAgQOCmgYJ2E87EpAgrWFEaLECBAgEA1AQWrWiJ7zaNg7ZW30xIgQGAbgV0K1tXn9NPnub9lFKxzbj5FgAABAsUFri4eL4+fVUSuPmfWuYpfrw/HU7A+JPIAAQIECHQUuLp4KFgdb0XczApWnLWdCBAgQCBQQMGag+0brHOOCtY5N58iQIAAgeICCtacgBSsc44K1jk3nyJAgACB4gIK1pyAFKxzjgrWOTefIkCAAIHiAgrWnIAUrHOOCtY5N58iQIAAgeICCtacgBSsc44K1jk3nyJAgACB4gIK1pyAFKxzjgrWOTefIkCAAIHiAgrWnIAUrHOOCtY5N58iQIAAgeICCtacgBSsc44K1jk3nyJAgACB4gIK1pyAFKxzjgrWOTefIkCAAIHiArsUrOIxbDuegrVt9A5OgACBtQUUrLXzrX46Bat6QuYjQIAAgVMCCtYpNh+aJKBgTYK0DAECBAjUElCwauWx2zQK1m6JOy8BAgQ2EVCwNgm66DEVrKLBGIsAAQIEPiegYH3Oz6c/J6Bgfc7PpwkQIECgqICCVTSYTcZSsDYJ2jEJECCwm4CCtVvitc6rYNXKwzQECBAgMElAwZoEaZlTAgrWKTYfIkCAAIHqAgpW9YTWnk/BWjtfpyNAgMC2AgrWttGXOLiCVSIGQxAgQIDAbAEFa7ao9Y4IKFhHtDxLgAABAm0EFKw2US05qIK1ZKwORYAAAQIKljuQKaBgZerbmwABAgQuE1CwLqO18ICAgjWA5BECBAgQ6CegYPXLbKWJFayV0nQWAgQIEHgSULBchkwBBStT394ECBAgcJmAgnUZrYUHBBSsASSPECBAgEA/AQWrX2YrTaxgrZSmsxAgQICAnwjdgRICClaJGAxBgAABArMFfIM1W9R6RwQUrCNaniVAgACBNgIKVpuolhxUwZoQ6+3t7dMqd3d336343p89f/D5cw//95frTBjTEgQIENhKQMHaKu5yh1WwPhnJQzF6Xoae/+/3/uzlti+f/eRYPk6AAIHtBRSs7a9AKoCCNZn/vaL01p8pV5NDsBwBAgT+FlCwXINMAQVrsv7ZgvV8DD8PTg7FcgQIbCmgYG0Ze5lDK1gTozhTrh62P/JT4nvj3t/fTzyNpQgQINBb4Mdffw49wF+//TFlv5ubmynrWCRXQMGa6H+2YL0cwU+GE0OxFAEC2wr4Bmvb6EscXMGaFMOscvXaN1qTRrQMAQIEthJQsLaKu9xhFawJkXy2XM36iXDCUSxBgACBZQQUrGWibHkQBeuTsb3871c9LPf4L6l/9Gcv//MOj6P4l9w/GYqPEyBA4G8BBcs1yBRQsDL17U2AAAEClwkoWJfRWnhAQMEaQPIIAQIECPQTULD6ZbbSxArWSmk6CwECBAg8CShYLkOmgIKVqW9vAgQIELhMQMG6jNbCAwIK1gCSRwgQIECgn4CC1S+zlSZWsFZK01kIECBAwE+E7kAJAQWrRAyGIECAAIHZAr7Bmi1qvSMCCtYRLc8SIECAQBsBBatNVEsOqmAtGatDESBAgICC5Q5kCihYmfr2JkCAAIHLBBSsy2gtPCCgYA0geYQAAQIE+gkoWP0yW2liBWulNJ2FAAECBJ4EFCyXIVNAwcrUtzcBAgQIXCagYF1Ga+EBAQVrAMkjBAgQINBPQMHql9lKEytYK6XpLAQIECDgJ0J3oISAglUiBkMQIECAwGwB32DNFrXeEQEF64iWZwkQIECgjYCC1SaqJQdVsJaM1aEIECBAQMFyBzIFFKxMfXsTIECAwGUCCtZltBYeEFCwBpA8QoAAAQL9BBSsfpmtNLGCtVKazkKAAAECTwIKlsuQKaBgZerbmwABAgQuE1CwLqO18ICAgjWA5BECBAgQ6CegYPXLbKWJFayV0nQWAgQIEPAToTtQQkDBKhGDIQgQIEBgtoBvsGaLWu+IgIJ1RMuzBAgQINBGQMFqE9WSgypYS8bqUAQIECCgYLkDmQIKVqa+vQkQIEDgMgEF6zJaCw8IKFgDSB4hQIAAgX4CCla/zFaaWMFaKU1nIUCAAIEnAQXLZcgUULAy9e1NgAABApcJKFiX0Vp4QEDBGkDyCAECBAj0E1Cw+mW20sQK1kppOgsBAgQI+InQHSghoGCViMEQBAgQIDBbwDdYs0Wtd0RAwTqi5VkCBAgQaCOgYLWJaslBFawlY3UoAgQIEFCw3IFMAQUrU9/eBAgQIHCZgIJ1Ga2FBwQUrAEkjxAgQIBAPwEFq19mK02sYK2UprMQIECAwJOAguUyZAooWJn69iZAgACBywQUrMtoLTwgoGANIHmEAAECBPoJKFj9MltpYgVrpTSdhQABAgT8ROgOlBBQsErEYAgCBAgQmC3gG6zZotY7IqBgHdHyLAECBAi0EVCw2kS15KAK1pKxOhQBAgQIKFjuQKaAgpWpb28CBAgQuExAwbqM1sIDAgrWAJJHCBAgQKCfgILVL7OVJlawVkrTWQgQIEDgSUDBchkyBRSsYP3b29svd3d3/9j14f/+/K/Xngke1XYECBBoLaBgtY6v/fAKVmCEjyXqrYKlVAWGYSsCBJYXULCWj7j0ARWsoHgev7l67Rust77VChrNNgQIEFhSQMFaMtY2h1KwgqN6q2D5eTA4CNsRILC8gIK1fMSlD6hgBccz8g3W2W+07u/vg09jOwIECNQV+PHXn0OH++u3P6bsd3NzM2Udi+QKKFjB/iPlaeSZ4LFtR4AAgXYCvsFqF9lSAytYwXGOlKeRZ4LHth0BAgTaCShY7SJbamAFKzjOK38iDD6K7QgQIFBaQMEqHc/ywylYwRGP/Hew/OcagkOxHQECSwooWEvG2uZQClabqAxKgAABAkcEFKwjWp6dLaBgzRa1HgECBAiUEFCwSsSw7RAK1rbROzgBAgTWFlCw1s63+ukUrOoJmY8AAQIETgkoWKfYfGiSgII1CdIyBAgQIFBLQMGqlcdu0yhYuyXuvAQIENhEQMHaJOiix1SwigZjLAIECBD4nICC9Tk/n/6cgIL1OT+fJkCAAIGiAgpW0WA2GUvB2iRoxyRAgMBuAgrWbonXOq+CVSsP0xAgQIDAJAEFaxKkZU4JKFin2HyIAAECBKoLKFjVE1p7PgVr7XydjgABAtsKKFjbRl/i4ApWiRgMQYAAAQKzBRSs2aLWOyKgYB3R8iwBAgQItBFQsNpEteSgCtaSsToUAQIECChY7kCmgIKVqW9vAgQIELhMQMG6jNbCAwIK1gCSRwgQIECgn4CC1S+zlSZWsFZK01kIECBA4ElAwXIZMgUUrEx9exMgQIDAZQIK1mW0Fh4QULAGkDxCgAABAv0EFKx+ma00sYK1UprOQoAAAQJ+InQHSggoWCViMAQBAgQIzBbwDdZsUesdEVCwjmh5lgABAgTaCChYbaJaclAFa8lYHYoAAQIEFCx3IFNAwcrUtzcBAgQIXCagYF1Ga+EBAQVrAMkjBAgQINBPQMHql9lKEytYK6XpLAQIECDwJKBguQyZAgpWpr69CRAgQOAyAQXrMloLDwgoWANIHiFAgACBfgIKVr/MVppYwVopTWchQIAAAT8RugMlBBSsEjEYggABAgRmC/gGa7ao9Y4IKFhHtDxLgAABAm0EFKw2US05qIK1ZKwORYAAAQIKljuQKaBgZerbmwABAgQuE1CwLqO18ICAgjWA5BECBAgQ6CegYPXLbKWJFayV0nQWAgQIEHgSULBchkwBBStT394ECBAgcJmAgnUZrYUHBBSsASSPECBAgEA/AQWrX2YrTaxgrZSmsxAgQICAnwjdgRICClaJGAxBgAABArMFfIM1W9R6RwQUrCNaniVAgACBNgIKVpuolhxUwVoyVociQIAAAQXLHcgUULAy9e1NgAABApcJKFiX0Vp4QEDBGkDyCAECBAj0E1Cw+mW20sQK1kppOgsBAgQIPAkoWC5DpoCClalvbwIECBC4TEDBuozWwgMCCtYAkkcIECBAoJ+AgtUvs5UmVrBWStNZCBAgQMBPhO5ACQEF68IYbm9v/7H63d3dqzu+fPat5y4c19IECBBYSsA3WEvF2e4wClZQZA8F6r3S9NGfB41pmySBr7/ch+787feb0P1sRiBDQMHKULfno4CCFXQX3itQylVQCIW3UbAKh2O0tgIKVtvolhhcwQqI8aMC5efBgBCKb6FgFQ/IeC0FFKyWsS0ztIIVEOVIwXr+8+FHz7818v197M9MAXTbbPHLf8ce9ff/it3PbgQyBH789efQbf/67Y8p+93c+Al/CmTyIgpWQABHC9PR5wOOYIuLBXyDdTGw5bcU8A3WlrGXObSCdXEUZ8rSmc9cfAzLXyygYF0MbPktBRSsLWMvc2gF6+IoRsrSy2dGPnPx2JYPFlCwgsFtt4WAgrVFzGUPqWBdHM1bZem1UvU4iv8G1sWhFFxewSoYipHaCyhY7SNsfQAFq3V8hl9FQMGKTZJ3rHfWbgpWlrx9HwQULPeAQAEBL/zYEHjHemftpmBlydtXwXIHCBQR8MKPDYJ3rHfWbgpWlrx9FSx3gEARAS/82CB4x3pn7aZgZcnbV8FyBwgUEfDCjw2Cd6x31m4KVpa8fRUsd4BAEQEv/NggeMd6Z+2mYGXJ21fBcgcIFBHwwo8Ngnesd9ZuClaWvH0VLHeAQBEBL/zYIHjHemftpmBlydtXwXIHCBQR8MKPDYJ3rHfWbgpWlrx9FSx3gEARAS/82CB4x3pn7aZgZcnbV8FyBwgUEfDCjw2Cd6x31m4KVpa8fRUsd4BAEQEv/NggeMd6Z+2mYGXJ21fBcgcIFBHwwo8Ngnesd9ZuClaWvH0VLHeAQBEBL/zYIHjHemftpmBlydtXwXIHCBQR8MKPDYJ3rHfWbgpWlrx9FSx34FUBL5/4i5FhvvPLh3f8Hc/Ycec7nuFtz+8FfvjX339BIfBcIOPls3sCGeY7v3x47/F33M53fI+Ea59SwaqdT8p0GS+flIMW2jTDfOeXD+9Cl//CUXa+4xeyWnpQQMEahNrpsYyXz06+r501w3znlw/vPf6O2/mO75Fw7VMqWLXzSZku4+WTctBCm2aY7/zy4V3o8l84ys53/EJWSw8KKFiDUDs9lvHy2cnXN1j5aWfccS/7+NyZx5vb8f8FFCy34R8CGS+f3WPIMN/55cN7j7/jdr7jeyRc+5QKVu18UqbLePmkHLTQphnmO798eBe6/BeOsvMdv5DV0oMCCtYg1E6PZbx8dvL1E2F+2hl3fPeXPfP8e2+CWAEFK9a7xW4Z/yBsAXPhkBnmO7/weV94md9Ymnm8uR1zBRSsXP+Su2f8g7AkROBQGeYKVlzA336/+bKz94O0Ox533+xUQ0DBqpFDqSky/kFYCiBhmAzznV/4vOMvOfN4czvmCihYuf4ld8/4B2FJiMChMswVrLiAfYPlG6y422anKgIKVpUkCs2R8bIvdPyUUTLMFay4qBUsBSvuttmpioCCVSWJQnNkvOwLHT9llAxzBSsuagVLwYq7bXaqIqBgVUmi0BwZL/tCx08ZJcNcwYqLWsFSsOJum52qCChYVZIoNEfGy77Q8VNGyTBXsOKiVrAUrLjbZqcqAgpWlSQKzZHxsi90/JRRMswVrLioFSwFK+622amKgIJVJYlCc2S87AsdP2WUDHMFKy5qBUvBirttdqoioGBVSaLQHBkv+0LHTxklw1zBiotawVKw4m6bnaoIKFhVkig0R8bLvtDxU0bJMFew4qJWsBSsuNtmpyoCClaVJArNkfGyL3T8lFEyzBWsuKgVLAUr7rbZqYqAglUliUJzZLzsCx0/ZZQMcwUrLmoFS8GKu212qiKgYFVJotAcGS/7QsdPGSXDXMGKi1rBUrDibpudqggoWFWSKDRHxsu+0PFTRskwV7DiolawFKy422anKgIKVpUkCs2R8bIvdPyUUTLMFay4qBUsBSvuttmpioCCVSWJQnNkvOwLHT9llAxzBSsuagVLwYq7bXaqIqBgVUmi0BwZL/tCx08ZJcNcwYqLWsFSsOJum52qCChYVZIoNEfGy77Q8VNGyTBXsOKiVrAUrLjbZqcqAgpWlSQKzZHxsi90/JRRMswVrLioFSwFK+622amKgIJVJYlCc2S87AsdP2WUDHMFKy5qBUvBirttdqoioGBVSaLQHBkv+0LHTxklw1zBiotawVKw4m6bnaoIKFhVkig0R8bLvtDxU0bJMFew4qJWsBSsuNtmpyoCClaRJG5vb58mubu7S50q42WfeuACm2eYK1hxwStYClbcbbNTFQEFq0ASD+Xqeal6+b+jR8x42Uefsdp+GeYKVtwtULAUrLjbZqcqAgpWgSQUrJsCKeSOoGDF+vOO9X7YjXm8uR1zBRSsXP9/765gKVhePrF/I/KO9Vaw4r3tmC+gYOVnMK1gff36tcBpjECAAAECnxH49u3bZz7us0UEFKwCQVT7BqsAiREIECBAgEBrAQWrQHwKVoEQjECAAAECBCYKKFgTMc8upWCdlfM5AgQIECBQU0DBKpJLpf8OVhESYxAgQIAAgbYCClbb6AxOgAABAgQIVBVQsKomYy4CBAgQIECgrYCC1TY6gxMgQIAAAQJVBRSsqsmYiwABAgQIEGgroGC1ja7n4D/99NOXP//888PhH557/tfIZz5cdIMHnruNmL2Vx9F1NqD97ojvuY24Pyw2Yv/w3Oh6u2XgvASqCyhY1RNaaL7Hl/bIC2O0iC3E8+mjvDT7yPCtPI6u8+nBmy3wnttoIXrv74WPcmvGZVwC2wooWNtGH3vwx5fGyMtj5JnY6XvsdsTtvTwUrLfzfsvtzP1+La8jGfa4laYksK+AgrVv9iknH3mB+HnwXDTPX/JHvkl5+Y2igvWx/1U/Ebr7H9t7gkAXAQWrS1KLzDlasJ6/9Ec+swjPp47x8menEbeRb1FG1vnU4A0/fGXBcvcbXggjE3hFQMFyLUIFXvt25HGAt/7dLC/4sYje+ubp+bciH31b9bCTb7A+9h4tWEftX+7s7n+chScIVBVQsKoms+hcZ14YZz6zKN+7xzpTjHyDde6mjBas91Yfudcjz5w7gU8RIHC1gIJ1tbD1vxMYeWGcKQqYz33zpGCduzlXFSx3/1wePkWgooCCVTGVhWcaKViPP1M9Moz8Zx0WJjt0tPd+knptofeKAv+36a8qWO7+oevuYQKlBRSs0vEYjgABAgQIEOgooGB1TM3MBAgQIECAQGkBBat0PIYjQIAAAQIEOgooWB1TMzMBAgQIECBQWkDBKh2P4QgQIECAAIGOAgpWx9TMTIAAAQIECJQWULBKx2M4AgQIECBAoKOAgtUxNTMTIECAAAECpQUUrNLxGI4AAQIECBDoKKBgdUzNzAQIECBAgEBpAQWrdDyGI0CAAAECBDoKKFgdUzMzAQIECBAgUFpAwSodj+EIECBAgACBjgIKVsfUzEyAAAECBAiUFlCwSsdjOAIECBAgQKCjgILVMTUzEyBAgAABAqUFFKzS8RiOAAECBAgQ6CigYHVMzcwECBAgQIBAaQEFq3Q8hiNAgAABAgQ6CihYHVMzMwECBAgQIFBaQMEqHY/hCBAgQIAAgY4CClbH1MxMgAABAgQIlBZQsErHYzgCBAgQIECgo4CC1TE1MxMgQIAAAQKlBRSs0vEYjgABAgQIEOgooGB1TM3MBAgQIECAQGkBBat0PIYjQIAAAQIEOgooWB1TMzMBAgQIECBQWkDBKh2P4QgQIECAAIGOAgpWx9TMTIAAAQIECJQWULBKx2M4AgQIECBAoKOAgtUxNTMTIECAAAECpQUUrNLxGI4AAQIECBDoKKBgdUzNzAQIECBAgEBpAQWrdDyGI0CAAAECBDoKKFgdUzMzAQIECBAgUFpAwSodj+EIECBAgACBjgIKVsfUzEyAAAECBAiUFlCwSsdjOAIECBAgQKCjgILVMTUzEyBAgAABAqUFFKzS8RiOAAECBAgQ6CigYHVMzcwECBAgQIBAaQEFq3Q8hiNAgAABAgQ6CihYHVMzMwECBAgQIFBaQMEqHY/hCBAgQIAAgY4CClbH1MxMgAABAgQIlBZQsErHYzgCBAgQIECgo4CC1TE1MxMgQIAAAQKlBRSs0vEYjgABAgQIEOgooGB1TM3MBAgQIECAQGkBBat0PIYjQIAAAQIEOgooWB1TMzMBAgQIECBQWkDBKh2P4QgQIECAAIGOAgpWx9TMTIAAAQIECJQW+D+rpit6sPL9Tw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data:image/png;base64,iVBORw0KGgoAAAANSUhEUgAAAlgAAAFzCAYAAADi5Xe0AAAdqklEQVR4Xu3cTXIlxXoG4GYHRHgJLEE98lwsxYxYDSO8FDT3qLUEluAIdnCNboRktdBPVinr+8l8mF13ncwvnzeh3jgH88O//v7ri78IECBAgAABAgSmCfygYE2ztBABAgQIECBA4N8CCpaL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Z9b7nb29unP767u/vu0ff+LHBEWxEgQIAAAQITBBSsCYgjSzwUqOel6vn/fu/PRtb2DAECBAgQIFBLQMFKykPBSoK3LQECBAgQCBBQsAKQX9tCwUqCty0BAgQIEAgQULACkJ9v8fjvWr31c+HDsy9/Mhwd8f7+fvRRzxEgQIBAUYGbm5tDk3395dp/9n/7/dg8h4Zf+GEFKylc32AlwduWAAECiwkoWDUDVbCSclGwkuBtS4AAgcUEFKyagSpYQbn4/yIMgrYNAQIENhNQsGoGrmAF5uK/gxWIbSsCBAhsIqBg1QxawaqZi6kIECBAgMCQgII1xBT+kIIVTm5DAgQIECAwT0DBmmc5cyUFa6amtQgQIECAQLCAghUMPridgjUI5TECBAgQIFBRQMGqmMqXLwpWzVxMRYAAAQIEhgQUrCGm8IcUrHByGxIgQIAAgXkCCtY8y5krKVgzNa1FgAABAgSCBRSsYPDB7RSsQSiPESBAgAABAgRGBRSsUSnPESBAgAABAgQGBRSsQSiPESBAgAABAgRGBRSsUSnPESBAgAABAgQGBRSsQSiPESBAgEAvgT//8z9CB/7pf/43dD+b1RZQsGrnYzoCBAgQOCmgYJ2E87EpAgrWFEaLECBAgEA1AQWrWiJ7zaNg7ZW30xIgQGAbgV0K1tXn9NPnub9lFKxzbj5FgAABAsUFri4eL4+fVUSuPmfWuYpfrw/HU7A+JPIAAQIECHQUuLp4KFgdb0XczApWnLWdCBAgQCBQQMGag+0brHOOCtY5N58iQIAAgeICCtacgBSsc44K1jk3nyJAgACB4gIK1pyAFKxzjgrWOTefIkCAAIHiAgrWnIAUrHOOCtY5N58iQIAAgeICCtacgBSsc44K1jk3nyJAgACB4gIK1pyAFKxzjgrWOTefIkCAAIHiAgrWnIAUrHOOCtY5N58iQIAAgeICCtacgBSsc44K1jk3nyJAgACB4gIK1pyAFKxzjgrWOTefIkCAAIHiArsUrOIxbDuegrVt9A5OgACBtQUUrLXzrX46Bat6QuYjQIAAgVMCCtYpNh+aJKBgTYK0DAECBAjUElCwauWx2zQK1m6JOy8BAgQ2EVCwNgm66DEVrKLBGIsAAQIEPiegYH3Oz6c/J6Bgfc7PpwkQIECgqICCVTSYTcZSsDYJ2jEJECCwm4CCtVvitc6rYNXKwzQECBAgMElAwZoEaZlTAgrWKTYfIkCAAIHqAgpW9YTWnk/BWjtfpyNAgMC2AgrWttGXOLiCVSIGQxAgQIDAbAEFa7ao9Y4IKFhHtDxLgAABAm0EFKw2US05qIK1ZKwORYAAAQIKljuQKaBgZerbmwABAgQuE1CwLqO18ICAgjWA5BECBAgQ6CegYPXLbKWJFayV0nQWAgQIEHgSULBchkwBBStT394ECBAgcJmAgnUZrYUHBBSsASSPECBAgEA/AQWrX2YrTaxgrZSmsxAgQICAnwjdgRICClaJGAxBgAABArMFfIM1W9R6RwQUrCNaniVAgACBNgIKVpuolhxUwZoQ6+3t7dMqd3d336343p89f/D5cw//95frTBjTEgQIENhKQMHaKu5yh1WwPhnJQzF6Xoae/+/3/uzlti+f/eRYPk6AAIHtBRSs7a9AKoCCNZn/vaL01p8pV5NDsBwBAgT+FlCwXINMAQVrsv7ZgvV8DD8PTg7FcgQIbCmgYG0Ze5lDK1gTozhTrh62P/JT4nvj3t/fTzyNpQgQINBb4Mdffw49wF+//TFlv5ubmynrWCRXQMGa6H+2YL0cwU+GE0OxFAEC2wr4Bmvb6EscXMGaFMOscvXaN1qTRrQMAQIEthJQsLaKu9xhFawJkXy2XM36iXDCUSxBgACBZQQUrGWibHkQBeuTsb3871c9LPf4L6l/9Gcv//MOj6P4l9w/GYqPEyBA4G8BBcs1yBRQsDL17U2AAAEClwkoWJfRWnhAQMEaQPIIAQIECPQTULD6ZbbSxArWSmk6CwECBAg8CShYLkOmgIKVqW9vAgQIELhMQMG6jNbCAwIK1gCSRwgQIECgn4CC1S+zlSZWsFZK01kIECBAwE+E7kAJAQWrRAyGIECAAIHZAr7Bmi1qvSMCCtYRLc8SIECAQBsBBatNVEsOqmAtGatDESBAgICC5Q5kCihYmfr2JkCAAIHLBBSsy2gtPCCgYA0geYQAAQIE+gkoWP0yW2liBWulNJ2FAAECBJ4EFCyXIVNAwcrUtzcBAgQIXCagYF1Ga+EBAQVrAMkjBAgQINBPQMHql9lKEytYK6XpLAQIECDgJ0J3oISAglUiBkMQIECAwGwB32DNFrXeEQEF64iWZwkQIECgjYCC1SaqJQdVsJaM1aEIECBAQMFyBzIFFKxMfXsTIECAwGUCCtZltBYeEFCwBpA8QoAAAQL9BBSsfpmtNLGCtVKazkKAAAECTwIKlsuQKaBgZerbmwABAgQuE1CwLqO18ICAgjWA5BECBAgQ6CegYPXLbKWJFayV0nQWAgQIEPAToTtQQkDBKhGDIQgQIEBgtoBvsGaLWu+IgIJ1RMuzBAgQINBGQMFqE9WSgypYS8bqUAQIECCgYLkDmQIKVqa+vQkQIEDgMgEF6zJaCw8IKFgDSB4hQIAAgX4CCla/zFaaWMFaKU1nIUCAAIEnAQXLZcgUULAy9e1NgAABApcJKFiX0Vp4QEDBGkDyCAECBAj0E1Cw+mW20sQK1kppOgsBAgQI+InQHSghoGCViMEQBAgQIDBbwDdYs0Wtd0RAwTqi5VkCBAgQaCOgYLWJaslBFawlY3UoAgQIEFCw3IFMAQUrU9/eBAgQIHCZgIJ1Ga2FBwQUrAEkjxAgQIBAPwEFq19mK02sYK2UprMQIECAwJOAguUyZAooWJn69iZAgACBywQUrMtoLTwgoGANIHmEAAECBPoJKFj9MltpYgVrpTSdhQABAgT8ROgOlBBQsErEYAgCBAgQmC3gG6zZotY7IqBgHdHyLAECBAi0EVCw2kS15KAK1pKxOhQBAgQIKFjuQKaAgpWpb28CBAgQuExAwbqM1sIDAgrWAJJHCBAgQKCfgILVL7OVJlawVkrTWQgQIEDgSUDBchkyBRSsYP3b29svd3d3/9j14f/+/K/Xngke1XYECBBoLaBgtY6v/fAKVmCEjyXqrYKlVAWGYSsCBJYXULCWj7j0ARWsoHgev7l67Rust77VChrNNgQIEFhSQMFaMtY2h1KwgqN6q2D5eTA4CNsRILC8gIK1fMSlD6hgBccz8g3W2W+07u/vg09jOwIECNQV+PHXn0OH++u3P6bsd3NzM2Udi+QKKFjB/iPlaeSZ4LFtR4AAgXYCvsFqF9lSAytYwXGOlKeRZ4LHth0BAgTaCShY7SJbamAFKzjOK38iDD6K7QgQIFBaQMEqHc/ywylYwRGP/Hew/OcagkOxHQECSwooWEvG2uZQClabqAxKgAABAkcEFKwjWp6dLaBgzRa1HgECBAiUEFCwSsSw7RAK1rbROzgBAgTWFlCw1s63+ukUrOoJmY8AAQIETgkoWKfYfGiSgII1CdIyBAgQIFBLQMGqlcdu0yhYuyXuvAQIENhEQMHaJOiix1SwigZjLAIECBD4nICC9Tk/n/6cgIL1OT+fJkCAAIGiAgpW0WA2GUvB2iRoxyRAgMBuAgrWbonXOq+CVSsP0xAgQIDAJAEFaxKkZU4JKFin2HyIAAECBKoLKFjVE1p7PgVr7XydjgABAtsKKFjbRl/i4ApWiRgMQYAAAQKzBRSs2aLWOyKgYB3R8iwBAgQItBFQsNpEteSgCtaSsToUAQIECChY7kCmgIKVqW9vAgQIELhMQMG6jNbCAwIK1gCSRwgQIECgn4CC1S+zlSZWsFZK01kIECBA4ElAwXIZMgUUrEx9exMgQIDAZQIK1mW0Fh4QULAGkDxCgAABAv0EFKx+ma00sYK1UprOQoAAAQJ+InQHSggoWCViMAQBAgQIzBbwDdZsUesdEVCwjmh5lgABAgTaCChYbaJaclAFa8lYHYoAAQIEFCx3IFNAwcrUtzcBAgQIXCagYF1Ga+EBAQVrAMkjBAgQINBPQMHql9lKEytYK6XpLAQIECDwJKBguQyZAgpWpr69CRAgQOAyAQXrMloLDwgoWANIHiFAgACBfgIKVr/MVppYwVopTWchQIAAAT8RugMlBBSsEjEYggABAgRmC/gGa7ao9Y4IKFhHtDxLgAABAm0EFKw2US05qIK1ZKwORYAAAQIKljuQKaBgZerbmwABAgQuE1CwLqO18ICAgjWA5BECBAgQ6CegYPXLbKWJFayV0nQWAgQIEHgSULBchkwBBStT394ECBAgcJmAgnUZrYUHBBSsASSPECBAgEA/AQWrX2YrTaxgrZSmsxAgQICAnwjdgRICClaJGAxBgAABArMFfIM1W9R6RwQUrCNaniVAgACBNgIKVpuolhxUwVoyVociQIAAAQXLHcgUULAy9e1NgAABApcJKFiX0Vp4QEDBGkDyCAECBAj0E1Cw+mW20sQK1kppOgsBAgQIPAkoWC5DpoCClalvbwIECBC4TEDBuozWwgMCCtYAkkcIECBAoJ+AgtUvs5UmVrBWStNZCBAgQMBPhO5ACQEF68IYbm9v/7H63d3dqzu+fPat5y4c19IECBBYSsA3WEvF2e4wClZQZA8F6r3S9NGfB41pmySBr7/ch+787feb0P1sRiBDQMHKULfno4CCFXQX3itQylVQCIW3UbAKh2O0tgIKVtvolhhcwQqI8aMC5efBgBCKb6FgFQ/IeC0FFKyWsS0ztIIVEOVIwXr+8+FHz7818v197M9MAXTbbPHLf8ce9ff/it3PbgQyBH789efQbf/67Y8p+93c+Al/CmTyIgpWQABHC9PR5wOOYIuLBXyDdTGw5bcU8A3WlrGXObSCdXEUZ8rSmc9cfAzLXyygYF0MbPktBRSsLWMvc2gF6+IoRsrSy2dGPnPx2JYPFlCwgsFtt4WAgrVFzGUPqWBdHM1bZem1UvU4iv8G1sWhFFxewSoYipHaCyhY7SNsfQAFq3V8hl9FQMGKTZJ3rHfWbgpWlrx9HwQULPeAQAEBL/zYEHjHemftpmBlydtXwXIHCBQR8MKPDYJ3rHfWbgpWlrx9FSx3gEARAS/82CB4x3pn7aZgZcnbV8FyBwgUEfDCjw2Cd6x31m4KVpa8fRUsd4BAEQEv/NggeMd6Z+2mYGXJ21fBcgcIFBHwwo8Ngnesd9ZuClaWvH0VLHeAQBEBL/zYIHjHemftpmBlydtXwXIHCBQR8MKPDYJ3rHfWbgpWlrx9FSx3gEARAS/82CB4x3pn7aZgZcnbV8FyBwgUEfDCjw2Cd6x31m4KVpa8fRUsd4BAEQEv/NggeMd6Z+2mYGXJ21fBcgcIFBHwwo8Ngnesd9ZuClaWvH0VLHeAQBEBL/zYIHjHemftpmBlydtXwXIHCBQR8MKPDYJ3rHfWbgpWlrx9FSx34FUBL5/4i5FhvvPLh3f8Hc/Ycec7nuFtz+8FfvjX339BIfBcIOPls3sCGeY7v3x47/F33M53fI+Ea59SwaqdT8p0GS+flIMW2jTDfOeXD+9Cl//CUXa+4xeyWnpQQMEahNrpsYyXz06+r501w3znlw/vPf6O2/mO75Fw7VMqWLXzSZku4+WTctBCm2aY7/zy4V3o8l84ys53/EJWSw8KKFiDUDs9lvHy2cnXN1j5aWfccS/7+NyZx5vb8f8FFCy34R8CGS+f3WPIMN/55cN7j7/jdr7jeyRc+5QKVu18UqbLePmkHLTQphnmO798eBe6/BeOsvMdv5DV0oMCCtYg1E6PZbx8dvL1E2F+2hl3fPeXPfP8e2+CWAEFK9a7xW4Z/yBsAXPhkBnmO7/weV94md9Ymnm8uR1zBRSsXP+Su2f8g7AkROBQGeYKVlzA336/+bKz94O0Ox533+xUQ0DBqpFDqSky/kFYCiBhmAzznV/4vOMvOfN4czvmCihYuf4ld8/4B2FJiMChMswVrLiAfYPlG6y422anKgIKVpUkCs2R8bIvdPyUUTLMFay4qBUsBSvuttmpioCCVSWJQnNkvOwLHT9llAxzBSsuagVLwYq7bXaqIqBgVUmi0BwZL/tCx08ZJcNcwYqLWsFSsOJum52qCChYVZIoNEfGy77Q8VNGyTBXsOKiVrAUrLjbZqcqAgpWlSQKzZHxsi90/JRRMswVrLioFSwFK+622amKgIJVJYlCc2S87AsdP2WUDHMFKy5qBUvBirttdqoioGBVSaLQHBkv+0LHTxklw1zBiotawVKw4m6bnaoIKFhVkig0R8bLvtDxU0bJMFew4qJWsBSsuNtmpyoCClaVJArNkfGyL3T8lFEyzBWsuKgVLAUr7rbZqYqAglUliUJzZLzsCx0/ZZQMcwUrLmoFS8GKu212qiKgYFVJotAcGS/7QsdPGSXDXMGKi1rBUrDibpudqggoWFWSKDRHxsu+0PFTRskwV7DiolawFKy422anKgIKVpUkCs2R8bIvdPyUUTLMFay4qBUsBSvuttmpioCCVSWJQnNkvOwLHT9llAxzBSsuagVLwYq7bXaqIqBgVUmi0BwZL/tCx08ZJcNcwYqLWsFSsOJum52qCChYVZIoNEfGy77Q8VNGyTBXsOKiVrAUrLjbZqcqAgpWlSQKzZHxsi90/JRRMswVrLioFSwFK+622amKgIJVJYlCc2S87AsdP2WUDHMFKy5qBUvBirttdqoioGBVSaLQHBkv+0LHTxklw1zBiotawVKw4m6bnaoIKFhVkig0R8bLvtDxU0bJMFew4qJWsBSsuNtmpyoCClaRJG5vb58mubu7S50q42WfeuACm2eYK1hxwStYClbcbbNTFQEFq0ASD+Xqeal6+b+jR8x42Uefsdp+GeYKVtwtULAUrLjbZqcqAgpWgSQUrJsCKeSOoGDF+vOO9X7YjXm8uR1zBRSsXP9/765gKVhePrF/I/KO9Vaw4r3tmC+gYOVnMK1gff36tcBpjECAAAECnxH49u3bZz7us0UEFKwCQVT7BqsAiREIECBAgEBrAQWrQHwKVoEQjECAAAECBCYKKFgTMc8upWCdlfM5AgQIECBQU0DBKpJLpf8OVhESYxAgQIAAgbYCClbb6AxOgAABAgQIVBVQsKomYy4CBAgQIECgrYCC1TY6gxMgQIAAAQJVBRSsqsmYiwABAgQIEGgroGC1ja7n4D/99NOXP//888PhH557/tfIZz5cdIMHnruNmL2Vx9F1NqD97ojvuY24Pyw2Yv/w3Oh6u2XgvASqCyhY1RNaaL7Hl/bIC2O0iC3E8+mjvDT7yPCtPI6u8+nBmy3wnttoIXrv74WPcmvGZVwC2wooWNtGH3vwx5fGyMtj5JnY6XvsdsTtvTwUrLfzfsvtzP1+La8jGfa4laYksK+AgrVv9iknH3mB+HnwXDTPX/JHvkl5+Y2igvWx/1U/Ebr7H9t7gkAXAQWrS1KLzDlasJ6/9Ec+swjPp47x8menEbeRb1FG1vnU4A0/fGXBcvcbXggjE3hFQMFyLUIFXvt25HGAt/7dLC/4sYje+ubp+bciH31b9bCTb7A+9h4tWEftX+7s7n+chScIVBVQsKoms+hcZ14YZz6zKN+7xzpTjHyDde6mjBas91Yfudcjz5w7gU8RIHC1gIJ1tbD1vxMYeWGcKQqYz33zpGCduzlXFSx3/1wePkWgooCCVTGVhWcaKViPP1M9Moz8Zx0WJjt0tPd+knptofeKAv+36a8qWO7+oevuYQKlBRSs0vEYjgABAgQIEOgooGB1TM3MBAgQIECAQGkBBat0PIYjQIAAAQIEOgooWB1TMzMBAgQIECBQWkDBKh2P4QgQIECAAIGOAgpWx9TMTIAAAQIECJQWULBKx2M4AgQIECBAoKOAgtUxNTMTIECAAAECpQUUrNLxGI4AAQIECBDoKKBgdUzNzAQIECBAgEBpAQWrdDyGI0CAAAECBDoKKFgdUzMzAQIECBAgUFpAwSodj+EIECBAgACBjgIKVsfUzEyAAAECBAiUFlCwSsdjOAIECBAgQKCjgILVMTUzEyBAgAABAqUFFKzS8RiOAAECBAgQ6CigYHVMzcwECBAgQIBAaQEFq3Q8hiNAgAABAgQ6CihYHVMzMwECBAgQIFBaQMEqHY/hCBAgQIAAgY4CClbH1MxMgAABAgQIlBZQsErHYzgCBAgQIECgo4CC1TE1MxMgQIAAAQKlBRSs0vEYjgABAgQIEOgooGB1TM3MBAgQIECAQGkBBat0PIYjQIAAAQIEOgooWB1TMzMBAgQIECBQWkDBKh2P4QgQIECAAIGOAgpWx9TMTIAAAQIECJQWULBKx2M4AgQIECBAoKOAgtUxNTMTIECAAAECpQUUrNLxGI4AAQIECBDoKKBgdUzNzAQIECBAgEBpAQWrdDyGI0CAAAECBDoKKFgdUzMzAQIECBAgUFpAwSodj+EIECBAgACBjgIKVsfUzEyAAAECBAiUFlCwSsdjOAIECBAgQKCjgILVMTUzEyBAgAABAqUFFKzS8RiOAAECBAgQ6CigYHVMzcwECBAgQIBAaQEFq3Q8hiNAgAABAgQ6CihYHVMzMwECBAgQIFBaQMEqHY/hCBAgQIAAgY4CClbH1MxMgAABAgQIlBZQsErHYzgCBAgQIECgo4CC1TE1MxMgQIAAAQKlBRSs0vEYjgABAgQIEOgooGB1TM3MBAgQIECAQGkBBat0PIYjQIAAAQIEOgooWB1TMzMBAgQIECBQWkDBKh2P4QgQIECAAIGOAgpWx9TMTIAAAQIECJQW+D+rpit6sPL9TwAAAABJRU5ErkJgg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data:image/png;base64,iVBORw0KGgoAAAANSUhEUgAAAlgAAAFzCAYAAADi5Xe0AAAdqklEQVR4Xu3cTXIlxXoG4GYHRHgJLEE98lwsxYxYDSO8FDT3qLUEluAIdnCNboRktdBPVinr+8l8mF13ncwvnzeh3jgH88O//v7ri78IECBAgAABAgSmCfygYE2ztBABAgQIECBA4N8CCpaL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Z9b7nb29unP767u/vu0ff+LHBEWxEgQIAAAQITBBSsCYgjSzwUqOel6vn/fu/PRtb2DAECBAgQIFBLQMFKykPBSoK3LQECBAgQCBBQsAKQX9tCwUqCty0BAgQIEAgQULACkJ9v8fjvWr31c+HDsy9/Mhwd8f7+fvRRzxEgQIBAUYGbm5tDk3395dp/9n/7/dg8h4Zf+GEFKylc32AlwduWAAECiwkoWDUDVbCSclGwkuBtS4AAgcUEFKyagSpYQbn4/yIMgrYNAQIENhNQsGoGrmAF5uK/gxWIbSsCBAhsIqBg1QxawaqZi6kIECBAgMCQgII1xBT+kIIVTm5DAgQIECAwT0DBmmc5cyUFa6amtQgQIECAQLCAghUMPridgjUI5TECBAgQIFBRQMGqmMqXLwpWzVxMRYAAAQIEhgQUrCGm8IcUrHByGxIgQIAAgXkCCtY8y5krKVgzNa1FgAABAgSCBRSsYPDB7RSsQSiPESBAgAABAgRGBRSsUSnPESBAgAABAgQGBRSsQSiPESBAgAABAgRGBRSsUSnPESBAgAABAgQGBRSsQSiPESBAgEAvgT//8z9CB/7pf/43dD+b1RZQsGrnYzoCBAgQOCmgYJ2E87EpAgrWFEaLECBAgEA1AQWrWiJ7zaNg7ZW30xIgQGAbgV0K1tXn9NPnub9lFKxzbj5FgAABAsUFri4eL4+fVUSuPmfWuYpfrw/HU7A+JPIAAQIECHQUuLp4KFgdb0XczApWnLWdCBAgQCBQQMGag+0brHOOCtY5N58iQIAAgeICCtacgBSsc44K1jk3nyJAgACB4gIK1pyAFKxzjgrWOTefIkCAAIHiAgrWnIAUrHOOCtY5N58iQIAAgeICCtacgBSsc44K1jk3nyJAgACB4gIK1pyAFKxzjgrWOTefIkCAAIHiAgrWnIAUrHOOCtY5N58iQIAAgeICCtacgBSsc44K1jk3nyJAgACB4gIK1pyAFKxzjgrWOTefIkCAAIHiArsUrOIxbDuegrVt9A5OgACBtQUUrLXzrX46Bat6QuYjQIAAgVMCCtYpNh+aJKBgTYK0DAECBAjUElCwauWx2zQK1m6JOy8BAgQ2EVCwNgm66DEVrKLBGIsAAQIEPiegYH3Oz6c/J6Bgfc7PpwkQIECgqICCVTSYTcZSsDYJ2jEJECCwm4CCtVvitc6rYNXKwzQECBAgMElAwZoEaZlTAgrWKTYfIkCAAIHqAgpW9YTWnk/BWjtfpyNAgMC2AgrWttGXOLiCVSIGQxAgQIDAbAEFa7ao9Y4IKFhHtDxLgAABAm0EFKw2US05qIK1ZKwORYAAAQIKljuQKaBgZerbmwABAgQuE1CwLqO18ICAgjWA5BECBAgQ6CegYPXLbKWJFayV0nQWAgQIEHgSULBchkwBBStT394ECBAgcJmAgnUZrYUHBBSsASSPECBAgEA/AQWrX2YrTaxgrZSmsxAgQICAnwjdgRICClaJGAxBgAABArMFfIM1W9R6RwQUrCNaniVAgACBNgIKVpuolhxUwZoQ6+3t7dMqd3d336343p89f/D5cw//95frTBjTEgQIENhKQMHaKu5yh1WwPhnJQzF6Xoae/+/3/uzlti+f/eRYPk6AAIHtBRSs7a9AKoCCNZn/vaL01p8pV5NDsBwBAgT+FlCwXINMAQVrsv7ZgvV8DD8PTg7FcgQIbCmgYG0Ze5lDK1gTozhTrh62P/JT4nvj3t/fTzyNpQgQINBb4Mdffw49wF+//TFlv5ubmynrWCRXQMGa6H+2YL0cwU+GE0OxFAEC2wr4Bmvb6EscXMGaFMOscvXaN1qTRrQMAQIEthJQsLaKu9xhFawJkXy2XM36iXDCUSxBgACBZQQUrGWibHkQBeuTsb3871c9LPf4L6l/9Gcv//MOj6P4l9w/GYqPEyBA4G8BBcs1yBRQsDL17U2AAAEClwkoWJfRWnhAQMEaQPIIAQIECPQTULD6ZbbSxArWSmk6CwECBAg8CShYLkOmgIKVqW9vAgQIELhMQMG6jNbCAwIK1gCSRwgQIECgn4CC1S+zlSZWsFZK01kIECBAwE+E7kAJAQWrRAyGIECAAIHZAr7Bmi1qvSMCCtYRLc8SIECAQBsBBatNVEsOqmAtGatDESBAgICC5Q5kCihYmfr2JkCAAIHLBBSsy2gtPCCgYA0geYQAAQIE+gkoWP0yW2liBWulNJ2FAAECBJ4EFCyXIVNAwcrUtzcBAgQIXCagYF1Ga+EBAQVrAMkjBAgQINBPQMHql9lKEytYK6XpLAQIECDgJ0J3oISAglUiBkMQIECAwGwB32DNFrXeEQEF64iWZwkQIECgjYCC1SaqJQdVsJaM1aEIECBAQMFyBzIFFKxMfXsTIECAwGUCCtZltBYeEFCwBpA8QoAAAQL9BBSsfpmtNLGCtVKazkKAAAECTwIKlsuQKaBgZerbmwABAgQuE1CwLqO18ICAgjWA5BECBAgQ6CegYPXLbKWJFayV0nQWAgQIEPAToTtQQkDBKhGDIQgQIEBgtoBvsGaLWu+IgIJ1RMuzBAgQINBGQMFqE9WSgypYS8bqUAQIECCgYLkDmQIKVqa+vQkQIEDgMgEF6zJaCw8IKFgDSB4hQIAAgX4CCla/zFaaWMFaKU1nIUCAAIEnAQXLZcgUULAy9e1NgAABApcJKFiX0Vp4QEDBGkDyCAECBAj0E1Cw+mW20sQK1kppOgsBAgQI+InQHSghoGCViMEQBAgQIDBbwDdYs0Wtd0RAwTqi5VkCBAgQaCOgYLWJaslBFawlY3UoAgQIEFCw3IFMAQUrU9/eBAgQIHCZgIJ1Ga2FBwQUrAEkjxAgQIBAPwEFq19mK02sYK2UprMQIECAwJOAguUyZAooWJn69iZAgACBywQUrMtoLTwgoGANIHmEAAECBPoJKFj9MltpYgVrpTSdhQABAgT8ROgOlBBQsErEYAgCBAgQmC3gG6zZotY7IqBgHdHyLAECBAi0EVCw2kS15KAK1pKxOhQBAgQIKFjuQKaAgpWpb28CBAgQuExAwbqM1sIDAgrWAJJHCBAgQKCfgILVL7OVJlawVkrTWQgQIEDgSUDBchkyBRSsYP3b29svd3d3/9j14f/+/K/Xngke1XYECBBoLaBgtY6v/fAKVmCEjyXqrYKlVAWGYSsCBJYXULCWj7j0ARWsoHgev7l67Rust77VChrNNgQIEFhSQMFaMtY2h1KwgqN6q2D5eTA4CNsRILC8gIK1fMSlD6hgBccz8g3W2W+07u/vg09jOwIECNQV+PHXn0OH++u3P6bsd3NzM2Udi+QKKFjB/iPlaeSZ4LFtR4AAgXYCvsFqF9lSAytYwXGOlKeRZ4LHth0BAgTaCShY7SJbamAFKzjOK38iDD6K7QgQIFBaQMEqHc/ywylYwRGP/Hew/OcagkOxHQECSwooWEvG2uZQClabqAxKgAABAkcEFKwjWp6dLaBgzRa1HgECBAiUEFCwSsSw7RAK1rbROzgBAgTWFlCw1s63+ukUrOoJmY8AAQIETgkoWKfYfGiSgII1CdIyBAgQIFBLQMGqlcdu0yhYuyXuvAQIENhEQMHaJOiix1SwigZjLAIECBD4nICC9Tk/n/6cgIL1OT+fJkCAAIGiAgpW0WA2GUvB2iRoxyRAgMBuAgrWbonXOq+CVSsP0xAgQIDAJAEFaxKkZU4JKFin2HyIAAECBKoLKFjVE1p7PgVr7XydjgABAtsKKFjbRl/i4ApWiRgMQYAAAQKzBRSs2aLWOyKgYB3R8iwBAgQItBFQsNpEteSgCtaSsToUAQIECChY7kCmgIKVqW9vAgQIELhMQMG6jNbCAwIK1gCSRwgQIECgn4CC1S+zlSZWsFZK01kIECBA4ElAwXIZMgUUrEx9exMgQIDAZQIK1mW0Fh4QULAGkDxCgAABAv0EFKx+ma00sYK1UprOQoAAAQJ+InQHSggoWCViMAQBAgQIzBbwDdZsUesdEVCwjmh5lgABAgTaCChYbaJaclAFa8lYHYoAAQIEFCx3IFNAwcrUtzcBAgQIXCagYF1Ga+EBAQVrAMkjBAgQINBPQMHql9lKEytYK6XpLAQIECDwJKBguQyZAgpWpr69CRAgQOAyAQXrMloLDwgoWANIHiFAgACBfgIKVr/MVppYwVopTWchQIAAAT8RugMlBBSsEjEYggABAgRmC/gGa7ao9Y4IKFhHtDxLgAABAm0EFKw2US05qIK1ZKwORYAAAQIKljuQKaBgZerbmwABAgQuE1CwLqO18ICAgjWA5BECBAgQ6CegYPXLbKWJFayV0nQWAgQIEHgSULBchkwBBStT394ECBAgcJmAgnUZrYUHBBSsASSPECBAgEA/AQWrX2YrTaxgrZSmsxAgQICAnwjdgRICClaJGAxBgAABArMFfIM1W9R6RwQUrCNaniVAgACBNgIKVpuolhxUwVoyVociQIAAAQXLHcgUULAy9e1NgAABApcJKFiX0Vp4QEDBGkDyCAECBAj0E1Cw+mW20sQK1kppOgsBAgQIPAkoWC5DpoCClalvbwIECBC4TEDBuozWwgMCCtYAkkcIECBAoJ+AgtUvs5UmVrBWStNZCBAgQMBPhO5ACQEF68IYbm9v/7H63d3dqzu+fPat5y4c19IECBBYSsA3WEvF2e4wClZQZA8F6r3S9NGfB41pmySBr7/ch+787feb0P1sRiBDQMHKULfno4CCFXQX3itQylVQCIW3UbAKh2O0tgIKVtvolhhcwQqI8aMC5efBgBCKb6FgFQ/IeC0FFKyWsS0ztIIVEOVIwXr+8+FHz7818v197M9MAXTbbPHLf8ce9ff/it3PbgQyBH789efQbf/67Y8p+93c+Al/CmTyIgpWQABHC9PR5wOOYIuLBXyDdTGw5bcU8A3WlrGXObSCdXEUZ8rSmc9cfAzLXyygYF0MbPktBRSsLWMvc2gF6+IoRsrSy2dGPnPx2JYPFlCwgsFtt4WAgrVFzGUPqWBdHM1bZem1UvU4iv8G1sWhFFxewSoYipHaCyhY7SNsfQAFq3V8hl9FQMGKTZJ3rHfWbgpWlrx9HwQULPeAQAEBL/zYEHjHemftpmBlydtXwXIHCBQR8MKPDYJ3rHfWbgpWlrx9FSx3gEARAS/82CB4x3pn7aZgZcnbV8FyBwgUEfDCjw2Cd6x31m4KVpa8fRUsd4BAEQEv/NggeMd6Z+2mYGXJ21fBcgcIFBHwwo8Ngnesd9ZuClaWvH0VLHeAQBEBL/zYIHjHemftpmBlydtXwXIHCBQR8MKPDYJ3rHfWbgpWlrx9FSx3gEARAS/82CB4x3pn7aZgZcnbV8FyBwgUEfDCjw2Cd6x31m4KVpa8fRUsd4BAEQEv/NggeMd6Z+2mYGXJ21fBcgcIFBHwwo8Ngnesd9ZuClaWvH0VLHeAQBEBL/zYIHjHemftpmBlydtXwXIHCBQR8MKPDYJ3rHfWbgpWlrx9FSx34FUBL5/4i5FhvvPLh3f8Hc/Ycec7nuFtz+8FfvjX339BIfBcIOPls3sCGeY7v3x47/F33M53fI+Ea59SwaqdT8p0GS+flIMW2jTDfOeXD+9Cl//CUXa+4xeyWnpQQMEahNrpsYyXz06+r501w3znlw/vPf6O2/mO75Fw7VMqWLXzSZku4+WTctBCm2aY7/zy4V3o8l84ys53/EJWSw8KKFiDUDs9lvHy2cnXN1j5aWfccS/7+NyZx5vb8f8FFCy34R8CGS+f3WPIMN/55cN7j7/jdr7jeyRc+5QKVu18UqbLePmkHLTQphnmO798eBe6/BeOsvMdv5DV0oMCCtYg1E6PZbx8dvL1E2F+2hl3fPeXPfP8e2+CWAEFK9a7xW4Z/yBsAXPhkBnmO7/weV94md9Ymnm8uR1zBRSsXP+Su2f8g7AkROBQGeYKVlzA336/+bKz94O0Ox533+xUQ0DBqpFDqSky/kFYCiBhmAzznV/4vOMvOfN4czvmCihYuf4ld8/4B2FJiMChMswVrLiAfYPlG6y422anKgIKVpUkCs2R8bIvdPyUUTLMFay4qBUsBSvuttmpioCCVSWJQnNkvOwLHT9llAxzBSsuagVLwYq7bXaqIqBgVUmi0BwZL/tCx08ZJcNcwYqLWsFSsOJum52qCChYVZIoNEfGy77Q8VNGyTBXsOKiVrAUrLjbZqcqAgpWlSQKzZHxsi90/JRRMswVrLioFSwFK+622amKgIJVJYlCc2S87AsdP2WUDHMFKy5qBUvBirttdqoioGBVSaLQHBkv+0LHTxklw1zBiotawVKw4m6bnaoIKFhVkig0R8bLvtDxU0bJMFew4qJWsBSsuNtmpyoCClaVJArNkfGyL3T8lFEyzBWsuKgVLAUr7rbZqYqAglUliUJzZLzsCx0/ZZQMcwUrLmoFS8GKu212qiKgYFVJotAcGS/7QsdPGSXDXMGKi1rBUrDibpudqggoWFWSKDRHxsu+0PFTRskwV7DiolawFKy422anKgIKVpUkCs2R8bIvdPyUUTLMFay4qBUsBSvuttmpioCCVSWJQnNkvOwLHT9llAxzBSsuagVLwYq7bXaqIqBgVUmi0BwZL/tCx08ZJcNcwYqLWsFSsOJum52qCChYVZIoNEfGy77Q8VNGyTBXsOKiVrAUrLjbZqcqAgpWlSQKzZHxsi90/JRRMswVrLioFSwFK+622amKgIJVJYlCc2S87AsdP2WUDHMFKy5qBUvBirttdqoioGBVSaLQHBkv+0LHTxklw1zBiotawVKw4m6bnaoIKFhVkig0R8bLvtDxU0bJMFew4qJWsBSsuNtmpyoCClaRJG5vb58mubu7S50q42WfeuACm2eYK1hxwStYClbcbbNTFQEFq0ASD+Xqeal6+b+jR8x42Uefsdp+GeYKVtwtULAUrLjbZqcqAgpWgSQUrJsCKeSOoGDF+vOO9X7YjXm8uR1zBRSsXP9/765gKVhePrF/I/KO9Vaw4r3tmC+gYOVnMK1gff36tcBpjECAAAECnxH49u3bZz7us0UEFKwCQVT7BqsAiREIECBAgEBrAQWrQHwKVoEQjECAAAECBCYKKFgTMc8upWCdlfM5AgQIECBQU0DBKpJLpf8OVhESYxAgQIAAgbYCClbb6AxOgAABAgQIVBVQsKomYy4CBAgQIECgrYCC1TY6gxMgQIAAAQJVBRSsqsmYiwABAgQIEGgroGC1ja7n4D/99NOXP//888PhH557/tfIZz5cdIMHnruNmL2Vx9F1NqD97ojvuY24Pyw2Yv/w3Oh6u2XgvASqCyhY1RNaaL7Hl/bIC2O0iC3E8+mjvDT7yPCtPI6u8+nBmy3wnttoIXrv74WPcmvGZVwC2wooWNtGH3vwx5fGyMtj5JnY6XvsdsTtvTwUrLfzfsvtzP1+La8jGfa4laYksK+AgrVv9iknH3mB+HnwXDTPX/JHvkl5+Y2igvWx/1U/Ebr7H9t7gkAXAQWrS1KLzDlasJ6/9Ec+swjPp47x8menEbeRb1FG1vnU4A0/fGXBcvcbXggjE3hFQMFyLUIFXvt25HGAt/7dLC/4sYje+ubp+bciH31b9bCTb7A+9h4tWEftX+7s7n+chScIVBVQsKoms+hcZ14YZz6zKN+7xzpTjHyDde6mjBas91Yfudcjz5w7gU8RIHC1gIJ1tbD1vxMYeWGcKQqYz33zpGCduzlXFSx3/1wePkWgooCCVTGVhWcaKViPP1M9Moz8Zx0WJjt0tPd+knptofeKAv+36a8qWO7+oevuYQKlBRSs0vEYjgABAgQIEOgooGB1TM3MBAgQIECAQGkBBat0PIYjQIAAAQIEOgooWB1TMzMBAgQIECBQWkDBKh2P4QgQIECAAIGOAgpWx9TMTIAAAQIECJQWULBKx2M4AgQIECBAoKOAgtUxNTMTIECAAAECpQUUrNLxGI4AAQIECBDoKKBgdUzNzAQIECBAgEBpAQWrdDyGI0CAAAECBDoKKFgdUzMzAQIECBAgUFpAwSodj+EIECBAgACBjgIKVsfUzEyAAAECBAiUFlCwSsdjOAIECBAgQKCjgILVMTUzEyBAgAABAqUFFKzS8RiOAAECBAgQ6CigYHVMzcwECBAgQIBAaQEFq3Q8hiNAgAABAgQ6CihYHVMzMwECBAgQIFBaQMEqHY/hCBAgQIAAgY4CClbH1MxMgAABAgQIlBZQsErHYzgCBAgQIECgo4CC1TE1MxMgQIAAAQKlBRSs0vEYjgABAgQIEOgooGB1TM3MBAgQIECAQGkBBat0PIYjQIAAAQIEOgooWB1TMzMBAgQIECBQWkDBKh2P4QgQIECAAIGOAgpWx9TMTIAAAQIECJQWULBKx2M4AgQIECBAoKOAgtUxNTMTIECAAAECpQUUrNLxGI4AAQIECBDoKKBgdUzNzAQIECBAgEBpAQWrdDyGI0CAAAECBDoKKFgdUzMzAQIECBAgUFpAwSodj+EIECBAgACBjgIKVsfUzEyAAAECBAiUFlCwSsdjOAIECBAgQKCjgILVMTUzEyBAgAABAqUFFKzS8RiOAAECBAgQ6CigYHVMzcwECBAgQIBAaQEFq3Q8hiNAgAABAgQ6CihYHVMzMwECBAgQIFBaQMEqHY/hCBAgQIAAgY4CClbH1MxMgAABAgQIlBZQsErHYzgCBAgQIECgo4CC1TE1MxMgQIAAAQKlBRSs0vEYjgABAgQIEOgooGB1TM3MBAgQIECAQGkBBat0PIYjQIAAAQIEOgooWB1TMzMBAgQIECBQWkDBKh2P4QgQIECAAIGOAgpWx9TMTIAAAQIECJQW+D+rpit6sPL9TwAAAABJRU5ErkJgg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data:image/png;base64,iVBORw0KGgoAAAANSUhEUgAAAlgAAAFzCAYAAADi5Xe0AAAdqklEQVR4Xu3cTXIlxXoG4GYHRHgJLEE98lwsxYxYDSO8FDT3qLUEluAIdnCNboRktdBPVinr+8l8mF13ncwvnzeh3jgH88O//v7ri78IECBAgAABAgSmCfygYE2ztBABAgQIECBA4N8CCpaL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Z9b7nb29unP767u/vu0ff+LHBEWxEgQIAAAQITBBSsCYgjSzwUqOel6vn/fu/PRtb2DAECBAgQIFBLQMFKykPBSoK3LQECBAgQCBBQsAKQX9tCwUqCty0BAgQIEAgQULACkJ9v8fjvWr31c+HDsy9/Mhwd8f7+fvRRzxEgQIBAUYGbm5tDk3395dp/9n/7/dg8h4Zf+GEFKylc32AlwduWAAECiwkoWDUDVbCSclGwkuBtS4AAgcUEFKyagSpYQbn4/yIMgrYNAQIENhNQsGoGrmAF5uK/gxWIbSsCBAhsIqBg1QxawaqZi6kIECBAgMCQgII1xBT+kIIVTm5DAgQIECAwT0DBmmc5cyUFa6amtQgQIECAQLCAghUMPridgjUI5TECBAgQIFBRQMGqmMqXLwpWzVxMRYAAAQIEhgQUrCGm8IcUrHByGxIgQIAAgXkCCtY8y5krKVgzNa1FgAABAgSCBRSsYPDB7RSsQSiPESBAgAABAgRGBRSsUSnPESBAgAABAgQGBRSsQSiPESBAgAABAgRGBRSsUSnPESBAgAABAgQGBRSsQSiPESBAgEAvgT//8z9CB/7pf/43dD+b1RZQsGrnYzoCBAgQOCmgYJ2E87EpAgrWFEaLECBAgEA1AQWrWiJ7zaNg7ZW30xIgQGAbgV0K1tXn9NPnub9lFKxzbj5FgAABAsUFri4eL4+fVUSuPmfWuYpfrw/HU7A+JPIAAQIECHQUuLp4KFgdb0XczApWnLWdCBAgQCBQQMGag+0brHOOCtY5N58iQIAAgeICCtacgBSsc44K1jk3nyJAgACB4gIK1pyAFKxzjgrWOTefIkCAAIHiAgrWnIAUrHOOCtY5N58iQIAAgeICCtacgBSsc44K1jk3nyJAgACB4gIK1pyAFKxzjgrWOTefIkCAAIHiAgrWnIAUrHOOCtY5N58iQIAAgeICCtacgBSsc44K1jk3nyJAgACB4gIK1pyAFKxzjgrWOTefIkCAAIHiArsUrOIxbDuegrVt9A5OgACBtQUUrLXzrX46Bat6QuYjQIAAgVMCCtYpNh+aJKBgTYK0DAECBAjUElCwauWx2zQK1m6JOy8BAgQ2EVCwNgm66DEVrKLBGIsAAQIEPiegYH3Oz6c/J6Bgfc7PpwkQIECgqICCVTSYTcZSsDYJ2jEJECCwm4CCtVvitc6rYNXKwzQECBAgMElAwZoEaZlTAgrWKTYfIkCAAIHqAgpW9YTWnk/BWjtfpyNAgMC2AgrWttGXOLiCVSIGQxAgQIDAbAEFa7ao9Y4IKFhHtDxLgAABAm0EFKw2US05qIK1ZKwORYAAAQIKljuQKaBgZerbmwABAgQuE1CwLqO18ICAgjWA5BECBAgQ6CegYPXLbKWJFayV0nQWAgQIEHgSULBchkwBBStT394ECBAgcJmAgnUZrYUHBBSsASSPECBAgEA/AQWrX2YrTaxgrZSmsxAgQICAnwjdgRICClaJGAxBgAABArMFfIM1W9R6RwQUrCNaniVAgACBNgIKVpuolhxUwZoQ6+3t7dMqd3d336343p89f/D5cw//95frTBjTEgQIENhKQMHaKu5yh1WwPhnJQzF6Xoae/+/3/uzlti+f/eRYPk6AAIHtBRSs7a9AKoCCNZn/vaL01p8pV5NDsBwBAgT+FlCwXINMAQVrsv7ZgvV8DD8PTg7FcgQIbCmgYG0Ze5lDK1gTozhTrh62P/JT4nvj3t/fTzyNpQgQINBb4Mdffw49wF+//TFlv5ubmynrWCRXQMGa6H+2YL0cwU+GE0OxFAEC2wr4Bmvb6EscXMGaFMOscvXaN1qTRrQMAQIEthJQsLaKu9xhFawJkXy2XM36iXDCUSxBgACBZQQUrGWibHkQBeuTsb3871c9LPf4L6l/9Gcv//MOj6P4l9w/GYqPEyBA4G8BBcs1yBRQsDL17U2AAAEClwkoWJfRWnhAQMEaQPIIAQIECPQTULD6ZbbSxArWSmk6CwECBAg8CShYLkOmgIKVqW9vAgQIELhMQMG6jNbCAwIK1gCSRwgQIECgn4CC1S+zlSZWsFZK01kIECBAwE+E7kAJAQWrRAyGIECAAIHZAr7Bmi1qvSMCCtYRLc8SIECAQBsBBatNVEsOqmAtGatDESBAgICC5Q5kCihYmfr2JkCAAIHLBBSsy2gtPCCgYA0geYQAAQIE+gkoWP0yW2liBWulNJ2FAAECBJ4EFCyXIVNAwcrUtzcBAgQIXCagYF1Ga+EBAQVrAMkjBAgQINBPQMHql9lKEytYK6XpLAQIECDgJ0J3oISAglUiBkMQIECAwGwB32DNFrXeEQEF64iWZwkQIECgjYCC1SaqJQdVsJaM1aEIECBAQMFyBzIFFKxMfXsTIECAwGUCCtZltBYeEFCwBpA8QoAAAQL9BBSsfpmtNLGCtVKazkKAAAECTwIKlsuQKaBgZerbmwABAgQuE1CwLqO18ICAgjWA5BECBAgQ6CegYPXLbKWJFayV0nQWAgQIEPAToTtQQkDBKhGDIQgQIEBgtoBvsGaLWu+IgIJ1RMuzBAgQINBGQMFqE9WSgypYS8bqUAQIECCgYLkDmQIKVqa+vQkQIEDgMgEF6zJaCw8IKFgDSB4hQIAAgX4CCla/zFaaWMFaKU1nIUCAAIEnAQXLZcgUULAy9e1NgAABApcJKFiX0Vp4QEDBGkDyCAECBAj0E1Cw+mW20sQK1kppOgsBAgQI+InQHSghoGCViMEQBAgQIDBbwDdYs0Wtd0RAwTqi5VkCBAgQaCOgYLWJaslBFawlY3UoAgQIEFCw3IFMAQUrU9/eBAgQIHCZgIJ1Ga2FBwQUrAEkjxAgQIBAPwEFq19mK02sYK2UprMQIECAwJOAguUyZAooWJn69iZAgACBywQUrMtoLTwgoGANIHmEAAECBPoJKFj9MltpYgVrpTSdhQABAgT8ROgOlBBQsErEYAgCBAgQmC3gG6zZotY7IqBgHdHyLAECBAi0EVCw2kS15KAK1pKxOhQBAgQIKFjuQKaAgpWpb28CBAgQuExAwbqM1sIDAgrWAJJHCBAgQKCfgILVL7OVJlawVkrTWQgQIEDgSUDBchkyBRSsYP3b29svd3d3/9j14f/+/K/Xngke1XYECBBoLaBgtY6v/fAKVmCEjyXqrYKlVAWGYSsCBJYXULCWj7j0ARWsoHgev7l67Rust77VChrNNgQIEFhSQMFaMtY2h1KwgqN6q2D5eTA4CNsRILC8gIK1fMSlD6hgBccz8g3W2W+07u/vg09jOwIECNQV+PHXn0OH++u3P6bsd3NzM2Udi+QKKFjB/iPlaeSZ4LFtR4AAgXYCvsFqF9lSAytYwXGOlKeRZ4LHth0BAgTaCShY7SJbamAFKzjOK38iDD6K7QgQIFBaQMEqHc/ywylYwRGP/Hew/OcagkOxHQECSwooWEvG2uZQClabqAxKgAABAkcEFKwjWp6dLaBgzRa1HgECBAiUEFCwSsSw7RAK1rbROzgBAgTWFlCw1s63+ukUrOoJmY8AAQIETgkoWKfYfGiSgII1CdIyBAgQIFBLQMGqlcdu0yhYuyXuvAQIENhEQMHaJOiix1SwigZjLAIECBD4nICC9Tk/n/6cgIL1OT+fJkCAAIGiAgpW0WA2GUvB2iRoxyRAgMBuAgrWbonXOq+CVSsP0xAgQIDAJAEFaxKkZU4JKFin2HyIAAECBKoLKFjVE1p7PgVr7XydjgABAtsKKFjbRl/i4ApWiRgMQYAAAQKzBRSs2aLWOyKgYB3R8iwBAgQItBFQsNpEteSgCtaSsToUAQIECChY7kCmgIKVqW9vAgQIELhMQMG6jNbCAwIK1gCSRwgQIECgn4CC1S+zlSZWsFZK01kIECBA4ElAwXIZMgUUrEx9exMgQIDAZQIK1mW0Fh4QULAGkDxCgAABAv0EFKx+ma00sYK1UprOQoAAAQJ+InQHSggoWCViMAQBAgQIzBbwDdZsUesdEVCwjmh5lgABAgTaCChYbaJaclAFa8lYHYoAAQIEFCx3IFNAwcrUtzcBAgQIXCagYF1Ga+EBAQVrAMkjBAgQINBPQMHql9lKEytYK6XpLAQIECDwJKBguQyZAgpWpr69CRAgQOAyAQXrMloLDwgoWANIHiFAgACBfgIKVr/MVppYwVopTWchQIAAAT8RugMlBBSsEjEYggABAgRmC/gGa7ao9Y4IKFhHtDxLgAABAm0EFKw2US05qIK1ZKwORYAAAQIKljuQKaBgZerbmwABAgQuE1CwLqO18ICAgjWA5BECBAgQ6CegYPXLbKWJFayV0nQWAgQIEHgSULBchkwBBStT394ECBAgcJmAgnUZrYUHBBSsASSPECBAgEA/AQWrX2YrTaxgrZSmsxAgQICAnwjdgRICClaJGAxBgAABArMFfIM1W9R6RwQUrCNaniVAgACBNgIKVpuolhxUwVoyVociQIAAAQXLHcgUULAy9e1NgAABApcJKFiX0Vp4QEDBGkDyCAECBAj0E1Cw+mW20sQK1kppOgsBAgQIPAkoWC5DpoCClalvbwIECBC4TEDBuozWwgMCCtYAkkcIECBAoJ+AgtUvs5UmVrBWStNZCBAgQMBPhO5ACQEF68IYbm9v/7H63d3dqzu+fPat5y4c19IECBBYSsA3WEvF2e4wClZQZA8F6r3S9NGfB41pmySBr7/ch+787feb0P1sRiBDQMHKULfno4CCFXQX3itQylVQCIW3UbAKh2O0tgIKVtvolhhcwQqI8aMC5efBgBCKb6FgFQ/IeC0FFKyWsS0ztIIVEOVIwXr+8+FHz7818v197M9MAXTbbPHLf8ce9ff/it3PbgQyBH789efQbf/67Y8p+93c+Al/CmTyIgpWQABHC9PR5wOOYIuLBXyDdTGw5bcU8A3WlrGXObSCdXEUZ8rSmc9cfAzLXyygYF0MbPktBRSsLWMvc2gF6+IoRsrSy2dGPnPx2JYPFlCwgsFtt4WAgrVFzGUPqWBdHM1bZem1UvU4iv8G1sWhFFxewSoYipHaCyhY7SNsfQAFq3V8hl9FQMGKTZJ3rHfWbgpWlrx9HwQULPeAQAEBL/zYEHjHemftpmBlydtXwXIHCBQR8MKPDYJ3rHfWbgpWlrx9FSx3gEARAS/82CB4x3pn7aZgZcnbV8FyBwgUEfDCjw2Cd6x31m4KVpa8fRUsd4BAEQEv/NggeMd6Z+2mYGXJ21fBcgcIFBHwwo8Ngnesd9ZuClaWvH0VLHeAQBEBL/zYIHjHemftpmBlydtXwXIHCBQR8MKPDYJ3rHfWbgpWlrx9FSx3gEARAS/82CB4x3pn7aZgZcnbV8FyBwgUEfDCjw2Cd6x31m4KVpa8fRUsd4BAEQEv/NggeMd6Z+2mYGXJ21fBcgcIFBHwwo8Ngnesd9ZuClaWvH0VLHeAQBEBL/zYIHjHemftpmBlydtXwXIHCBQR8MKPDYJ3rHfWbgpWlrx9FSx34FUBL5/4i5FhvvPLh3f8Hc/Ycec7nuFtz+8FfvjX339BIfBcIOPls3sCGeY7v3x47/F33M53fI+Ea59SwaqdT8p0GS+flIMW2jTDfOeXD+9Cl//CUXa+4xeyWnpQQMEahNrpsYyXz06+r501w3znlw/vPf6O2/mO75Fw7VMqWLXzSZku4+WTctBCm2aY7/zy4V3o8l84ys53/EJWSw8KKFiDUDs9lvHy2cnXN1j5aWfccS/7+NyZx5vb8f8FFCy34R8CGS+f3WPIMN/55cN7j7/jdr7jeyRc+5QKVu18UqbLePmkHLTQphnmO798eBe6/BeOsvMdv5DV0oMCCtYg1E6PZbx8dvL1E2F+2hl3fPeXPfP8e2+CWAEFK9a7xW4Z/yBsAXPhkBnmO7/weV94md9Ymnm8uR1zBRSsXP+Su2f8g7AkROBQGeYKVlzA336/+bKz94O0Ox533+xUQ0DBqpFDqSky/kFYCiBhmAzznV/4vOMvOfN4czvmCihYuf4ld8/4B2FJiMChMswVrLiAfYPlG6y422anKgIKVpUkCs2R8bIvdPyUUTLMFay4qBUsBSvuttmpioCCVSWJQnNkvOwLHT9llAxzBSsuagVLwYq7bXaqIqBgVUmi0BwZL/tCx08ZJcNcwYqLWsFSsOJum52qCChYVZIoNEfGy77Q8VNGyTBXsOKiVrAUrLjbZqcqAgpWlSQKzZHxsi90/JRRMswVrLioFSwFK+622amKgIJVJYlCc2S87AsdP2WUDHMFKy5qBUvBirttdqoioGBVSaLQHBkv+0LHTxklw1zBiotawVKw4m6bnaoIKFhVkig0R8bLvtDxU0bJMFew4qJWsBSsuNtmpyoCClaVJArNkfGyL3T8lFEyzBWsuKgVLAUr7rbZqYqAglUliUJzZLzsCx0/ZZQMcwUrLmoFS8GKu212qiKgYFVJotAcGS/7QsdPGSXDXMGKi1rBUrDibpudqggoWFWSKDRHxsu+0PFTRskwV7DiolawFKy422anKgIKVpUkCs2R8bIvdPyUUTLMFay4qBUsBSvuttmpioCCVSWJQnNkvOwLHT9llAxzBSsuagVLwYq7bXaqIqBgVUmi0BwZL/tCx08ZJcNcwYqLWsFSsOJum52qCChYVZIoNEfGy77Q8VNGyTBXsOKiVrAUrLjbZqcqAgpWlSQKzZHxsi90/JRRMswVrLioFSwFK+622amKgIJVJYlCc2S87AsdP2WUDHMFKy5qBUvBirttdqoioGBVSaLQHBkv+0LHTxklw1zBiotawVKw4m6bnaoIKFhVkig0R8bLvtDxU0bJMFew4qJWsBSsuNtmpyoCClaRJG5vb58mubu7S50q42WfeuACm2eYK1hxwStYClbcbbNTFQEFq0ASD+Xqeal6+b+jR8x42Uefsdp+GeYKVtwtULAUrLjbZqcqAgpWgSQUrJsCKeSOoGDF+vOO9X7YjXm8uR1zBRSsXP9/765gKVhePrF/I/KO9Vaw4r3tmC+gYOVnMK1gff36tcBpjECAAAECnxH49u3bZz7us0UEFKwCQVT7BqsAiREIECBAgEBrAQWrQHwKVoEQjECAAAECBCYKKFgTMc8upWCdlfM5AgQIECBQU0DBKpJLpf8OVhESYxAgQIAAgbYCClbb6AxOgAABAgQIVBVQsKomYy4CBAgQIECgrYCC1TY6gxMgQIAAAQJVBRSsqsmYiwABAgQIEGgroGC1ja7n4D/99NOXP//888PhH557/tfIZz5cdIMHnruNmL2Vx9F1NqD97ojvuY24Pyw2Yv/w3Oh6u2XgvASqCyhY1RNaaL7Hl/bIC2O0iC3E8+mjvDT7yPCtPI6u8+nBmy3wnttoIXrv74WPcmvGZVwC2wooWNtGH3vwx5fGyMtj5JnY6XvsdsTtvTwUrLfzfsvtzP1+La8jGfa4laYksK+AgrVv9iknH3mB+HnwXDTPX/JHvkl5+Y2igvWx/1U/Ebr7H9t7gkAXAQWrS1KLzDlasJ6/9Ec+swjPp47x8menEbeRb1FG1vnU4A0/fGXBcvcbXggjE3hFQMFyLUIFXvt25HGAt/7dLC/4sYje+ubp+bciH31b9bCTb7A+9h4tWEftX+7s7n+chScIVBVQsKoms+hcZ14YZz6zKN+7xzpTjHyDde6mjBas91Yfudcjz5w7gU8RIHC1gIJ1tbD1vxMYeWGcKQqYz33zpGCduzlXFSx3/1wePkWgooCCVTGVhWcaKViPP1M9Moz8Zx0WJjt0tPd+knptofeKAv+36a8qWO7+oevuYQKlBRSs0vEYjgABAgQIEOgooGB1TM3MBAgQIECAQGkBBat0PIYjQIAAAQIEOgooWB1TMzMBAgQIECBQWkDBKh2P4QgQIECAAIGOAgpWx9TMTIAAAQIECJQWULBKx2M4AgQIECBAoKOAgtUxNTMTIECAAAECpQUUrNLxGI4AAQIECBDoKKBgdUzNzAQIECBAgEBpAQWrdDyGI0CAAAECBDoKKFgdUzMzAQIECBAgUFpAwSodj+EIECBAgACBjgIKVsfUzEyAAAECBAiUFlCwSsdjOAIECBAgQKCjgILVMTUzEyBAgAABAqUFFKzS8RiOAAECBAgQ6CigYHVMzcwECBAgQIBAaQEFq3Q8hiNAgAABAgQ6CihYHVMzMwECBAgQIFBaQMEqHY/hCBAgQIAAgY4CClbH1MxMgAABAgQIlBZQsErHYzgCBAgQIECgo4CC1TE1MxMgQIAAAQKlBRSs0vEYjgABAgQIEOgooGB1TM3MBAgQIECAQGkBBat0PIYjQIAAAQIEOgooWB1TMzMBAgQIECBQWkDBKh2P4QgQIECAAIGOAgpWx9TMTIAAAQIECJQWULBKx2M4AgQIECBAoKOAgtUxNTMTIECAAAECpQUUrNLxGI4AAQIECBDoKKBgdUzNzAQIECBAgEBpAQWrdDyGI0CAAAECBDoKKFgdUzMzAQIECBAgUFpAwSodj+EIECBAgACBjgIKVsfUzEyAAAECBAiUFlCwSsdjOAIECBAgQKCjgILVMTUzEyBAgAABAqUFFKzS8RiOAAECBAgQ6CigYHVMzcwECBAgQIBAaQEFq3Q8hiNAgAABAgQ6CihYHVMzMwECBAgQIFBaQMEqHY/hCBAgQIAAgY4CClbH1MxMgAABAgQIlBZQsErHYzgCBAgQIECgo4CC1TE1MxMgQIAAAQKlBRSs0vEYjgABAgQIEOgooGB1TM3MBAgQIECAQGkBBat0PIYjQIAAAQIEOgooWB1TMzMBAgQIECBQWkDBKh2P4QgQIECAAIGOAgpWx9TMTIAAAQIECJQW+D+rpit6sPL9TwAAAABJRU5ErkJgg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0" descr="data:image/png;base64,iVBORw0KGgoAAAANSUhEUgAAAlgAAAFzCAYAAADi5Xe0AAAdqklEQVR4Xu3cTXIlxXoG4GYHRHgJLEE98lwsxYxYDSO8FDT3qLUEluAIdnCNboRktdBPVinr+8l8mF13ncwvnzeh3jgH88O//v7ri78IECBAgAABAgSmCfygYE2ztBABAgQIECBA4N8CCpaL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a1HAECBAgQIEBAwXIHCBAgQIAAAQKTBRSsyaCWI0CAAAECBAgoWO4AAQIECBAgQGCygII1GdRyBAgQIECAAAEFyx0gQIAAAQIECEwWULAmg1qOAAECBAgQIKBguQMECBAgQIAAgckCCtZkUMsRIECAAAECBBQsd4AAAQIECBAgMFlAwZoMajkCBAgQIECAgILlDhAgQIAAAQIEJgsoWJNBLUeAAAECBAgQULDcAQIECBAgQIDAZAEFazKo5QgQIECAAAECCpY7QIAAAQIECBCYLKBgTQZ9b7nb29unP767u/vu0ff+LHBEWxEgQIAAAQITBBSsCYgjSzwUqOel6vn/fu/PRtb2DAECBAgQIFBLQMFKykPBSoK3LQECBAgQCBBQsAKQX9tCwUqCty0BAgQIEAgQULACkJ9v8fjvWr31c+HDsy9/Mhwd8f7+fvRRzxEgQIBAUYGbm5tDk3395dp/9n/7/dg8h4Zf+GEFKylc32AlwduWAAECiwkoWDUDVbCSclGwkuBtS4AAgcUEFKyagSpYQbn4/yIMgrYNAQIENhNQsGoGrmAF5uK/gxWIbSsCBAhsIqBg1QxawaqZi6kIECBAgMCQgII1xBT+kIIVTm5DAgQIECAwT0DBmmc5cyUFa6amtQgQIECAQLCAghUMPridgjUI5TECBAgQIFBRQMGqmMqXLwpWzVxMRYAAAQIEhgQUrCGm8IcUrHByGxIgQIAAgXkCCtY8y5krKVgzNa1FgAABAgSCBRSsYPDB7RSsQSiPESBAgAABAgRGBRSsUSnPESBAgAABAgQGBRSsQSiPESBAgAABAgRGBRSsUSnPESBAgAABAgQGBRSsQSiPESBAgEAvgT//8z9CB/7pf/43dD+b1RZQsGrnYzoCBAgQOCmgYJ2E87EpAgrWFEaLECBAgEA1AQWrWiJ7zaNg7ZW30xIgQGAbgV0K1tXn9NPnub9lFKxzbj5FgAABAsUFri4eL4+fVUSuPmfWuYpfrw/HU7A+JPIAAQIECHQUuLp4KFgdb0XczApWnLWdCBAgQCBQQMGag+0brHOOCtY5N58iQIAAgeICCtacgBSsc44K1jk3nyJAgACB4gIK1pyAFKxzjgrWOTefIkCAAIHiAgrWnIAUrHOOCtY5N58iQIAAgeICCtacgBSsc44K1jk3nyJAgACB4gIK1pyAFKxzjgrWOTefIkCAAIHiAgrWnIAUrHOOCtY5N58iQIAAgeICCtacgBSsc44K1jk3nyJAgACB4gIK1pyAFKxzjgrWOTefIkCAAIHiArsUrOIxbDuegrVt9A5OgACBtQUUrLXzrX46Bat6QuYjQIAAgVMCCtYpNh+aJKBgTYK0DAECBAjUElCwauWx2zQK1m6JOy8BAgQ2EVCwNgm66DEVrKLBGIsAAQIEPiegYH3Oz6c/J6Bgfc7PpwkQIECgqICCVTSYTcZSsDYJ2jEJECCwm4CCtVvitc6rYNXKwzQECBAgMElAwZoEaZlTAgrWKTYfIkCAAIHqAgpW9YTWnk/BWjtfpyNAgMC2AgrWttGXOLiCVSIGQxAgQIDAbAEFa7ao9Y4IKFhHtDxLgAABAm0EFKw2US05qIK1ZKwORYAAAQIKljuQKaBgZerbmwABAgQuE1CwLqO18ICAgjWA5BECBAgQ6CegYPXLbKWJFayV0nQWAgQIEHgSULBchkwBBStT394ECBAgcJmAgnUZrYUHBBSsASSPECBAgEA/AQWrX2YrTaxgrZSmsxAgQICAnwjdgRICClaJGAxBgAABArMFfIM1W9R6RwQUrCNaniVAgACBNgIKVpuolhxUwZoQ6+3t7dMqd3d336343p89f/D5cw//95frTBjTEgQIENhKQMHaKu5yh1WwPhnJQzF6Xoae/+/3/uzlti+f/eRYPk6AAIHtBRSs7a9AKoCCNZn/vaL01p8pV5NDsBwBAgT+FlCwXINMAQVrsv7ZgvV8DD8PTg7FcgQIbCmgYG0Ze5lDK1gTozhTrh62P/JT4nvj3t/fTzyNpQgQINBb4Mdffw49wF+//TFlv5ubmynrWCRXQMGa6H+2YL0cwU+GE0OxFAEC2wr4Bmvb6EscXMGaFMOscvXaN1qTRrQMAQIEthJQsLaKu9xhFawJkXy2XM36iXDCUSxBgACBZQQUrGWibHkQBeuTsb3871c9LPf4L6l/9Gcv//MOj6P4l9w/GYqPEyBA4G8BBcs1yBRQsDL17U2AAAEClwkoWJfRWnhAQMEaQPIIAQIECPQTULD6ZbbSxArWSmk6CwECBAg8CShYLkOmgIKVqW9vAgQIELhMQMG6jNbCAwIK1gCSRwgQIECgn4CC1S+zlSZWsFZK01kIECBAwE+E7kAJAQWrRAyGIECAAIHZAr7Bmi1qvSMCCtYRLc8SIECAQBsBBatNVEsOqmAtGatDESBAgICC5Q5kCihYmfr2JkCAAIHLBBSsy2gtPCCgYA0geYQAAQIE+gkoWP0yW2liBWulNJ2FAAECBJ4EFCyXIVNAwcrUtzcBAgQIXCagYF1Ga+EBAQVrAMkjBAgQINBPQMHql9lKEytYK6XpLAQIECDgJ0J3oISAglUiBkMQIECAwGwB32DNFrXeEQEF64iWZwkQIECgjYCC1SaqJQdVsJaM1aEIECBAQMFyBzIFFKxMfXsTIECAwGUCCtZltBYeEFCwBpA8QoAAAQL9BBSsfpmtNLGCtVKazkKAAAECTwIKlsuQKaBgZerbmwABAgQuE1CwLqO18ICAgjWA5BECBAgQ6CegYPXLbKWJFayV0nQWAgQIEPAToTtQQkDBKhGDIQgQIEBgtoBvsGaLWu+IgIJ1RMuzBAgQINBGQMFqE9WSgypYS8bqUAQIECCgYLkDmQIKVqa+vQkQIEDgMgEF6zJaCw8IKFgDSB4hQIAAgX4CCla/zFaaWMFaKU1nIUCAAIEnAQXLZcgUULAy9e1NgAABApcJKFiX0Vp4QEDBGkDyCAECBAj0E1Cw+mW20sQK1kppOgsBAgQI+InQHSghoGCViMEQBAgQIDBbwDdYs0Wtd0RAwTqi5VkCBAgQaCOgYLWJaslBFawlY3UoAgQIEFCw3IFMAQUrU9/eBAgQIHCZgIJ1Ga2FBwQUrAEkjxAgQIBAPwEFq19mK02sYK2UprMQIECAwJOAguUyZAooWJn69iZAgACBywQUrMtoLTwgoGANIHmEAAECBPoJKFj9MltpYgVrpTSdhQABAgT8ROgOlBBQsErEYAgCBAgQmC3gG6zZotY7IqBgHdHyLAECBAi0EVCw2kS15KAK1pKxOhQBAgQIKFjuQKaAgpWpb28CBAgQuExAwbqM1sIDAgrWAJJHCBAgQKCfgILVL7OVJlawVkrTWQgQIEDgSUDBchkyBRSsYP3b29svd3d3/9j14f/+/K/Xngke1XYECBBoLaBgtY6v/fAKVmCEjyXqrYKlVAWGYSsCBJYXULCWj7j0ARWsoHgev7l67Rust77VChrNNgQIEFhSQMFaMtY2h1KwgqN6q2D5eTA4CNsRILC8gIK1fMSlD6hgBccz8g3W2W+07u/vg09jOwIECNQV+PHXn0OH++u3P6bsd3NzM2Udi+QKKFjB/iPlaeSZ4LFtR4AAgXYCvsFqF9lSAytYwXGOlKeRZ4LHth0BAgTaCShY7SJbamAFKzjOK38iDD6K7QgQIFBaQMEqHc/ywylYwRGP/Hew/OcagkOxHQECSwooWEvG2uZQClabqAxKgAABAkcEFKwjWp6dLaBgzRa1HgECBAiUEFCwSsSw7RAK1rbROzgBAgTWFlCw1s63+ukUrOoJmY8AAQIETgkoWKfYfGiSgII1CdIyBAgQIFBLQMGqlcdu0yhYuyXuvAQIENhEQMHaJOiix1SwigZjLAIECBD4nICC9Tk/n/6cgIL1OT+fJkCAAIGiAgpW0WA2GUvB2iRoxyRAgMBuAgrWbonXOq+CVSsP0xAgQIDAJAEFaxKkZU4JKFin2HyIAAECBKoLKFjVE1p7PgVr7XydjgABAtsKKFjbRl/i4ApWiRgMQYAAAQKzBRSs2aLWOyKgYB3R8iwBAgQItBFQsNpEteSgCtaSsToUAQIECChY7kCmgIKVqW9vAgQIELhMQMG6jNbCAwIK1gCSRwgQIECgn4CC1S+zlSZWsFZK01kIECBA4ElAwXIZMgUUrEx9exMgQIDAZQIK1mW0Fh4QULAGkDxCgAABAv0EFKx+ma00sYK1UprOQoAAAQJ+InQHSggoWCViMAQBAgQIzBbwDdZsUesdEVCwjmh5lgABAgTaCChYbaJaclAFa8lYHYoAAQIEFCx3IFNAwcrUtzcBAgQIXCagYF1Ga+EBAQVrAMkjBAgQINBPQMHql9lKEytYK6XpLAQIECDwJKBguQyZAgpWpr69CRAgQOAyAQXrMloLDwgoWANIHiFAgACBfgIKVr/MVppYwVopTWchQIAAAT8RugMlBBSsEjEYggABAgRmC/gGa7ao9Y4IKFhHtDxLgAABAm0EFKw2US05qIK1ZKwORYAAAQIKljuQKaBgZerbmwABAgQuE1CwLqO18ICAgjWA5BECBAgQ6CegYPXLbKWJFayV0nQWAgQIEHgSULBchkwBBStT394ECBAgcJmAgnUZrYUHBBSsASSPECBAgEA/AQWrX2YrTaxgrZSmsxAgQICAnwjdgRICClaJGAxBgAABArMFfIM1W9R6RwQUrCNaniVAgACBNgIKVpuolhxUwVoyVociQIAAAQXLHcgUULAy9e1NgAABApcJKFiX0Vp4QEDBGkDyCAECBAj0E1Cw+mW20sQK1kppOgsBAgQIPAkoWC5DpoCClalvbwIECBC4TEDBuozWwgMCCtYAkkcIECBAoJ+AgtUvs5UmVrBWStNZCBAgQMBPhO5ACQEF68IYbm9v/7H63d3dqzu+fPat5y4c19IECBBYSsA3WEvF2e4wClZQZA8F6r3S9NGfB41pmySBr7/ch+787feb0P1sRiBDQMHKULfno4CCFXQX3itQylVQCIW3UbAKh2O0tgIKVtvolhhcwQqI8aMC5efBgBCKb6FgFQ/IeC0FFKyWsS0ztIIVEOVIwXr+8+FHz7818v197M9MAXTbbPHLf8ce9ff/it3PbgQyBH789efQbf/67Y8p+93c+Al/CmTyIgpWQABHC9PR5wOOYIuLBXyDdTGw5bcU8A3WlrGXObSCdXEUZ8rSmc9cfAzLXyygYF0MbPktBRSsLWMvc2gF6+IoRsrSy2dGPnPx2JYPFlCwgsFtt4WAgrVFzGUPqWBdHM1bZem1UvU4iv8G1sWhFFxewSoYipHaCyhY7SNsfQAFq3V8hl9FQMGKTZJ3rHfWbgpWlrx9HwQULPeAQAEBL/zYEHjHemftpmBlydtXwXIHCBQR8MKPDYJ3rHfWbgpWlrx9FSx3gEARAS/82CB4x3pn7aZgZcnbV8FyBwgUEfDCjw2Cd6x31m4KVpa8fRUsd4BAEQEv/NggeMd6Z+2mYGXJ21fBcgcIFBHwwo8Ngnesd9ZuClaWvH0VLHeAQBEBL/zYIHjHemftpmBlydtXwXIHCBQR8MKPDYJ3rHfWbgpWlrx9FSx3gEARAS/82CB4x3pn7aZgZcnbV8FyBwgUEfDCjw2Cd6x31m4KVpa8fRUsd4BAEQEv/NggeMd6Z+2mYGXJ21fBcgcIFBHwwo8Ngnesd9ZuClaWvH0VLHeAQBEBL/zYIHjHemftpmBlydtXwXIHCBQR8MKPDYJ3rHfWbgpWlrx9FSx34FUBL5/4i5FhvvPLh3f8Hc/Ycec7nuFtz+8FfvjX339BIfBcIOPls3sCGeY7v3x47/F33M53fI+Ea59SwaqdT8p0GS+flIMW2jTDfOeXD+9Cl//CUXa+4xeyWnpQQMEahNrpsYyXz06+r501w3znlw/vPf6O2/mO75Fw7VMqWLXzSZku4+WTctBCm2aY7/zy4V3o8l84ys53/EJWSw8KKFiDUDs9lvHy2cnXN1j5aWfccS/7+NyZx5vb8f8FFCy34R8CGS+f3WPIMN/55cN7j7/jdr7jeyRc+5QKVu18UqbLePmkHLTQphnmO798eBe6/BeOsvMdv5DV0oMCCtYg1E6PZbx8dvL1E2F+2hl3fPeXPfP8e2+CWAEFK9a7xW4Z/yBsAXPhkBnmO7/weV94md9Ymnm8uR1zBRSsXP+Su2f8g7AkROBQGeYKVlzA336/+bKz94O0Ox533+xUQ0DBqpFDqSky/kFYCiBhmAzznV/4vOMvOfN4czvmCihYuf4ld8/4B2FJiMChMswVrLiAfYPlG6y422anKgIKVpUkCs2R8bIvdPyUUTLMFay4qBUsBSvuttmpioCCVSWJQnNkvOwLHT9llAxzBSsuagVLwYq7bXaqIqBgVUmi0BwZL/tCx08ZJcNcwYqLWsFSsOJum52qCChYVZIoNEfGy77Q8VNGyTBXsOKiVrAUrLjbZqcqAgpWlSQKzZHxsi90/JRRMswVrLioFSwFK+622amKgIJVJYlCc2S87AsdP2WUDHMFKy5qBUvBirttdqoioGBVSaLQHBkv+0LHTxklw1zBiotawVKw4m6bnaoIKFhVkig0R8bLvtDxU0bJMFew4qJWsBSsuNtmpyoCClaVJArNkfGyL3T8lFEyzBWsuKgVLAUr7rbZqYqAglUliUJzZLzsCx0/ZZQMcwUrLmoFS8GKu212qiKgYFVJotAcGS/7QsdPGSXDXMGKi1rBUrDibpudqggoWFWSKDRHxsu+0PFTRskwV7DiolawFKy422anKgIKVpUkCs2R8bIvdPyUUTLMFay4qBUsBSvuttmpioCCVSWJQnNkvOwLHT9llAxzBSsuagVLwYq7bXaqIqBgVUmi0BwZL/tCx08ZJcNcwYqLWsFSsOJum52qCChYVZIoNEfGy77Q8VNGyTBXsOKiVrAUrLjbZqcqAgpWlSQKzZHxsi90/JRRMswVrLioFSwFK+622amKgIJVJYlCc2S87AsdP2WUDHMFKy5qBUvBirttdqoioGBVSaLQHBkv+0LHTxklw1zBiotawVKw4m6bnaoIKFhVkig0R8bLvtDxU0bJMFew4qJWsBSsuNtmpyoCClaRJG5vb58mubu7S50q42WfeuACm2eYK1hxwStYClbcbbNTFQEFq0ASD+Xqeal6+b+jR8x42Uefsdp+GeYKVtwtULAUrLjbZqcqAgpWgSQUrJsCKeSOoGDF+vOO9X7YjXm8uR1zBRSsXP9/765gKVhePrF/I/KO9Vaw4r3tmC+gYOVnMK1gff36tcBpjECAAAECnxH49u3bZz7us0UEFKwCQVT7BqsAiREIECBAgEBrAQWrQHwKVoEQjECAAAECBCYKKFgTMc8upWCdlfM5AgQIECBQU0DBKpJLpf8OVhESYxAgQIAAgbYCClbb6AxOgAABAgQIVBVQsKomYy4CBAgQIECgrYCC1TY6gxMgQIAAAQJVBRSsqsmYiwABAgQIEGgroGC1ja7n4D/99NOXP//888PhH557/tfIZz5cdIMHnruNmL2Vx9F1NqD97ojvuY24Pyw2Yv/w3Oh6u2XgvASqCyhY1RNaaL7Hl/bIC2O0iC3E8+mjvDT7yPCtPI6u8+nBmy3wnttoIXrv74WPcmvGZVwC2wooWNtGH3vwx5fGyMtj5JnY6XvsdsTtvTwUrLfzfsvtzP1+La8jGfa4laYksK+AgrVv9iknH3mB+HnwXDTPX/JHvkl5+Y2igvWx/1U/Ebr7H9t7gkAXAQWrS1KLzDlasJ6/9Ec+swjPp47x8menEbeRb1FG1vnU4A0/fGXBcvcbXggjE3hFQMFyLUIFXvt25HGAt/7dLC/4sYje+ubp+bciH31b9bCTb7A+9h4tWEftX+7s7n+chScIVBVQsKoms+hcZ14YZz6zKN+7xzpTjHyDde6mjBas91Yfudcjz5w7gU8RIHC1gIJ1tbD1vxMYeWGcKQqYz33zpGCduzlXFSx3/1wePkWgooCCVTGVhWcaKViPP1M9Moz8Zx0WJjt0tPd+knptofeKAv+36a8qWO7+oevuYQKlBRSs0vEYjgABAgQIEOgooGB1TM3MBAgQIECAQGkBBat0PIYjQIAAAQIEOgooWB1TMzMBAgQIECBQWkDBKh2P4QgQIECAAIGOAgpWx9TMTIAAAQIECJQWULBKx2M4AgQIECBAoKOAgtUxNTMTIECAAAECpQUUrNLxGI4AAQIECBDoKKBgdUzNzAQIECBAgEBpAQWrdDyGI0CAAAECBDoKKFgdUzMzAQIECBAgUFpAwSodj+EIECBAgACBjgIKVsfUzEyAAAECBAiUFlCwSsdjOAIECBAgQKCjgILVMTUzEyBAgAABAqUFFKzS8RiOAAECBAgQ6CigYHVMzcwECBAgQIBAaQEFq3Q8hiNAgAABAgQ6CihYHVMzMwECBAgQIFBaQMEqHY/hCBAgQIAAgY4CClbH1MxMgAABAgQIlBZQsErHYzgCBAgQIECgo4CC1TE1MxMgQIAAAQKlBRSs0vEYjgABAgQIEOgooGB1TM3MBAgQIECAQGkBBat0PIYjQIAAAQIEOgooWB1TMzMBAgQIECBQWkDBKh2P4QgQIECAAIGOAgpWx9TMTIAAAQIECJQWULBKx2M4AgQIECBAoKOAgtUxNTMTIECAAAECpQUUrNLxGI4AAQIECBDoKKBgdUzNzAQIECBAgEBpAQWrdDyGI0CAAAECBDoKKFgdUzMzAQIECBAgUFpAwSodj+EIECBAgACBjgIKVsfUzEyAAAECBAiUFlCwSsdjOAIECBAgQKCjgILVMTUzEyBAgAABAqUFFKzS8RiOAAECBAgQ6CigYHVMzcwECBAgQIBAaQEFq3Q8hiNAgAABAgQ6CihYHVMzMwECBAgQIFBaQMEqHY/hCBAgQIAAgY4CClbH1MxMgAABAgQIlBZQsErHYzgCBAgQIECgo4CC1TE1MxMgQIAAAQKlBRSs0vEYjgABAgQIEOgooGB1TM3MBAgQIECAQGkBBat0PIYjQIAAAQIEOgooWB1TMzMBAgQIECBQWkDBKh2P4QgQIECAAIGOAgpWx9TMTIAAAQIECJQW+D+rpit6sPL9TwAAAABJRU5ErkJgg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775" y="4368747"/>
            <a:ext cx="3409574" cy="2108253"/>
          </a:xfrm>
          <a:prstGeom prst="rect">
            <a:avLst/>
          </a:prstGeom>
          <a:ln>
            <a:solidFill>
              <a:schemeClr val="tx1"/>
            </a:solidFill>
          </a:ln>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4368747"/>
            <a:ext cx="3409574" cy="2108253"/>
          </a:xfrm>
          <a:prstGeom prst="rect">
            <a:avLst/>
          </a:prstGeom>
          <a:ln>
            <a:solidFill>
              <a:schemeClr val="tx1"/>
            </a:solidFill>
          </a:ln>
        </p:spPr>
      </p:pic>
      <p:sp>
        <p:nvSpPr>
          <p:cNvPr id="13" name="TextBox 12"/>
          <p:cNvSpPr txBox="1"/>
          <p:nvPr/>
        </p:nvSpPr>
        <p:spPr>
          <a:xfrm>
            <a:off x="612775" y="3962400"/>
            <a:ext cx="3044825" cy="369332"/>
          </a:xfrm>
          <a:prstGeom prst="rect">
            <a:avLst/>
          </a:prstGeom>
          <a:noFill/>
        </p:spPr>
        <p:txBody>
          <a:bodyPr wrap="square" rtlCol="0">
            <a:spAutoFit/>
          </a:bodyPr>
          <a:lstStyle/>
          <a:p>
            <a:pPr algn="ctr"/>
            <a:r>
              <a:rPr lang="en-US" dirty="0"/>
              <a:t>Hours preparing</a:t>
            </a:r>
          </a:p>
        </p:txBody>
      </p:sp>
      <p:sp>
        <p:nvSpPr>
          <p:cNvPr id="14" name="TextBox 13"/>
          <p:cNvSpPr txBox="1"/>
          <p:nvPr/>
        </p:nvSpPr>
        <p:spPr>
          <a:xfrm>
            <a:off x="5029200" y="3925655"/>
            <a:ext cx="3124200" cy="369332"/>
          </a:xfrm>
          <a:prstGeom prst="rect">
            <a:avLst/>
          </a:prstGeom>
          <a:noFill/>
        </p:spPr>
        <p:txBody>
          <a:bodyPr wrap="square" rtlCol="0">
            <a:spAutoFit/>
          </a:bodyPr>
          <a:lstStyle/>
          <a:p>
            <a:r>
              <a:rPr lang="en-US" dirty="0"/>
              <a:t>Times used since completion</a:t>
            </a:r>
          </a:p>
        </p:txBody>
      </p:sp>
    </p:spTree>
    <p:extLst>
      <p:ext uri="{BB962C8B-B14F-4D97-AF65-F5344CB8AC3E}">
        <p14:creationId xmlns:p14="http://schemas.microsoft.com/office/powerpoint/2010/main" val="4115656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a:t>
            </a:r>
            <a:br>
              <a:rPr lang="en-US" dirty="0"/>
            </a:br>
            <a:r>
              <a:rPr lang="en-US" dirty="0"/>
              <a:t>Findings</a:t>
            </a:r>
          </a:p>
        </p:txBody>
      </p:sp>
      <p:sp>
        <p:nvSpPr>
          <p:cNvPr id="3" name="Content Placeholder 2"/>
          <p:cNvSpPr>
            <a:spLocks noGrp="1"/>
          </p:cNvSpPr>
          <p:nvPr>
            <p:ph idx="1"/>
          </p:nvPr>
        </p:nvSpPr>
        <p:spPr>
          <a:xfrm>
            <a:off x="457200" y="1752600"/>
            <a:ext cx="8229600" cy="5029200"/>
          </a:xfrm>
        </p:spPr>
        <p:txBody>
          <a:bodyPr>
            <a:normAutofit lnSpcReduction="10000"/>
          </a:bodyPr>
          <a:lstStyle/>
          <a:p>
            <a:r>
              <a:rPr lang="en-US" dirty="0"/>
              <a:t>Impact</a:t>
            </a:r>
          </a:p>
          <a:p>
            <a:pPr lvl="1"/>
            <a:r>
              <a:rPr lang="en-US" dirty="0"/>
              <a:t>Statistically significant differences at .05 level across both categories, showing Portfolio as consistently more effective than Comprehensive Exam</a:t>
            </a:r>
          </a:p>
          <a:p>
            <a:pPr lvl="1"/>
            <a:r>
              <a:rPr lang="en-US" dirty="0"/>
              <a:t>28 out of 38 Portfolio respondents indicated they spent over 15 hours preparing, whereas the majority of Comprehensive Exam respondents indicated spending 15 hours or less in preparation.</a:t>
            </a:r>
          </a:p>
          <a:p>
            <a:pPr lvl="1"/>
            <a:r>
              <a:rPr lang="en-US" dirty="0"/>
              <a:t>Some Comprehensive Exam respondents reported examples of how they use the experience in their current practice:</a:t>
            </a:r>
          </a:p>
          <a:p>
            <a:pPr lvl="2"/>
            <a:r>
              <a:rPr lang="en-US" sz="1400" dirty="0"/>
              <a:t>“I have performed the activities described in the comprehensive exam in my career as a school librarian. I have also explained the experience to my students to help them understand possible testing scenarios they may encounter while in college and how it relates to the seriousness and honesty they should display while taking End of Course, SOL's, or other testing activities.”</a:t>
            </a:r>
          </a:p>
          <a:p>
            <a:pPr lvl="1"/>
            <a:r>
              <a:rPr lang="en-US" dirty="0"/>
              <a:t>One Portfolio respondent talked about the transition from classroom teacher to librarian:</a:t>
            </a:r>
          </a:p>
          <a:p>
            <a:pPr lvl="2"/>
            <a:r>
              <a:rPr lang="en-US" dirty="0"/>
              <a:t>“I think that it helped me to see my transformation from classroom teacher to librarian. This was not an easy transition for me. I really loved being a classroom teacher. The portfolio helped me to see what I was preparing for in the next step of my career.”</a:t>
            </a:r>
          </a:p>
        </p:txBody>
      </p:sp>
    </p:spTree>
    <p:extLst>
      <p:ext uri="{BB962C8B-B14F-4D97-AF65-F5344CB8AC3E}">
        <p14:creationId xmlns:p14="http://schemas.microsoft.com/office/powerpoint/2010/main" val="1417162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Findings</a:t>
            </a:r>
          </a:p>
        </p:txBody>
      </p:sp>
      <p:sp>
        <p:nvSpPr>
          <p:cNvPr id="3" name="Content Placeholder 2"/>
          <p:cNvSpPr>
            <a:spLocks noGrp="1"/>
          </p:cNvSpPr>
          <p:nvPr>
            <p:ph idx="1"/>
          </p:nvPr>
        </p:nvSpPr>
        <p:spPr>
          <a:xfrm>
            <a:off x="457200" y="1752600"/>
            <a:ext cx="8229600" cy="4953000"/>
          </a:xfrm>
        </p:spPr>
        <p:txBody>
          <a:bodyPr>
            <a:normAutofit/>
          </a:bodyPr>
          <a:lstStyle/>
          <a:p>
            <a:r>
              <a:rPr lang="en-US" dirty="0"/>
              <a:t>Benefits of Portfolio:</a:t>
            </a:r>
          </a:p>
          <a:p>
            <a:pPr lvl="1"/>
            <a:r>
              <a:rPr lang="en-US" dirty="0"/>
              <a:t>Reflection</a:t>
            </a:r>
          </a:p>
          <a:p>
            <a:pPr lvl="1"/>
            <a:r>
              <a:rPr lang="en-US" dirty="0"/>
              <a:t>Connection with peers</a:t>
            </a:r>
          </a:p>
          <a:p>
            <a:pPr lvl="1"/>
            <a:r>
              <a:rPr lang="en-US" dirty="0"/>
              <a:t>Preparation for interviewing and future career</a:t>
            </a:r>
          </a:p>
          <a:p>
            <a:pPr lvl="1"/>
            <a:r>
              <a:rPr lang="en-US" dirty="0"/>
              <a:t>Showcase/Organize information from entire program</a:t>
            </a:r>
          </a:p>
          <a:p>
            <a:pPr lvl="1"/>
            <a:r>
              <a:rPr lang="en-US" dirty="0"/>
              <a:t>Learning &amp; applying new skills – website and professional portfolio creation</a:t>
            </a:r>
          </a:p>
          <a:p>
            <a:pPr lvl="1"/>
            <a:endParaRPr lang="en-US" dirty="0"/>
          </a:p>
          <a:p>
            <a:pPr marL="400050"/>
            <a:r>
              <a:rPr lang="en-US" dirty="0"/>
              <a:t>Drawbacks of Portfolio:</a:t>
            </a:r>
          </a:p>
          <a:p>
            <a:pPr marL="800100" lvl="1"/>
            <a:r>
              <a:rPr lang="en-US" dirty="0"/>
              <a:t>Stress/Anxiety</a:t>
            </a:r>
          </a:p>
          <a:p>
            <a:pPr marL="800100" lvl="1"/>
            <a:r>
              <a:rPr lang="en-US" dirty="0"/>
              <a:t>Time – preparation and presentation</a:t>
            </a:r>
          </a:p>
          <a:p>
            <a:pPr marL="800100" lvl="1"/>
            <a:r>
              <a:rPr lang="en-US" dirty="0"/>
              <a:t>Unclear expectations – format of portfolio and presentation</a:t>
            </a:r>
          </a:p>
          <a:p>
            <a:pPr marL="800100" lvl="1"/>
            <a:r>
              <a:rPr lang="en-US" dirty="0"/>
              <a:t>Lack of feedback after presentation</a:t>
            </a:r>
          </a:p>
          <a:p>
            <a:pPr marL="400050"/>
            <a:endParaRPr lang="en-US" dirty="0"/>
          </a:p>
          <a:p>
            <a:pPr marL="400050"/>
            <a:endParaRPr lang="en-US" dirty="0"/>
          </a:p>
          <a:p>
            <a:pPr lvl="1"/>
            <a:endParaRPr lang="en-US" dirty="0"/>
          </a:p>
        </p:txBody>
      </p:sp>
    </p:spTree>
    <p:extLst>
      <p:ext uri="{BB962C8B-B14F-4D97-AF65-F5344CB8AC3E}">
        <p14:creationId xmlns:p14="http://schemas.microsoft.com/office/powerpoint/2010/main" val="754463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Findings</a:t>
            </a:r>
          </a:p>
        </p:txBody>
      </p:sp>
      <p:sp>
        <p:nvSpPr>
          <p:cNvPr id="3" name="Content Placeholder 2"/>
          <p:cNvSpPr>
            <a:spLocks noGrp="1"/>
          </p:cNvSpPr>
          <p:nvPr>
            <p:ph idx="1"/>
          </p:nvPr>
        </p:nvSpPr>
        <p:spPr>
          <a:xfrm>
            <a:off x="457200" y="1905000"/>
            <a:ext cx="8229600" cy="4221163"/>
          </a:xfrm>
        </p:spPr>
        <p:txBody>
          <a:bodyPr/>
          <a:lstStyle/>
          <a:p>
            <a:pPr marL="400050"/>
            <a:r>
              <a:rPr lang="en-US" dirty="0"/>
              <a:t>Benefits of Comprehensive Exam:</a:t>
            </a:r>
          </a:p>
          <a:p>
            <a:pPr marL="800100" lvl="1"/>
            <a:r>
              <a:rPr lang="en-US" dirty="0"/>
              <a:t>Reflection</a:t>
            </a:r>
          </a:p>
          <a:p>
            <a:pPr marL="800100" lvl="1"/>
            <a:r>
              <a:rPr lang="en-US" dirty="0"/>
              <a:t>Test – process &amp; format</a:t>
            </a:r>
          </a:p>
          <a:p>
            <a:pPr marL="800100" lvl="1"/>
            <a:r>
              <a:rPr lang="en-US" dirty="0"/>
              <a:t>Bonding – study groups</a:t>
            </a:r>
          </a:p>
          <a:p>
            <a:pPr marL="514350" lvl="1" indent="0">
              <a:buNone/>
            </a:pPr>
            <a:endParaRPr lang="en-US" dirty="0"/>
          </a:p>
          <a:p>
            <a:pPr marL="400050"/>
            <a:r>
              <a:rPr lang="en-US" dirty="0"/>
              <a:t>Drawbacks of Comprehensive Exam:</a:t>
            </a:r>
          </a:p>
          <a:p>
            <a:pPr lvl="1"/>
            <a:r>
              <a:rPr lang="en-US" dirty="0"/>
              <a:t>Format – not comprehensive</a:t>
            </a:r>
          </a:p>
          <a:p>
            <a:pPr lvl="1"/>
            <a:r>
              <a:rPr lang="en-US" dirty="0"/>
              <a:t>Stress</a:t>
            </a:r>
          </a:p>
          <a:p>
            <a:pPr lvl="1"/>
            <a:r>
              <a:rPr lang="en-US" dirty="0"/>
              <a:t>Travel for test – expense, location (Longwood &amp; testing room)</a:t>
            </a:r>
          </a:p>
          <a:p>
            <a:pPr lvl="1"/>
            <a:r>
              <a:rPr lang="en-US" dirty="0"/>
              <a:t>Time – preparation &amp; test day</a:t>
            </a:r>
          </a:p>
          <a:p>
            <a:pPr lvl="1"/>
            <a:r>
              <a:rPr lang="en-US" dirty="0"/>
              <a:t>Lack of feedback</a:t>
            </a:r>
          </a:p>
        </p:txBody>
      </p:sp>
    </p:spTree>
    <p:extLst>
      <p:ext uri="{BB962C8B-B14F-4D97-AF65-F5344CB8AC3E}">
        <p14:creationId xmlns:p14="http://schemas.microsoft.com/office/powerpoint/2010/main" val="2642932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Literature</a:t>
            </a:r>
          </a:p>
        </p:txBody>
      </p:sp>
      <p:sp>
        <p:nvSpPr>
          <p:cNvPr id="3" name="Content Placeholder 2"/>
          <p:cNvSpPr>
            <a:spLocks noGrp="1"/>
          </p:cNvSpPr>
          <p:nvPr>
            <p:ph idx="1"/>
          </p:nvPr>
        </p:nvSpPr>
        <p:spPr/>
        <p:txBody>
          <a:bodyPr>
            <a:normAutofit fontScale="85000" lnSpcReduction="20000"/>
          </a:bodyPr>
          <a:lstStyle/>
          <a:p>
            <a:r>
              <a:rPr lang="en-US" dirty="0"/>
              <a:t>Usage in the field</a:t>
            </a:r>
          </a:p>
          <a:p>
            <a:pPr lvl="1"/>
            <a:r>
              <a:rPr lang="en-US" dirty="0"/>
              <a:t>Latrobe and Lester (2000)  note “use of portfolio as a requirement appears to be at early stages of adoption in LIS graduate education” (p. 201) and suggest “it is critical to determine if the use of the portfolio to instill self-reflective assessment of professional growth in the LIS setting assists in transforming the educational  experience to one that is learner-centered…” (p. 202-203)</a:t>
            </a:r>
          </a:p>
          <a:p>
            <a:pPr lvl="1"/>
            <a:r>
              <a:rPr lang="en-US" dirty="0"/>
              <a:t>Survey of LIS faculty showed “portfolio was most widely preferred top choice of EPAs [end of program assessments] (Burke &amp; Snead, 2014, p. 26)</a:t>
            </a:r>
          </a:p>
          <a:p>
            <a:r>
              <a:rPr lang="en-US" dirty="0"/>
              <a:t>Concerns</a:t>
            </a:r>
          </a:p>
          <a:p>
            <a:pPr lvl="1"/>
            <a:r>
              <a:rPr lang="en-US" dirty="0"/>
              <a:t>“very time consuming for faculty” and “very time consuming for students” (Burke &amp; Snead, 2014, p. 31)</a:t>
            </a:r>
          </a:p>
          <a:p>
            <a:r>
              <a:rPr lang="en-US" dirty="0"/>
              <a:t>Portfolio as learning experience</a:t>
            </a:r>
          </a:p>
          <a:p>
            <a:pPr lvl="1"/>
            <a:r>
              <a:rPr lang="en-US" dirty="0">
                <a:solidFill>
                  <a:prstClr val="black">
                    <a:lumMod val="50000"/>
                    <a:lumOff val="50000"/>
                  </a:prstClr>
                </a:solidFill>
              </a:rPr>
              <a:t>“artifacts aligned with state and national standards, required written reflections, and faculty advisors to mentor students through the process [provide] rich learning experiences” (Brown, 2002, p. 1)</a:t>
            </a:r>
          </a:p>
          <a:p>
            <a:pPr lvl="1"/>
            <a:r>
              <a:rPr lang="en-US" dirty="0"/>
              <a:t>“…</a:t>
            </a:r>
            <a:r>
              <a:rPr lang="en-US" dirty="0" err="1"/>
              <a:t>ePortfolios</a:t>
            </a:r>
            <a:r>
              <a:rPr lang="en-US" dirty="0"/>
              <a:t> …powerful, reflective, Web 2.0 enhanced learning experiences that demonstrate school library candidates’ mastery of professional standards” (Jones, Downs, &amp; </a:t>
            </a:r>
            <a:r>
              <a:rPr lang="en-US" dirty="0" err="1"/>
              <a:t>Repman</a:t>
            </a:r>
            <a:r>
              <a:rPr lang="en-US" dirty="0"/>
              <a:t>, 2012, p. 12.)</a:t>
            </a:r>
          </a:p>
          <a:p>
            <a:pPr lvl="1"/>
            <a:r>
              <a:rPr lang="en-US" dirty="0"/>
              <a:t>“The experience of creating and presenting their </a:t>
            </a:r>
            <a:r>
              <a:rPr lang="en-US" dirty="0" err="1"/>
              <a:t>ePortfolios</a:t>
            </a:r>
            <a:r>
              <a:rPr lang="en-US" dirty="0"/>
              <a:t> provides students with a high level of self-efficacy and confidence in their abilities to master new tools, a disposition that is critical to their future success in the ever-changing world of school libraries (Jones, Downs, &amp; </a:t>
            </a:r>
            <a:r>
              <a:rPr lang="en-US" dirty="0" err="1"/>
              <a:t>Repman</a:t>
            </a:r>
            <a:r>
              <a:rPr lang="en-US" dirty="0"/>
              <a:t>, 2012, p. 18)</a:t>
            </a:r>
          </a:p>
        </p:txBody>
      </p:sp>
    </p:spTree>
    <p:extLst>
      <p:ext uri="{BB962C8B-B14F-4D97-AF65-F5344CB8AC3E}">
        <p14:creationId xmlns:p14="http://schemas.microsoft.com/office/powerpoint/2010/main" val="1007987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Summary</a:t>
            </a:r>
          </a:p>
        </p:txBody>
      </p:sp>
      <p:sp>
        <p:nvSpPr>
          <p:cNvPr id="3" name="Content Placeholder 2"/>
          <p:cNvSpPr>
            <a:spLocks noGrp="1"/>
          </p:cNvSpPr>
          <p:nvPr>
            <p:ph idx="1"/>
          </p:nvPr>
        </p:nvSpPr>
        <p:spPr>
          <a:xfrm>
            <a:off x="457200" y="1600200"/>
            <a:ext cx="8229600" cy="5029200"/>
          </a:xfrm>
        </p:spPr>
        <p:txBody>
          <a:bodyPr>
            <a:normAutofit fontScale="92500"/>
          </a:bodyPr>
          <a:lstStyle/>
          <a:p>
            <a:r>
              <a:rPr lang="en-US" dirty="0"/>
              <a:t>“Reviewing and preparing for the portfolio was very beneficial to me for self-reflection and growth. It was both satisfying and rewarding to see what all I had accomplished in the program and how far I'd come since I'd begun the program. The process helped me to see more clearly that I was indeed prepared to assume the role of school librarian upon hire.”</a:t>
            </a:r>
          </a:p>
          <a:p>
            <a:endParaRPr lang="en-US" dirty="0"/>
          </a:p>
          <a:p>
            <a:r>
              <a:rPr lang="en-US" dirty="0"/>
              <a:t>“I know plenty of straight A and knocked out of the park people who took the exam and were not effective teachers. I know people who didn't do great on the test and have awards as librarians under their belts. I'm not sure if the comprehensive exam proves to really be comprehensive.”</a:t>
            </a:r>
          </a:p>
        </p:txBody>
      </p:sp>
    </p:spTree>
    <p:extLst>
      <p:ext uri="{BB962C8B-B14F-4D97-AF65-F5344CB8AC3E}">
        <p14:creationId xmlns:p14="http://schemas.microsoft.com/office/powerpoint/2010/main" val="3219564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a:t>
            </a:r>
          </a:p>
        </p:txBody>
      </p:sp>
      <p:sp>
        <p:nvSpPr>
          <p:cNvPr id="3" name="Content Placeholder 2"/>
          <p:cNvSpPr>
            <a:spLocks noGrp="1"/>
          </p:cNvSpPr>
          <p:nvPr>
            <p:ph idx="1"/>
          </p:nvPr>
        </p:nvSpPr>
        <p:spPr>
          <a:xfrm>
            <a:off x="457200" y="1828800"/>
            <a:ext cx="8229600" cy="4297363"/>
          </a:xfrm>
        </p:spPr>
        <p:txBody>
          <a:bodyPr>
            <a:normAutofit lnSpcReduction="10000"/>
          </a:bodyPr>
          <a:lstStyle/>
          <a:p>
            <a:pPr marL="0" lvl="0" indent="0">
              <a:buNone/>
            </a:pPr>
            <a:r>
              <a:rPr lang="en-US" dirty="0"/>
              <a:t>Research Question:</a:t>
            </a:r>
          </a:p>
          <a:p>
            <a:r>
              <a:rPr lang="en-US" dirty="0"/>
              <a:t>For School Library program graduates, is the professional portfolio a more effective culminating experience than the comprehensive exam?</a:t>
            </a:r>
          </a:p>
          <a:p>
            <a:endParaRPr lang="en-US" dirty="0"/>
          </a:p>
          <a:p>
            <a:pPr marL="0" indent="0">
              <a:buNone/>
            </a:pPr>
            <a:r>
              <a:rPr lang="en-US" dirty="0"/>
              <a:t>Although considerably more time-consuming for the students, the professional portfolio is a more effective culminating experience than the comprehensive exam. Based on this research, the School Librarianship program at Longwood University will continue to offer the professional portfolio as the culminating activity for the program.</a:t>
            </a:r>
          </a:p>
          <a:p>
            <a:pPr marL="0" indent="0">
              <a:buNone/>
            </a:pPr>
            <a:endParaRPr lang="en-US" dirty="0"/>
          </a:p>
        </p:txBody>
      </p:sp>
    </p:spTree>
    <p:extLst>
      <p:ext uri="{BB962C8B-B14F-4D97-AF65-F5344CB8AC3E}">
        <p14:creationId xmlns:p14="http://schemas.microsoft.com/office/powerpoint/2010/main" val="4043628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Instructor Considerations</a:t>
            </a:r>
          </a:p>
        </p:txBody>
      </p:sp>
      <p:sp>
        <p:nvSpPr>
          <p:cNvPr id="3" name="Content Placeholder 2"/>
          <p:cNvSpPr>
            <a:spLocks noGrp="1"/>
          </p:cNvSpPr>
          <p:nvPr>
            <p:ph idx="1"/>
          </p:nvPr>
        </p:nvSpPr>
        <p:spPr>
          <a:xfrm>
            <a:off x="457200" y="1828800"/>
            <a:ext cx="8229600" cy="4297363"/>
          </a:xfrm>
        </p:spPr>
        <p:txBody>
          <a:bodyPr>
            <a:normAutofit/>
          </a:bodyPr>
          <a:lstStyle/>
          <a:p>
            <a:pPr>
              <a:lnSpc>
                <a:spcPct val="200000"/>
              </a:lnSpc>
            </a:pPr>
            <a:r>
              <a:rPr lang="en-US" sz="2000" dirty="0"/>
              <a:t>Scaffolding needed</a:t>
            </a:r>
          </a:p>
          <a:p>
            <a:pPr lvl="1">
              <a:spcBef>
                <a:spcPts val="0"/>
              </a:spcBef>
            </a:pPr>
            <a:r>
              <a:rPr lang="en-US" sz="1800" dirty="0"/>
              <a:t>Throughout the program</a:t>
            </a:r>
          </a:p>
          <a:p>
            <a:pPr lvl="1">
              <a:spcBef>
                <a:spcPts val="0"/>
              </a:spcBef>
            </a:pPr>
            <a:r>
              <a:rPr lang="en-US" sz="1800" dirty="0"/>
              <a:t>During the Professional Portfolio semester</a:t>
            </a:r>
          </a:p>
          <a:p>
            <a:pPr>
              <a:lnSpc>
                <a:spcPct val="200000"/>
              </a:lnSpc>
            </a:pPr>
            <a:r>
              <a:rPr lang="en-US" sz="2000" dirty="0"/>
              <a:t>Instructor time throughout the semester and at the end </a:t>
            </a:r>
          </a:p>
          <a:p>
            <a:pPr>
              <a:lnSpc>
                <a:spcPct val="200000"/>
              </a:lnSpc>
            </a:pPr>
            <a:r>
              <a:rPr lang="en-US" sz="2000" dirty="0"/>
              <a:t>Location and timing of final portfolio presentations</a:t>
            </a:r>
          </a:p>
          <a:p>
            <a:pPr>
              <a:lnSpc>
                <a:spcPct val="200000"/>
              </a:lnSpc>
            </a:pPr>
            <a:r>
              <a:rPr lang="en-US" sz="2000" dirty="0"/>
              <a:t>Set clear expectations at the beginning</a:t>
            </a:r>
          </a:p>
          <a:p>
            <a:pPr lvl="1"/>
            <a:r>
              <a:rPr lang="en-US" sz="1800" dirty="0"/>
              <a:t>Examples of portfolio</a:t>
            </a:r>
          </a:p>
          <a:p>
            <a:pPr lvl="1"/>
            <a:r>
              <a:rPr lang="en-US" sz="1800" dirty="0"/>
              <a:t>Presentation guidelines</a:t>
            </a:r>
          </a:p>
          <a:p>
            <a:endParaRPr lang="en-US" sz="2000" dirty="0"/>
          </a:p>
        </p:txBody>
      </p:sp>
    </p:spTree>
    <p:extLst>
      <p:ext uri="{BB962C8B-B14F-4D97-AF65-F5344CB8AC3E}">
        <p14:creationId xmlns:p14="http://schemas.microsoft.com/office/powerpoint/2010/main" val="2691497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457200" y="1752600"/>
            <a:ext cx="8229600" cy="4373563"/>
          </a:xfrm>
        </p:spPr>
        <p:txBody>
          <a:bodyPr/>
          <a:lstStyle/>
          <a:p>
            <a:r>
              <a:rPr lang="en-US" dirty="0"/>
              <a:t>How can we provide clearer expectations while still maintaining individuality in the products?</a:t>
            </a:r>
          </a:p>
          <a:p>
            <a:pPr marL="0" indent="0">
              <a:buNone/>
            </a:pPr>
            <a:endParaRPr lang="en-US" dirty="0"/>
          </a:p>
          <a:p>
            <a:r>
              <a:rPr lang="en-US" dirty="0"/>
              <a:t>How can the Portfolio become a working document that a practicing librarian will want to maintain? </a:t>
            </a:r>
          </a:p>
          <a:p>
            <a:pPr lvl="1"/>
            <a:r>
              <a:rPr lang="en-US" sz="1800" dirty="0"/>
              <a:t>8/34 respondents reported updating the portfolio after program completion.</a:t>
            </a:r>
          </a:p>
          <a:p>
            <a:endParaRPr lang="en-US" dirty="0"/>
          </a:p>
          <a:p>
            <a:r>
              <a:rPr lang="en-US" dirty="0"/>
              <a:t>What new tools are being used by school divisions to create professional portfolios?</a:t>
            </a:r>
          </a:p>
          <a:p>
            <a:endParaRPr lang="en-US" dirty="0"/>
          </a:p>
        </p:txBody>
      </p:sp>
    </p:spTree>
    <p:extLst>
      <p:ext uri="{BB962C8B-B14F-4D97-AF65-F5344CB8AC3E}">
        <p14:creationId xmlns:p14="http://schemas.microsoft.com/office/powerpoint/2010/main" val="2439224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a:t>References</a:t>
            </a:r>
          </a:p>
        </p:txBody>
      </p:sp>
      <p:sp>
        <p:nvSpPr>
          <p:cNvPr id="3" name="Content Placeholder 2"/>
          <p:cNvSpPr>
            <a:spLocks noGrp="1"/>
          </p:cNvSpPr>
          <p:nvPr>
            <p:ph idx="1"/>
          </p:nvPr>
        </p:nvSpPr>
        <p:spPr>
          <a:xfrm>
            <a:off x="304800" y="1371600"/>
            <a:ext cx="8534400" cy="4754563"/>
          </a:xfrm>
        </p:spPr>
        <p:txBody>
          <a:bodyPr>
            <a:normAutofit fontScale="92500" lnSpcReduction="20000"/>
          </a:bodyPr>
          <a:lstStyle/>
          <a:p>
            <a:r>
              <a:rPr lang="en-US" dirty="0"/>
              <a:t>Brown, C. A. (2002).  Planning portfolios: Authentic assessment for library professionals.  </a:t>
            </a:r>
            <a:r>
              <a:rPr lang="en-US" i="1" dirty="0"/>
              <a:t>School Library Media Research, 5.  </a:t>
            </a:r>
            <a:r>
              <a:rPr lang="en-US" dirty="0"/>
              <a:t>Retrieved from http://www.ala.org/aasl/SLMR/vol5/portfolio/portfolio.html.</a:t>
            </a:r>
            <a:endParaRPr lang="en-US" i="1" dirty="0"/>
          </a:p>
          <a:p>
            <a:r>
              <a:rPr lang="en-US" dirty="0"/>
              <a:t>Burke, S. K., &amp; Snead, J. T. (2014).  Faculty opinions on the use of master’s degree end program assessments.  </a:t>
            </a:r>
            <a:r>
              <a:rPr lang="en-US" i="1" dirty="0"/>
              <a:t>Journal of Education for Library and Information Science, 55, </a:t>
            </a:r>
            <a:r>
              <a:rPr lang="en-US" dirty="0"/>
              <a:t>26-30.</a:t>
            </a:r>
          </a:p>
          <a:p>
            <a:r>
              <a:rPr lang="en-US" dirty="0"/>
              <a:t>Jones, S. A., Downs, E., &amp; </a:t>
            </a:r>
            <a:r>
              <a:rPr lang="en-US" dirty="0" err="1"/>
              <a:t>Repman</a:t>
            </a:r>
            <a:r>
              <a:rPr lang="en-US" dirty="0"/>
              <a:t>, J. (2012).  The evolution of </a:t>
            </a:r>
            <a:r>
              <a:rPr lang="en-US" dirty="0" err="1"/>
              <a:t>ePortfolios</a:t>
            </a:r>
            <a:r>
              <a:rPr lang="en-US" dirty="0"/>
              <a:t> for school library education: A case study.  </a:t>
            </a:r>
            <a:r>
              <a:rPr lang="en-US" i="1" dirty="0"/>
              <a:t>School Libraries Worldwide, 18(2), </a:t>
            </a:r>
            <a:r>
              <a:rPr lang="en-US" dirty="0"/>
              <a:t>12-20. </a:t>
            </a:r>
          </a:p>
          <a:p>
            <a:r>
              <a:rPr lang="en-US" dirty="0"/>
              <a:t>Latrobe, K., &amp; Lester, J. (2000). Portfolio assessment in the MLIS program.  </a:t>
            </a:r>
            <a:r>
              <a:rPr lang="en-US" i="1" dirty="0"/>
              <a:t>Journal of Education for Library and Information Science, 41</a:t>
            </a:r>
            <a:r>
              <a:rPr lang="en-US" dirty="0"/>
              <a:t>(3), 197-206.</a:t>
            </a:r>
          </a:p>
          <a:p>
            <a:r>
              <a:rPr lang="en-US" dirty="0" err="1"/>
              <a:t>Rathbun-Grubb</a:t>
            </a:r>
            <a:r>
              <a:rPr lang="en-US" dirty="0"/>
              <a:t>, S. (2016). End of program assessments and their association with early career success in LIS.  </a:t>
            </a:r>
            <a:r>
              <a:rPr lang="en-US" i="1" dirty="0"/>
              <a:t>Journal of Education for Library and Information Science, 57</a:t>
            </a:r>
            <a:r>
              <a:rPr lang="en-US" dirty="0"/>
              <a:t>(1), 43-56. </a:t>
            </a:r>
          </a:p>
        </p:txBody>
      </p:sp>
    </p:spTree>
    <p:extLst>
      <p:ext uri="{BB962C8B-B14F-4D97-AF65-F5344CB8AC3E}">
        <p14:creationId xmlns:p14="http://schemas.microsoft.com/office/powerpoint/2010/main" val="3206869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a:xfrm>
            <a:off x="457200" y="3276600"/>
            <a:ext cx="8229600" cy="1371600"/>
          </a:xfrm>
        </p:spPr>
        <p:txBody>
          <a:bodyPr numCol="2">
            <a:normAutofit fontScale="92500" lnSpcReduction="20000"/>
          </a:bodyPr>
          <a:lstStyle/>
          <a:p>
            <a:pPr marL="0" indent="0" algn="ctr">
              <a:buNone/>
            </a:pPr>
            <a:r>
              <a:rPr lang="en-US" dirty="0"/>
              <a:t>Dr. Karla B. Collins</a:t>
            </a:r>
          </a:p>
          <a:p>
            <a:pPr marL="0" indent="0" algn="ctr">
              <a:buNone/>
            </a:pPr>
            <a:r>
              <a:rPr lang="en-US" dirty="0"/>
              <a:t>Assistant Professor</a:t>
            </a:r>
          </a:p>
          <a:p>
            <a:pPr marL="0" indent="0" algn="ctr">
              <a:buNone/>
            </a:pPr>
            <a:r>
              <a:rPr lang="en-US" dirty="0">
                <a:hlinkClick r:id="rId2"/>
              </a:rPr>
              <a:t>collinskb@longwood.edu</a:t>
            </a:r>
            <a:endParaRPr lang="en-US" dirty="0"/>
          </a:p>
          <a:p>
            <a:pPr marL="0" indent="0" algn="ctr">
              <a:buNone/>
            </a:pPr>
            <a:endParaRPr lang="en-US" dirty="0"/>
          </a:p>
          <a:p>
            <a:pPr marL="0" indent="0" algn="ctr">
              <a:buNone/>
            </a:pPr>
            <a:r>
              <a:rPr lang="en-US" dirty="0"/>
              <a:t>Dr. Audrey P. Church</a:t>
            </a:r>
          </a:p>
          <a:p>
            <a:pPr marL="0" indent="0" algn="ctr">
              <a:buNone/>
            </a:pPr>
            <a:r>
              <a:rPr lang="en-US" dirty="0"/>
              <a:t>Professor</a:t>
            </a:r>
          </a:p>
          <a:p>
            <a:pPr marL="0" indent="0" algn="ctr">
              <a:buNone/>
            </a:pPr>
            <a:r>
              <a:rPr lang="en-US" dirty="0">
                <a:hlinkClick r:id="rId3"/>
              </a:rPr>
              <a:t>churchap@longwood.edu</a:t>
            </a:r>
            <a:r>
              <a:rPr lang="en-US" dirty="0"/>
              <a:t> </a:t>
            </a:r>
          </a:p>
        </p:txBody>
      </p:sp>
      <p:sp>
        <p:nvSpPr>
          <p:cNvPr id="4" name="TextBox 3"/>
          <p:cNvSpPr txBox="1"/>
          <p:nvPr/>
        </p:nvSpPr>
        <p:spPr>
          <a:xfrm>
            <a:off x="1219200" y="1905000"/>
            <a:ext cx="6629400" cy="1231106"/>
          </a:xfrm>
          <a:prstGeom prst="rect">
            <a:avLst/>
          </a:prstGeom>
          <a:noFill/>
        </p:spPr>
        <p:txBody>
          <a:bodyPr wrap="square" rtlCol="0">
            <a:spAutoFit/>
          </a:bodyPr>
          <a:lstStyle/>
          <a:p>
            <a:pPr algn="ctr"/>
            <a:r>
              <a:rPr lang="en-US" sz="2800" dirty="0">
                <a:solidFill>
                  <a:schemeClr val="tx1">
                    <a:lumMod val="50000"/>
                    <a:lumOff val="50000"/>
                  </a:schemeClr>
                </a:solidFill>
                <a:latin typeface="+mj-lt"/>
              </a:rPr>
              <a:t>Thank you for your interest in this research study.</a:t>
            </a:r>
          </a:p>
          <a:p>
            <a:endParaRPr lang="en-US" dirty="0"/>
          </a:p>
        </p:txBody>
      </p:sp>
      <p:sp>
        <p:nvSpPr>
          <p:cNvPr id="5" name="TextBox 4"/>
          <p:cNvSpPr txBox="1"/>
          <p:nvPr/>
        </p:nvSpPr>
        <p:spPr>
          <a:xfrm>
            <a:off x="1600200" y="4788694"/>
            <a:ext cx="6248400" cy="1181862"/>
          </a:xfrm>
          <a:prstGeom prst="rect">
            <a:avLst/>
          </a:prstGeom>
          <a:noFill/>
        </p:spPr>
        <p:txBody>
          <a:bodyPr wrap="square" rtlCol="0">
            <a:spAutoFit/>
          </a:bodyPr>
          <a:lstStyle/>
          <a:p>
            <a:pPr lvl="0" algn="ctr">
              <a:spcBef>
                <a:spcPct val="20000"/>
              </a:spcBef>
            </a:pPr>
            <a:r>
              <a:rPr lang="en-US" sz="2400" dirty="0">
                <a:solidFill>
                  <a:prstClr val="black">
                    <a:lumMod val="50000"/>
                    <a:lumOff val="50000"/>
                  </a:prstClr>
                </a:solidFill>
                <a:latin typeface="Century Gothic"/>
              </a:rPr>
              <a:t>School Librarianship Program</a:t>
            </a:r>
          </a:p>
          <a:p>
            <a:pPr lvl="0" algn="ctr">
              <a:spcBef>
                <a:spcPct val="20000"/>
              </a:spcBef>
            </a:pPr>
            <a:r>
              <a:rPr lang="en-US" sz="2400" dirty="0">
                <a:solidFill>
                  <a:prstClr val="black">
                    <a:lumMod val="50000"/>
                    <a:lumOff val="50000"/>
                  </a:prstClr>
                </a:solidFill>
                <a:latin typeface="Century Gothic"/>
              </a:rPr>
              <a:t>Longwood University</a:t>
            </a:r>
          </a:p>
          <a:p>
            <a:endParaRPr lang="en-US" dirty="0"/>
          </a:p>
        </p:txBody>
      </p:sp>
    </p:spTree>
    <p:extLst>
      <p:ext uri="{BB962C8B-B14F-4D97-AF65-F5344CB8AC3E}">
        <p14:creationId xmlns:p14="http://schemas.microsoft.com/office/powerpoint/2010/main" val="308908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Literature</a:t>
            </a:r>
          </a:p>
        </p:txBody>
      </p:sp>
      <p:sp>
        <p:nvSpPr>
          <p:cNvPr id="3" name="Content Placeholder 2"/>
          <p:cNvSpPr>
            <a:spLocks noGrp="1"/>
          </p:cNvSpPr>
          <p:nvPr>
            <p:ph idx="1"/>
          </p:nvPr>
        </p:nvSpPr>
        <p:spPr/>
        <p:txBody>
          <a:bodyPr>
            <a:normAutofit/>
          </a:bodyPr>
          <a:lstStyle/>
          <a:p>
            <a:r>
              <a:rPr lang="en-US" dirty="0"/>
              <a:t>Other benefits</a:t>
            </a:r>
          </a:p>
          <a:p>
            <a:pPr lvl="1"/>
            <a:r>
              <a:rPr lang="en-US" dirty="0"/>
              <a:t>“Graduates who complete portfolios are significantly more likely to be satisfied with their job and LIS career, to like being a librarian or information professional, to say they would choose and LIS career ‘all over again,’ and to encourage others to choose a career in LIS (</a:t>
            </a:r>
            <a:r>
              <a:rPr lang="en-US" dirty="0" err="1"/>
              <a:t>Rathbun</a:t>
            </a:r>
            <a:r>
              <a:rPr lang="en-US" dirty="0"/>
              <a:t>-Grubb, 2016, p. 51)</a:t>
            </a:r>
          </a:p>
          <a:p>
            <a:r>
              <a:rPr lang="en-US" dirty="0"/>
              <a:t>Need for research </a:t>
            </a:r>
          </a:p>
          <a:p>
            <a:pPr lvl="1"/>
            <a:r>
              <a:rPr lang="en-US" dirty="0"/>
              <a:t>“It would be useful … to collect data from students and graduates about whether they found their portfolio experience to be a helpful tool in professional acculturation” (Burke &amp; Snead, 2014, p. 38)</a:t>
            </a:r>
          </a:p>
        </p:txBody>
      </p:sp>
    </p:spTree>
    <p:extLst>
      <p:ext uri="{BB962C8B-B14F-4D97-AF65-F5344CB8AC3E}">
        <p14:creationId xmlns:p14="http://schemas.microsoft.com/office/powerpoint/2010/main" val="2375529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Trend in many fields to use portfolio as more authentic assessment for culminating assignment</a:t>
            </a:r>
          </a:p>
          <a:p>
            <a:r>
              <a:rPr lang="en-US" dirty="0"/>
              <a:t>Fall 2014 transition from School Library Media program to newly approved School Librarianship program</a:t>
            </a:r>
          </a:p>
          <a:p>
            <a:r>
              <a:rPr lang="en-US" dirty="0"/>
              <a:t>Shift from comprehensive exam requirement for master’s candidates to professional portfolio for master’s and endorsement candidates</a:t>
            </a:r>
          </a:p>
          <a:p>
            <a:r>
              <a:rPr lang="en-US" dirty="0"/>
              <a:t>Anecdotal evidence and informal feedback of overall satisfaction</a:t>
            </a:r>
          </a:p>
          <a:p>
            <a:r>
              <a:rPr lang="en-US" dirty="0"/>
              <a:t>Need for documented assurance of quality</a:t>
            </a:r>
          </a:p>
        </p:txBody>
      </p:sp>
    </p:spTree>
    <p:extLst>
      <p:ext uri="{BB962C8B-B14F-4D97-AF65-F5344CB8AC3E}">
        <p14:creationId xmlns:p14="http://schemas.microsoft.com/office/powerpoint/2010/main" val="292804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normAutofit/>
          </a:bodyPr>
          <a:lstStyle/>
          <a:p>
            <a:pPr marL="0" lvl="0" indent="0">
              <a:buNone/>
            </a:pPr>
            <a:r>
              <a:rPr lang="en-US" dirty="0"/>
              <a:t>Research Question:</a:t>
            </a:r>
          </a:p>
          <a:p>
            <a:r>
              <a:rPr lang="en-US" dirty="0"/>
              <a:t>For School Library program graduates, is the professional portfolio a more effective culminating experience than the comprehensive exam?</a:t>
            </a:r>
          </a:p>
          <a:p>
            <a:endParaRPr lang="en-US" dirty="0"/>
          </a:p>
          <a:p>
            <a:endParaRPr lang="en-US" dirty="0"/>
          </a:p>
        </p:txBody>
      </p:sp>
    </p:spTree>
    <p:extLst>
      <p:ext uri="{BB962C8B-B14F-4D97-AF65-F5344CB8AC3E}">
        <p14:creationId xmlns:p14="http://schemas.microsoft.com/office/powerpoint/2010/main" val="4259689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a:t>
            </a:r>
          </a:p>
        </p:txBody>
      </p:sp>
      <p:sp>
        <p:nvSpPr>
          <p:cNvPr id="3" name="Content Placeholder 2"/>
          <p:cNvSpPr>
            <a:spLocks noGrp="1"/>
          </p:cNvSpPr>
          <p:nvPr>
            <p:ph idx="1"/>
          </p:nvPr>
        </p:nvSpPr>
        <p:spPr>
          <a:xfrm>
            <a:off x="457200" y="1981200"/>
            <a:ext cx="8229600" cy="4267199"/>
          </a:xfrm>
        </p:spPr>
        <p:txBody>
          <a:bodyPr>
            <a:normAutofit/>
          </a:bodyPr>
          <a:lstStyle/>
          <a:p>
            <a:pPr marL="0" indent="0">
              <a:buNone/>
            </a:pPr>
            <a:r>
              <a:rPr lang="en-US" b="1" dirty="0"/>
              <a:t>Participants:</a:t>
            </a:r>
          </a:p>
          <a:p>
            <a:r>
              <a:rPr lang="en-US" dirty="0"/>
              <a:t>Comps: Fall 2011-Summer 2016 – 66 people (only master’s students)</a:t>
            </a:r>
          </a:p>
          <a:p>
            <a:r>
              <a:rPr lang="en-US" dirty="0"/>
              <a:t>Portfolio: Spring 2015 – Summer 2016 – 67 people (master’s and endorsement students)</a:t>
            </a:r>
          </a:p>
          <a:p>
            <a:r>
              <a:rPr lang="en-US" dirty="0"/>
              <a:t>Fall 2016 portfolio students were included in focus groups following their portfolio presentations.</a:t>
            </a:r>
          </a:p>
          <a:p>
            <a:pPr marL="0" indent="0">
              <a:buNone/>
            </a:pPr>
            <a:endParaRPr lang="en-US" b="1" dirty="0"/>
          </a:p>
        </p:txBody>
      </p:sp>
    </p:spTree>
    <p:extLst>
      <p:ext uri="{BB962C8B-B14F-4D97-AF65-F5344CB8AC3E}">
        <p14:creationId xmlns:p14="http://schemas.microsoft.com/office/powerpoint/2010/main" val="2819482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Pilot:</a:t>
            </a:r>
            <a:endParaRPr lang="en-US" dirty="0"/>
          </a:p>
          <a:p>
            <a:r>
              <a:rPr lang="en-US" dirty="0"/>
              <a:t>2 people who completed portfolio in Fall 2014</a:t>
            </a:r>
          </a:p>
          <a:p>
            <a:r>
              <a:rPr lang="en-US" dirty="0"/>
              <a:t>2 people who completed comps Fall 2014</a:t>
            </a:r>
          </a:p>
          <a:p>
            <a:endParaRPr lang="en-US" dirty="0"/>
          </a:p>
          <a:p>
            <a:pPr marL="0" indent="0">
              <a:buNone/>
            </a:pPr>
            <a:r>
              <a:rPr lang="en-US" b="1" dirty="0"/>
              <a:t>Data Collection:</a:t>
            </a:r>
          </a:p>
          <a:p>
            <a:r>
              <a:rPr lang="en-US" dirty="0"/>
              <a:t>Comprehensive exam questionnaire</a:t>
            </a:r>
          </a:p>
          <a:p>
            <a:r>
              <a:rPr lang="en-US" dirty="0"/>
              <a:t>Portfolio questionnaire</a:t>
            </a:r>
          </a:p>
          <a:p>
            <a:r>
              <a:rPr lang="en-US" dirty="0"/>
              <a:t>Focus group</a:t>
            </a:r>
          </a:p>
          <a:p>
            <a:pPr marL="0" indent="0">
              <a:buNone/>
            </a:pPr>
            <a:endParaRPr lang="en-US" dirty="0"/>
          </a:p>
          <a:p>
            <a:pPr marL="0" indent="0">
              <a:buNone/>
            </a:pPr>
            <a:r>
              <a:rPr lang="en-US" b="1" dirty="0"/>
              <a:t>Data Analysis:</a:t>
            </a:r>
          </a:p>
          <a:p>
            <a:r>
              <a:rPr lang="en-US" dirty="0"/>
              <a:t>Descriptive statistics</a:t>
            </a:r>
          </a:p>
          <a:p>
            <a:r>
              <a:rPr lang="en-US" dirty="0"/>
              <a:t>Independent samples </a:t>
            </a:r>
            <a:r>
              <a:rPr lang="en-US" i="1" dirty="0"/>
              <a:t>t</a:t>
            </a:r>
            <a:r>
              <a:rPr lang="en-US" dirty="0"/>
              <a:t>-test</a:t>
            </a:r>
          </a:p>
          <a:p>
            <a:r>
              <a:rPr lang="en-US" dirty="0"/>
              <a:t>Content analysis of focus groups</a:t>
            </a:r>
          </a:p>
        </p:txBody>
      </p:sp>
    </p:spTree>
    <p:extLst>
      <p:ext uri="{BB962C8B-B14F-4D97-AF65-F5344CB8AC3E}">
        <p14:creationId xmlns:p14="http://schemas.microsoft.com/office/powerpoint/2010/main" val="1547637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Instruments</a:t>
            </a:r>
          </a:p>
        </p:txBody>
      </p:sp>
      <p:graphicFrame>
        <p:nvGraphicFramePr>
          <p:cNvPr id="4" name="Table 3"/>
          <p:cNvGraphicFramePr>
            <a:graphicFrameLocks noGrp="1"/>
          </p:cNvGraphicFramePr>
          <p:nvPr>
            <p:extLst>
              <p:ext uri="{D42A27DB-BD31-4B8C-83A1-F6EECF244321}">
                <p14:modId xmlns:p14="http://schemas.microsoft.com/office/powerpoint/2010/main" val="2532914315"/>
              </p:ext>
            </p:extLst>
          </p:nvPr>
        </p:nvGraphicFramePr>
        <p:xfrm>
          <a:off x="457200" y="2057400"/>
          <a:ext cx="8382000" cy="448564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370840">
                <a:tc>
                  <a:txBody>
                    <a:bodyPr/>
                    <a:lstStyle/>
                    <a:p>
                      <a:pPr algn="ctr"/>
                      <a:r>
                        <a:rPr lang="en-US" dirty="0"/>
                        <a:t>Instruments</a:t>
                      </a:r>
                    </a:p>
                  </a:txBody>
                  <a:tcPr/>
                </a:tc>
                <a:tc>
                  <a:txBody>
                    <a:bodyPr/>
                    <a:lstStyle/>
                    <a:p>
                      <a:pPr algn="ctr"/>
                      <a:r>
                        <a:rPr lang="en-US" dirty="0"/>
                        <a:t>Data</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Comprehensive</a:t>
                      </a:r>
                      <a:r>
                        <a:rPr lang="en-US" baseline="0" dirty="0"/>
                        <a:t> Exam Questionnaire</a:t>
                      </a:r>
                      <a:endParaRPr lang="en-US" dirty="0"/>
                    </a:p>
                    <a:p>
                      <a:endParaRPr lang="en-US" dirty="0"/>
                    </a:p>
                  </a:txBody>
                  <a:tcPr/>
                </a:tc>
                <a:tc>
                  <a:txBody>
                    <a:bodyPr/>
                    <a:lstStyle/>
                    <a:p>
                      <a:r>
                        <a:rPr lang="en-US" sz="1800" kern="1200" dirty="0">
                          <a:solidFill>
                            <a:schemeClr val="dk1"/>
                          </a:solidFill>
                          <a:effectLst/>
                          <a:latin typeface="+mn-lt"/>
                          <a:ea typeface="+mn-ea"/>
                          <a:cs typeface="+mn-cs"/>
                        </a:rPr>
                        <a:t>37 questions: 1 informed consent; 9 demographics</a:t>
                      </a:r>
                    </a:p>
                    <a:p>
                      <a:r>
                        <a:rPr lang="en-US" sz="1800" kern="1200" dirty="0">
                          <a:solidFill>
                            <a:schemeClr val="dk1"/>
                          </a:solidFill>
                          <a:effectLst/>
                          <a:latin typeface="+mn-lt"/>
                          <a:ea typeface="+mn-ea"/>
                          <a:cs typeface="+mn-cs"/>
                        </a:rPr>
                        <a:t>  Job Searching/Interviewing – 3 closed, 1 open-ended</a:t>
                      </a:r>
                    </a:p>
                    <a:p>
                      <a:r>
                        <a:rPr lang="en-US" sz="1800" kern="1200" dirty="0">
                          <a:solidFill>
                            <a:schemeClr val="dk1"/>
                          </a:solidFill>
                          <a:effectLst/>
                          <a:latin typeface="+mn-lt"/>
                          <a:ea typeface="+mn-ea"/>
                          <a:cs typeface="+mn-cs"/>
                        </a:rPr>
                        <a:t>  Future Career – 3 closed, 1 open-ended</a:t>
                      </a:r>
                    </a:p>
                    <a:p>
                      <a:r>
                        <a:rPr lang="en-US" sz="1800" kern="1200" dirty="0">
                          <a:solidFill>
                            <a:schemeClr val="dk1"/>
                          </a:solidFill>
                          <a:effectLst/>
                          <a:latin typeface="+mn-lt"/>
                          <a:ea typeface="+mn-ea"/>
                          <a:cs typeface="+mn-cs"/>
                        </a:rPr>
                        <a:t>  Process – 6 closed, 5 open-ended</a:t>
                      </a:r>
                    </a:p>
                    <a:p>
                      <a:r>
                        <a:rPr lang="en-US" sz="1800" kern="1200" dirty="0">
                          <a:solidFill>
                            <a:schemeClr val="dk1"/>
                          </a:solidFill>
                          <a:effectLst/>
                          <a:latin typeface="+mn-lt"/>
                          <a:ea typeface="+mn-ea"/>
                          <a:cs typeface="+mn-cs"/>
                        </a:rPr>
                        <a:t>  Impact – 3 closed, 5 open-ended</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Portfolio</a:t>
                      </a:r>
                      <a:r>
                        <a:rPr lang="en-US" baseline="0" dirty="0"/>
                        <a:t> Questionnaire</a:t>
                      </a:r>
                      <a:endParaRPr lang="en-US" dirty="0"/>
                    </a:p>
                    <a:p>
                      <a:endParaRPr lang="en-US" dirty="0"/>
                    </a:p>
                  </a:txBody>
                  <a:tcPr/>
                </a:tc>
                <a:tc>
                  <a:txBody>
                    <a:bodyPr/>
                    <a:lstStyle/>
                    <a:p>
                      <a:r>
                        <a:rPr lang="en-US" sz="1800" kern="1200" dirty="0">
                          <a:solidFill>
                            <a:schemeClr val="dk1"/>
                          </a:solidFill>
                          <a:effectLst/>
                          <a:latin typeface="+mn-lt"/>
                          <a:ea typeface="+mn-ea"/>
                          <a:cs typeface="+mn-cs"/>
                        </a:rPr>
                        <a:t>44 questions: 1 informed consent; 10 demographics</a:t>
                      </a:r>
                    </a:p>
                    <a:p>
                      <a:r>
                        <a:rPr lang="en-US" sz="1800" kern="1200" dirty="0">
                          <a:solidFill>
                            <a:schemeClr val="dk1"/>
                          </a:solidFill>
                          <a:effectLst/>
                          <a:latin typeface="+mn-lt"/>
                          <a:ea typeface="+mn-ea"/>
                          <a:cs typeface="+mn-cs"/>
                        </a:rPr>
                        <a:t>  Job Searching/Interviewing – 5 closed, 1 open-ended</a:t>
                      </a:r>
                    </a:p>
                    <a:p>
                      <a:r>
                        <a:rPr lang="en-US" sz="1800" kern="1200" dirty="0">
                          <a:solidFill>
                            <a:schemeClr val="dk1"/>
                          </a:solidFill>
                          <a:effectLst/>
                          <a:latin typeface="+mn-lt"/>
                          <a:ea typeface="+mn-ea"/>
                          <a:cs typeface="+mn-cs"/>
                        </a:rPr>
                        <a:t>  Future Career – 5 closed, 1 open-ended</a:t>
                      </a:r>
                    </a:p>
                    <a:p>
                      <a:r>
                        <a:rPr lang="en-US" sz="1800" kern="1200" dirty="0">
                          <a:solidFill>
                            <a:schemeClr val="dk1"/>
                          </a:solidFill>
                          <a:effectLst/>
                          <a:latin typeface="+mn-lt"/>
                          <a:ea typeface="+mn-ea"/>
                          <a:cs typeface="+mn-cs"/>
                        </a:rPr>
                        <a:t>  Process – 6 closed, 5 open-ended</a:t>
                      </a:r>
                    </a:p>
                    <a:p>
                      <a:r>
                        <a:rPr lang="en-US" sz="1800" kern="1200" dirty="0">
                          <a:solidFill>
                            <a:schemeClr val="dk1"/>
                          </a:solidFill>
                          <a:effectLst/>
                          <a:latin typeface="+mn-lt"/>
                          <a:ea typeface="+mn-ea"/>
                          <a:cs typeface="+mn-cs"/>
                        </a:rPr>
                        <a:t>  Impact – 4 closed, 6 open-ended</a:t>
                      </a:r>
                      <a:endParaRPr lang="en-US"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Focus Group</a:t>
                      </a:r>
                    </a:p>
                    <a:p>
                      <a:endParaRPr lang="en-US" dirty="0"/>
                    </a:p>
                  </a:txBody>
                  <a:tcPr/>
                </a:tc>
                <a:tc>
                  <a:txBody>
                    <a:bodyPr/>
                    <a:lstStyle/>
                    <a:p>
                      <a:r>
                        <a:rPr lang="en-US" dirty="0"/>
                        <a:t>8 questions</a:t>
                      </a:r>
                    </a:p>
                    <a:p>
                      <a:r>
                        <a:rPr lang="en-US" dirty="0"/>
                        <a:t>  Process</a:t>
                      </a:r>
                    </a:p>
                    <a:p>
                      <a:r>
                        <a:rPr lang="en-US" dirty="0"/>
                        <a:t>  Learning Experience</a:t>
                      </a:r>
                    </a:p>
                    <a:p>
                      <a:r>
                        <a:rPr lang="en-US" dirty="0"/>
                        <a:t>  Impact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6927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Questionnaire Results</a:t>
            </a:r>
          </a:p>
        </p:txBody>
      </p:sp>
      <p:sp>
        <p:nvSpPr>
          <p:cNvPr id="3" name="Content Placeholder 2"/>
          <p:cNvSpPr>
            <a:spLocks noGrp="1"/>
          </p:cNvSpPr>
          <p:nvPr>
            <p:ph idx="1"/>
          </p:nvPr>
        </p:nvSpPr>
        <p:spPr>
          <a:xfrm>
            <a:off x="457200" y="1828800"/>
            <a:ext cx="8229600" cy="4572000"/>
          </a:xfrm>
        </p:spPr>
        <p:txBody>
          <a:bodyPr>
            <a:normAutofit/>
          </a:bodyPr>
          <a:lstStyle/>
          <a:p>
            <a:pPr marL="0" indent="0">
              <a:buNone/>
            </a:pPr>
            <a:r>
              <a:rPr lang="en-US" b="1" dirty="0"/>
              <a:t>Data Collection:</a:t>
            </a:r>
          </a:p>
          <a:p>
            <a:r>
              <a:rPr lang="en-US" dirty="0"/>
              <a:t>Closed-ended, 4-point Likert-like scales</a:t>
            </a:r>
          </a:p>
          <a:p>
            <a:r>
              <a:rPr lang="en-US" dirty="0"/>
              <a:t>Open-ended questions</a:t>
            </a:r>
          </a:p>
          <a:p>
            <a:pPr marL="0" indent="0">
              <a:buNone/>
            </a:pPr>
            <a:endParaRPr lang="en-US" b="1" dirty="0"/>
          </a:p>
          <a:p>
            <a:pPr marL="0" indent="0">
              <a:buNone/>
            </a:pPr>
            <a:r>
              <a:rPr lang="en-US" b="1" dirty="0"/>
              <a:t>Response:</a:t>
            </a:r>
            <a:endParaRPr lang="en-US" dirty="0"/>
          </a:p>
          <a:p>
            <a:r>
              <a:rPr lang="en-US" dirty="0"/>
              <a:t>Comps: 25/66 = 38%</a:t>
            </a:r>
          </a:p>
          <a:p>
            <a:r>
              <a:rPr lang="en-US" dirty="0"/>
              <a:t>Portfolio: 39/67 = 58%</a:t>
            </a:r>
          </a:p>
          <a:p>
            <a:endParaRPr lang="en-US" dirty="0"/>
          </a:p>
        </p:txBody>
      </p:sp>
    </p:spTree>
    <p:extLst>
      <p:ext uri="{BB962C8B-B14F-4D97-AF65-F5344CB8AC3E}">
        <p14:creationId xmlns:p14="http://schemas.microsoft.com/office/powerpoint/2010/main" val="2250726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1406</TotalTime>
  <Words>2371</Words>
  <Application>Microsoft Office PowerPoint</Application>
  <PresentationFormat>On-screen Show (4:3)</PresentationFormat>
  <Paragraphs>329</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Century Gothic</vt:lpstr>
      <vt:lpstr>Courier New</vt:lpstr>
      <vt:lpstr>Palatino Linotype</vt:lpstr>
      <vt:lpstr>Executive</vt:lpstr>
      <vt:lpstr>Using Professional Portfolios as an End-of-Program Assessment</vt:lpstr>
      <vt:lpstr>Review of Literature</vt:lpstr>
      <vt:lpstr>Review of Literature</vt:lpstr>
      <vt:lpstr>Background</vt:lpstr>
      <vt:lpstr>Purpose</vt:lpstr>
      <vt:lpstr>Participants</vt:lpstr>
      <vt:lpstr>Methods</vt:lpstr>
      <vt:lpstr>Instruments</vt:lpstr>
      <vt:lpstr>Questionnaire Results</vt:lpstr>
      <vt:lpstr>Job Search/Interviewing Results</vt:lpstr>
      <vt:lpstr>Job Search/Interviewing - Findings</vt:lpstr>
      <vt:lpstr>Future Career Results</vt:lpstr>
      <vt:lpstr>Future Career - Findings</vt:lpstr>
      <vt:lpstr>Process  Results</vt:lpstr>
      <vt:lpstr>Process - Findings</vt:lpstr>
      <vt:lpstr>Impact Results</vt:lpstr>
      <vt:lpstr>Impact - Findings</vt:lpstr>
      <vt:lpstr>Additional Findings</vt:lpstr>
      <vt:lpstr>Additional Findings</vt:lpstr>
      <vt:lpstr>In Summary</vt:lpstr>
      <vt:lpstr>Implications</vt:lpstr>
      <vt:lpstr>Instructor Considerations</vt:lpstr>
      <vt:lpstr>Next Steps</vt:lpstr>
      <vt:lpstr>References</vt:lpstr>
      <vt:lpstr>Thank you!</vt:lpstr>
    </vt:vector>
  </TitlesOfParts>
  <Company>Longwood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Professional Portfolios as an End-of-Program Assessment</dc:title>
  <dc:creator>academiccomputing</dc:creator>
  <cp:lastModifiedBy>Karla</cp:lastModifiedBy>
  <cp:revision>73</cp:revision>
  <dcterms:created xsi:type="dcterms:W3CDTF">2015-01-21T20:09:47Z</dcterms:created>
  <dcterms:modified xsi:type="dcterms:W3CDTF">2017-02-06T23:47:39Z</dcterms:modified>
</cp:coreProperties>
</file>